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3716000"/>
  <p:notesSz cx="6950075" cy="9236075"/>
  <p:embeddedFontLs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1D2285-F9C1-44B5-90F4-C600C3010CBF}">
  <a:tblStyle styleId="{991D2285-F9C1-44B5-90F4-C600C3010CB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11540" cy="463098"/>
          </a:xfrm>
          <a:prstGeom prst="rect">
            <a:avLst/>
          </a:prstGeom>
          <a:noFill/>
          <a:ln>
            <a:noFill/>
          </a:ln>
        </p:spPr>
        <p:txBody>
          <a:bodyPr anchorCtr="0" anchor="t" bIns="30800" lIns="61625" spcFirstLastPara="1" rIns="61625" wrap="square" tIns="308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7342" y="1"/>
            <a:ext cx="3011540" cy="463098"/>
          </a:xfrm>
          <a:prstGeom prst="rect">
            <a:avLst/>
          </a:prstGeom>
          <a:noFill/>
          <a:ln>
            <a:noFill/>
          </a:ln>
        </p:spPr>
        <p:txBody>
          <a:bodyPr anchorCtr="0" anchor="t" bIns="30800" lIns="61625" spcFirstLastPara="1" rIns="61625" wrap="square" tIns="3080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8775" y="1154113"/>
            <a:ext cx="623252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247" y="4444750"/>
            <a:ext cx="5559582" cy="3637066"/>
          </a:xfrm>
          <a:prstGeom prst="rect">
            <a:avLst/>
          </a:prstGeom>
          <a:noFill/>
          <a:ln>
            <a:noFill/>
          </a:ln>
        </p:spPr>
        <p:txBody>
          <a:bodyPr anchorCtr="0" anchor="t" bIns="30800" lIns="61625" spcFirstLastPara="1" rIns="61625" wrap="square" tIns="308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977"/>
            <a:ext cx="3011540" cy="463098"/>
          </a:xfrm>
          <a:prstGeom prst="rect">
            <a:avLst/>
          </a:prstGeom>
          <a:noFill/>
          <a:ln>
            <a:noFill/>
          </a:ln>
        </p:spPr>
        <p:txBody>
          <a:bodyPr anchorCtr="0" anchor="b" bIns="30800" lIns="61625" spcFirstLastPara="1" rIns="61625" wrap="square" tIns="308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7342" y="8772977"/>
            <a:ext cx="3011540" cy="463098"/>
          </a:xfrm>
          <a:prstGeom prst="rect">
            <a:avLst/>
          </a:prstGeom>
          <a:noFill/>
          <a:ln>
            <a:noFill/>
          </a:ln>
        </p:spPr>
        <p:txBody>
          <a:bodyPr anchorCtr="0" anchor="b" bIns="30800" lIns="61625" spcFirstLastPara="1" rIns="61625" wrap="square" tIns="308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chemeClr val="dk1"/>
                </a:solidFill>
                <a:latin typeface="Calibri"/>
                <a:ea typeface="Calibri"/>
                <a:cs typeface="Calibri"/>
                <a:sym typeface="Calibri"/>
              </a:rPr>
              <a:t>‹#›</a:t>
            </a:fld>
            <a:endParaRPr b="0" i="0" sz="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95247" y="4444750"/>
            <a:ext cx="5559452" cy="3637159"/>
          </a:xfrm>
          <a:prstGeom prst="rect">
            <a:avLst/>
          </a:prstGeom>
          <a:noFill/>
          <a:ln>
            <a:noFill/>
          </a:ln>
        </p:spPr>
        <p:txBody>
          <a:bodyPr anchorCtr="0" anchor="t" bIns="30800" lIns="61625" spcFirstLastPara="1" rIns="61625" wrap="square" tIns="30800">
            <a:noAutofit/>
          </a:bodyPr>
          <a:lstStyle/>
          <a:p>
            <a:pPr indent="0" lvl="0" marL="0" rtl="0" algn="l">
              <a:lnSpc>
                <a:spcPct val="100000"/>
              </a:lnSpc>
              <a:spcBef>
                <a:spcPts val="0"/>
              </a:spcBef>
              <a:spcAft>
                <a:spcPts val="0"/>
              </a:spcAft>
              <a:buSzPts val="1400"/>
              <a:buNone/>
            </a:pPr>
            <a:r>
              <a:t/>
            </a:r>
            <a:endParaRPr/>
          </a:p>
        </p:txBody>
      </p:sp>
      <p:sp>
        <p:nvSpPr>
          <p:cNvPr id="109" name="Google Shape;109;p1:notes"/>
          <p:cNvSpPr/>
          <p:nvPr>
            <p:ph idx="2" type="sldImg"/>
          </p:nvPr>
        </p:nvSpPr>
        <p:spPr>
          <a:xfrm>
            <a:off x="357188" y="1154113"/>
            <a:ext cx="623570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a4e746fdf_0_29: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0a4e746fdf_0_29:notes"/>
          <p:cNvSpPr txBox="1"/>
          <p:nvPr>
            <p:ph idx="1" type="body"/>
          </p:nvPr>
        </p:nvSpPr>
        <p:spPr>
          <a:xfrm>
            <a:off x="695007" y="4444861"/>
            <a:ext cx="5560200" cy="3636900"/>
          </a:xfrm>
          <a:prstGeom prst="rect">
            <a:avLst/>
          </a:prstGeom>
          <a:noFill/>
          <a:ln>
            <a:noFill/>
          </a:ln>
        </p:spPr>
        <p:txBody>
          <a:bodyPr anchorCtr="0" anchor="t" bIns="46250" lIns="92550" spcFirstLastPara="1" rIns="92550" wrap="square" tIns="46250">
            <a:noAutofit/>
          </a:bodyPr>
          <a:lstStyle/>
          <a:p>
            <a:pPr indent="0" lvl="0" marL="0" rtl="0" algn="l">
              <a:spcBef>
                <a:spcPts val="0"/>
              </a:spcBef>
              <a:spcAft>
                <a:spcPts val="0"/>
              </a:spcAft>
              <a:buNone/>
            </a:pPr>
            <a:r>
              <a:rPr lang="en-US"/>
              <a:t>Aaron E Henry Health Services Clinic  has done incredible work  to not only provide quality health care to underserved populations., they have committed to their best abilities to responded to the social needs of the community members who seek care in their clinic. But they too like many health care entities realize that the complexities  the challenges that their community members have can not can not solely be addressed through their clinical services. Looking at this model that many f you may be familiar with , if we were to look at health outcomes</a:t>
            </a:r>
            <a:endParaRPr/>
          </a:p>
        </p:txBody>
      </p:sp>
      <p:sp>
        <p:nvSpPr>
          <p:cNvPr id="172" name="Google Shape;172;g30a4e746fdf_0_29:notes"/>
          <p:cNvSpPr txBox="1"/>
          <p:nvPr>
            <p:ph idx="12" type="sldNum"/>
          </p:nvPr>
        </p:nvSpPr>
        <p:spPr>
          <a:xfrm>
            <a:off x="3936768" y="8772668"/>
            <a:ext cx="3011700" cy="463200"/>
          </a:xfrm>
          <a:prstGeom prst="rect">
            <a:avLst/>
          </a:prstGeom>
          <a:noFill/>
          <a:ln>
            <a:noFill/>
          </a:ln>
        </p:spPr>
        <p:txBody>
          <a:bodyPr anchorCtr="0" anchor="b" bIns="46250" lIns="92550" spcFirstLastPara="1" rIns="92550" wrap="square" tIns="462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0a4e746fdf_0_40: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30a4e746fdf_0_40:notes"/>
          <p:cNvSpPr txBox="1"/>
          <p:nvPr>
            <p:ph idx="1" type="body"/>
          </p:nvPr>
        </p:nvSpPr>
        <p:spPr>
          <a:xfrm>
            <a:off x="695007" y="4444861"/>
            <a:ext cx="5560200" cy="3636900"/>
          </a:xfrm>
          <a:prstGeom prst="rect">
            <a:avLst/>
          </a:prstGeom>
          <a:noFill/>
          <a:ln>
            <a:noFill/>
          </a:ln>
        </p:spPr>
        <p:txBody>
          <a:bodyPr anchorCtr="0" anchor="t" bIns="46250" lIns="92550" spcFirstLastPara="1" rIns="92550" wrap="square" tIns="46250">
            <a:noAutofit/>
          </a:bodyPr>
          <a:lstStyle/>
          <a:p>
            <a:pPr indent="0" lvl="0" marL="0" rtl="0" algn="l">
              <a:spcBef>
                <a:spcPts val="0"/>
              </a:spcBef>
              <a:spcAft>
                <a:spcPts val="0"/>
              </a:spcAft>
              <a:buNone/>
            </a:pPr>
            <a:r>
              <a:rPr lang="en-US"/>
              <a:t>Population in the Southeastern Region are more affected</a:t>
            </a:r>
            <a:endParaRPr/>
          </a:p>
        </p:txBody>
      </p:sp>
      <p:sp>
        <p:nvSpPr>
          <p:cNvPr id="184" name="Google Shape;184;g30a4e746fdf_0_40:notes"/>
          <p:cNvSpPr txBox="1"/>
          <p:nvPr>
            <p:ph idx="12" type="sldNum"/>
          </p:nvPr>
        </p:nvSpPr>
        <p:spPr>
          <a:xfrm>
            <a:off x="3936768" y="8772668"/>
            <a:ext cx="3011700" cy="463200"/>
          </a:xfrm>
          <a:prstGeom prst="rect">
            <a:avLst/>
          </a:prstGeom>
          <a:noFill/>
          <a:ln>
            <a:noFill/>
          </a:ln>
        </p:spPr>
        <p:txBody>
          <a:bodyPr anchorCtr="0" anchor="b" bIns="46250" lIns="92550" spcFirstLastPara="1" rIns="92550" wrap="square" tIns="462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0a4e746fdf_0_46: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90" name="Google Shape;190;g30a4e746fdf_0_46: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a4e746fdf_0_50: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0a4e746fdf_0_50:notes"/>
          <p:cNvSpPr txBox="1"/>
          <p:nvPr>
            <p:ph idx="1" type="body"/>
          </p:nvPr>
        </p:nvSpPr>
        <p:spPr>
          <a:xfrm>
            <a:off x="695007" y="4444861"/>
            <a:ext cx="5560200" cy="3636900"/>
          </a:xfrm>
          <a:prstGeom prst="rect">
            <a:avLst/>
          </a:prstGeom>
          <a:noFill/>
          <a:ln>
            <a:noFill/>
          </a:ln>
        </p:spPr>
        <p:txBody>
          <a:bodyPr anchorCtr="0" anchor="t" bIns="46250" lIns="92550" spcFirstLastPara="1" rIns="92550" wrap="square" tIns="46250">
            <a:noAutofit/>
          </a:bodyPr>
          <a:lstStyle/>
          <a:p>
            <a:pPr indent="0" lvl="0" marL="0" rtl="0" algn="l">
              <a:spcBef>
                <a:spcPts val="0"/>
              </a:spcBef>
              <a:spcAft>
                <a:spcPts val="0"/>
              </a:spcAft>
              <a:buNone/>
            </a:pPr>
            <a:r>
              <a:rPr lang="en-US"/>
              <a:t>ADI assesses the relative level of Socioeconomic deprivation within a geographical area</a:t>
            </a:r>
            <a:endParaRPr/>
          </a:p>
        </p:txBody>
      </p:sp>
      <p:sp>
        <p:nvSpPr>
          <p:cNvPr id="196" name="Google Shape;196;g30a4e746fdf_0_50:notes"/>
          <p:cNvSpPr txBox="1"/>
          <p:nvPr>
            <p:ph idx="12" type="sldNum"/>
          </p:nvPr>
        </p:nvSpPr>
        <p:spPr>
          <a:xfrm>
            <a:off x="3936768" y="8772668"/>
            <a:ext cx="3011700" cy="463200"/>
          </a:xfrm>
          <a:prstGeom prst="rect">
            <a:avLst/>
          </a:prstGeom>
          <a:noFill/>
          <a:ln>
            <a:noFill/>
          </a:ln>
        </p:spPr>
        <p:txBody>
          <a:bodyPr anchorCtr="0" anchor="b" bIns="46250" lIns="92550" spcFirstLastPara="1" rIns="92550" wrap="square" tIns="462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a4e746fdf_0_56: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202" name="Google Shape;202;g30a4e746fdf_0_56: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a4e746fdf_0_63: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210" name="Google Shape;210;g30a4e746fdf_0_63: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0a4e746fdf_0_68: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216" name="Google Shape;216;g30a4e746fdf_0_68: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a4e746fdf_0_73: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222" name="Google Shape;222;g30a4e746fdf_0_73: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a4e746fdf_0_78: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228" name="Google Shape;228;g30a4e746fdf_0_78: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358775" y="1154113"/>
            <a:ext cx="62325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4:notes"/>
          <p:cNvSpPr txBox="1"/>
          <p:nvPr>
            <p:ph idx="1" type="body"/>
          </p:nvPr>
        </p:nvSpPr>
        <p:spPr>
          <a:xfrm>
            <a:off x="695247" y="4444750"/>
            <a:ext cx="5559600" cy="3637200"/>
          </a:xfrm>
          <a:prstGeom prst="rect">
            <a:avLst/>
          </a:prstGeom>
          <a:noFill/>
          <a:ln>
            <a:noFill/>
          </a:ln>
        </p:spPr>
        <p:txBody>
          <a:bodyPr anchorCtr="0" anchor="t" bIns="30800" lIns="61625" spcFirstLastPara="1" rIns="61625" wrap="square" tIns="30800">
            <a:noAutofit/>
          </a:bodyPr>
          <a:lstStyle/>
          <a:p>
            <a:pPr indent="0" lvl="0" marL="0" rtl="0" algn="l">
              <a:lnSpc>
                <a:spcPct val="100000"/>
              </a:lnSpc>
              <a:spcBef>
                <a:spcPts val="0"/>
              </a:spcBef>
              <a:spcAft>
                <a:spcPts val="0"/>
              </a:spcAft>
              <a:buSzPts val="1400"/>
              <a:buNone/>
            </a:pPr>
            <a:r>
              <a:t/>
            </a:r>
            <a:endParaRPr/>
          </a:p>
        </p:txBody>
      </p:sp>
      <p:sp>
        <p:nvSpPr>
          <p:cNvPr id="235" name="Google Shape;235;p4:notes"/>
          <p:cNvSpPr txBox="1"/>
          <p:nvPr>
            <p:ph idx="12" type="sldNum"/>
          </p:nvPr>
        </p:nvSpPr>
        <p:spPr>
          <a:xfrm>
            <a:off x="3937342" y="8772977"/>
            <a:ext cx="3011400" cy="463200"/>
          </a:xfrm>
          <a:prstGeom prst="rect">
            <a:avLst/>
          </a:prstGeom>
          <a:noFill/>
          <a:ln>
            <a:noFill/>
          </a:ln>
        </p:spPr>
        <p:txBody>
          <a:bodyPr anchorCtr="0" anchor="b" bIns="30800" lIns="61625" spcFirstLastPara="1" rIns="61625" wrap="square" tIns="308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358775" y="1154113"/>
            <a:ext cx="62325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95247" y="4444750"/>
            <a:ext cx="5559600" cy="3637200"/>
          </a:xfrm>
          <a:prstGeom prst="rect">
            <a:avLst/>
          </a:prstGeom>
          <a:noFill/>
          <a:ln>
            <a:noFill/>
          </a:ln>
        </p:spPr>
        <p:txBody>
          <a:bodyPr anchorCtr="0" anchor="t" bIns="30800" lIns="61625" spcFirstLastPara="1" rIns="61625" wrap="square" tIns="30800">
            <a:noAutofit/>
          </a:bodyPr>
          <a:lstStyle/>
          <a:p>
            <a:pPr indent="0" lvl="0" marL="0" rtl="0" algn="l">
              <a:lnSpc>
                <a:spcPct val="100000"/>
              </a:lnSpc>
              <a:spcBef>
                <a:spcPts val="0"/>
              </a:spcBef>
              <a:spcAft>
                <a:spcPts val="0"/>
              </a:spcAft>
              <a:buSzPts val="1400"/>
              <a:buNone/>
            </a:pPr>
            <a:r>
              <a:t/>
            </a:r>
            <a:endParaRPr/>
          </a:p>
        </p:txBody>
      </p:sp>
      <p:sp>
        <p:nvSpPr>
          <p:cNvPr id="119" name="Google Shape;119;p2:notes"/>
          <p:cNvSpPr txBox="1"/>
          <p:nvPr>
            <p:ph idx="12" type="sldNum"/>
          </p:nvPr>
        </p:nvSpPr>
        <p:spPr>
          <a:xfrm>
            <a:off x="3937342" y="8772977"/>
            <a:ext cx="3011400" cy="463200"/>
          </a:xfrm>
          <a:prstGeom prst="rect">
            <a:avLst/>
          </a:prstGeom>
          <a:noFill/>
          <a:ln>
            <a:noFill/>
          </a:ln>
        </p:spPr>
        <p:txBody>
          <a:bodyPr anchorCtr="0" anchor="b" bIns="30800" lIns="61625" spcFirstLastPara="1" rIns="61625" wrap="square" tIns="308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p:nvPr>
            <p:ph idx="2" type="sldImg"/>
          </p:nvPr>
        </p:nvSpPr>
        <p:spPr>
          <a:xfrm>
            <a:off x="296022" y="1154509"/>
            <a:ext cx="63582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5: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00000"/>
              </a:lnSpc>
              <a:spcBef>
                <a:spcPts val="0"/>
              </a:spcBef>
              <a:spcAft>
                <a:spcPts val="0"/>
              </a:spcAft>
              <a:buClr>
                <a:schemeClr val="dk1"/>
              </a:buClr>
              <a:buSzPts val="1100"/>
              <a:buFont typeface="Arial"/>
              <a:buNone/>
            </a:pPr>
            <a:r>
              <a:t/>
            </a:r>
            <a:endParaRPr b="1" sz="13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43" name="Google Shape;243;p5: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p:nvPr>
            <p:ph idx="2" type="sldImg"/>
          </p:nvPr>
        </p:nvSpPr>
        <p:spPr>
          <a:xfrm>
            <a:off x="296022" y="1154509"/>
            <a:ext cx="63582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6: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53" name="Google Shape;253;p6: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p:nvPr>
            <p:ph idx="2" type="sldImg"/>
          </p:nvPr>
        </p:nvSpPr>
        <p:spPr>
          <a:xfrm>
            <a:off x="296022" y="1154509"/>
            <a:ext cx="63582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7: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63" name="Google Shape;263;p7: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p:nvPr>
            <p:ph idx="2" type="sldImg"/>
          </p:nvPr>
        </p:nvSpPr>
        <p:spPr>
          <a:xfrm>
            <a:off x="358775" y="1154113"/>
            <a:ext cx="623252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8: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73" name="Google Shape;273;p8: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9:notes"/>
          <p:cNvSpPr/>
          <p:nvPr>
            <p:ph idx="2" type="sldImg"/>
          </p:nvPr>
        </p:nvSpPr>
        <p:spPr>
          <a:xfrm>
            <a:off x="358775" y="1154113"/>
            <a:ext cx="623252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9: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83" name="Google Shape;283;p9: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p:nvPr>
            <p:ph idx="2" type="sldImg"/>
          </p:nvPr>
        </p:nvSpPr>
        <p:spPr>
          <a:xfrm>
            <a:off x="296022" y="1154509"/>
            <a:ext cx="63582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0: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00000"/>
              </a:lnSpc>
              <a:spcBef>
                <a:spcPts val="0"/>
              </a:spcBef>
              <a:spcAft>
                <a:spcPts val="0"/>
              </a:spcAft>
              <a:buClr>
                <a:schemeClr val="dk1"/>
              </a:buClr>
              <a:buSzPts val="1100"/>
              <a:buFont typeface="Arial"/>
              <a:buNone/>
            </a:pPr>
            <a:r>
              <a:t/>
            </a:r>
            <a:endParaRPr b="1" sz="13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93" name="Google Shape;293;p10: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p:nvPr>
            <p:ph idx="2" type="sldImg"/>
          </p:nvPr>
        </p:nvSpPr>
        <p:spPr>
          <a:xfrm>
            <a:off x="296022" y="1154509"/>
            <a:ext cx="63582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1: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15000"/>
              </a:lnSpc>
              <a:spcBef>
                <a:spcPts val="0"/>
              </a:spcBef>
              <a:spcAft>
                <a:spcPts val="0"/>
              </a:spcAft>
              <a:buClr>
                <a:schemeClr val="dk1"/>
              </a:buClr>
              <a:buSzPts val="1100"/>
              <a:buFont typeface="Arial"/>
              <a:buNone/>
            </a:pPr>
            <a:r>
              <a:rPr b="1" lang="en-US" sz="1300" u="sng">
                <a:latin typeface="Arial"/>
                <a:ea typeface="Arial"/>
                <a:cs typeface="Arial"/>
                <a:sym typeface="Arial"/>
              </a:rPr>
              <a:t>Slide 2</a:t>
            </a:r>
            <a:endParaRPr b="1" sz="1300" u="sng">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300">
                <a:latin typeface="Arial"/>
                <a:ea typeface="Arial"/>
                <a:cs typeface="Arial"/>
                <a:sym typeface="Arial"/>
              </a:rPr>
              <a:t>CHF’s </a:t>
            </a:r>
            <a:r>
              <a:rPr b="1" lang="en-US" sz="1300">
                <a:latin typeface="Arial"/>
                <a:ea typeface="Arial"/>
                <a:cs typeface="Arial"/>
                <a:sym typeface="Arial"/>
              </a:rPr>
              <a:t>national network biannual data is finalized for 2023</a:t>
            </a:r>
            <a:r>
              <a:rPr lang="en-US" sz="1300">
                <a:latin typeface="Arial"/>
                <a:ea typeface="Arial"/>
                <a:cs typeface="Arial"/>
                <a:sym typeface="Arial"/>
              </a:rPr>
              <a:t>. The Research &amp; Evaluation dept has completed all 2023 data collection and analysis.</a:t>
            </a:r>
            <a:endParaRPr sz="13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300">
                <a:latin typeface="Arial"/>
                <a:ea typeface="Arial"/>
                <a:cs typeface="Arial"/>
                <a:sym typeface="Arial"/>
              </a:rPr>
              <a:t>Last year, our network saw nearly </a:t>
            </a:r>
            <a:r>
              <a:rPr b="1" lang="en-US" sz="1300">
                <a:latin typeface="Arial"/>
                <a:ea typeface="Arial"/>
                <a:cs typeface="Arial"/>
                <a:sym typeface="Arial"/>
              </a:rPr>
              <a:t>113,000 unique clinical patients in over 533, 000 encounters. </a:t>
            </a:r>
            <a:endParaRPr b="1" sz="13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308" name="Google Shape;308;p11: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2:notes"/>
          <p:cNvSpPr/>
          <p:nvPr>
            <p:ph idx="2" type="sldImg"/>
          </p:nvPr>
        </p:nvSpPr>
        <p:spPr>
          <a:xfrm>
            <a:off x="358775" y="1154113"/>
            <a:ext cx="62325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2:notes"/>
          <p:cNvSpPr txBox="1"/>
          <p:nvPr>
            <p:ph idx="1" type="body"/>
          </p:nvPr>
        </p:nvSpPr>
        <p:spPr>
          <a:xfrm>
            <a:off x="695247" y="4444750"/>
            <a:ext cx="5559600" cy="3637200"/>
          </a:xfrm>
          <a:prstGeom prst="rect">
            <a:avLst/>
          </a:prstGeom>
          <a:noFill/>
          <a:ln>
            <a:noFill/>
          </a:ln>
        </p:spPr>
        <p:txBody>
          <a:bodyPr anchorCtr="0" anchor="t" bIns="30800" lIns="61625" spcFirstLastPara="1" rIns="61625" wrap="square" tIns="30800">
            <a:noAutofit/>
          </a:bodyPr>
          <a:lstStyle/>
          <a:p>
            <a:pPr indent="0" lvl="0" marL="0" rtl="0" algn="l">
              <a:lnSpc>
                <a:spcPct val="100000"/>
              </a:lnSpc>
              <a:spcBef>
                <a:spcPts val="0"/>
              </a:spcBef>
              <a:spcAft>
                <a:spcPts val="0"/>
              </a:spcAft>
              <a:buSzPts val="1400"/>
              <a:buNone/>
            </a:pPr>
            <a:r>
              <a:t/>
            </a:r>
            <a:endParaRPr/>
          </a:p>
        </p:txBody>
      </p:sp>
      <p:sp>
        <p:nvSpPr>
          <p:cNvPr id="317" name="Google Shape;317;p12:notes"/>
          <p:cNvSpPr txBox="1"/>
          <p:nvPr>
            <p:ph idx="12" type="sldNum"/>
          </p:nvPr>
        </p:nvSpPr>
        <p:spPr>
          <a:xfrm>
            <a:off x="3937342" y="8772977"/>
            <a:ext cx="3011400" cy="463200"/>
          </a:xfrm>
          <a:prstGeom prst="rect">
            <a:avLst/>
          </a:prstGeom>
          <a:noFill/>
          <a:ln>
            <a:noFill/>
          </a:ln>
        </p:spPr>
        <p:txBody>
          <a:bodyPr anchorCtr="0" anchor="b" bIns="30800" lIns="61625" spcFirstLastPara="1" rIns="61625" wrap="square" tIns="308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p:nvPr>
            <p:ph idx="2" type="sldImg"/>
          </p:nvPr>
        </p:nvSpPr>
        <p:spPr>
          <a:xfrm>
            <a:off x="358775" y="1154113"/>
            <a:ext cx="6232500" cy="311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3:notes"/>
          <p:cNvSpPr txBox="1"/>
          <p:nvPr>
            <p:ph idx="1" type="body"/>
          </p:nvPr>
        </p:nvSpPr>
        <p:spPr>
          <a:xfrm>
            <a:off x="695247" y="4444750"/>
            <a:ext cx="5559600" cy="3637200"/>
          </a:xfrm>
          <a:prstGeom prst="rect">
            <a:avLst/>
          </a:prstGeom>
          <a:noFill/>
          <a:ln>
            <a:noFill/>
          </a:ln>
        </p:spPr>
        <p:txBody>
          <a:bodyPr anchorCtr="0" anchor="t" bIns="30800" lIns="61625" spcFirstLastPara="1" rIns="61625" wrap="square" tIns="30800">
            <a:noAutofit/>
          </a:bodyPr>
          <a:lstStyle/>
          <a:p>
            <a:pPr indent="0" lvl="0" marL="0" rtl="0" algn="l">
              <a:lnSpc>
                <a:spcPct val="100000"/>
              </a:lnSpc>
              <a:spcBef>
                <a:spcPts val="0"/>
              </a:spcBef>
              <a:spcAft>
                <a:spcPts val="0"/>
              </a:spcAft>
              <a:buSzPts val="1400"/>
              <a:buNone/>
            </a:pPr>
            <a:r>
              <a:t/>
            </a:r>
            <a:endParaRPr/>
          </a:p>
        </p:txBody>
      </p:sp>
      <p:sp>
        <p:nvSpPr>
          <p:cNvPr id="328" name="Google Shape;328;p13:notes"/>
          <p:cNvSpPr txBox="1"/>
          <p:nvPr>
            <p:ph idx="12" type="sldNum"/>
          </p:nvPr>
        </p:nvSpPr>
        <p:spPr>
          <a:xfrm>
            <a:off x="3937342" y="8772977"/>
            <a:ext cx="3011400" cy="463200"/>
          </a:xfrm>
          <a:prstGeom prst="rect">
            <a:avLst/>
          </a:prstGeom>
          <a:noFill/>
          <a:ln>
            <a:noFill/>
          </a:ln>
        </p:spPr>
        <p:txBody>
          <a:bodyPr anchorCtr="0" anchor="b" bIns="30800" lIns="61625" spcFirstLastPara="1" rIns="61625" wrap="square" tIns="308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58775" y="1154113"/>
            <a:ext cx="623252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95247" y="4444749"/>
            <a:ext cx="5559600" cy="3637200"/>
          </a:xfrm>
          <a:prstGeom prst="rect">
            <a:avLst/>
          </a:prstGeom>
          <a:noFill/>
          <a:ln>
            <a:noFill/>
          </a:ln>
        </p:spPr>
        <p:txBody>
          <a:bodyPr anchorCtr="0" anchor="t" bIns="32075" lIns="64175" spcFirstLastPara="1" rIns="64175" wrap="square" tIns="32075">
            <a:noAutofit/>
          </a:bodyPr>
          <a:lstStyle/>
          <a:p>
            <a:pPr indent="0" lvl="0" marL="0" rtl="0" algn="l">
              <a:lnSpc>
                <a:spcPct val="115000"/>
              </a:lnSpc>
              <a:spcBef>
                <a:spcPts val="0"/>
              </a:spcBef>
              <a:spcAft>
                <a:spcPts val="0"/>
              </a:spcAft>
              <a:buClr>
                <a:schemeClr val="dk1"/>
              </a:buClr>
              <a:buSzPts val="1100"/>
              <a:buFont typeface="Arial"/>
              <a:buNone/>
            </a:pPr>
            <a:r>
              <a:t/>
            </a:r>
            <a:endParaRPr sz="1400">
              <a:latin typeface="Arial"/>
              <a:ea typeface="Arial"/>
              <a:cs typeface="Arial"/>
              <a:sym typeface="Arial"/>
            </a:endParaRPr>
          </a:p>
        </p:txBody>
      </p:sp>
      <p:sp>
        <p:nvSpPr>
          <p:cNvPr id="128" name="Google Shape;128;p3:notes"/>
          <p:cNvSpPr txBox="1"/>
          <p:nvPr>
            <p:ph idx="12" type="sldNum"/>
          </p:nvPr>
        </p:nvSpPr>
        <p:spPr>
          <a:xfrm>
            <a:off x="3937340" y="8772977"/>
            <a:ext cx="3011400" cy="463200"/>
          </a:xfrm>
          <a:prstGeom prst="rect">
            <a:avLst/>
          </a:prstGeom>
          <a:noFill/>
          <a:ln>
            <a:noFill/>
          </a:ln>
        </p:spPr>
        <p:txBody>
          <a:bodyPr anchorCtr="0" anchor="b" bIns="32075" lIns="64175" spcFirstLastPara="1" rIns="64175" wrap="square" tIns="32075">
            <a:noAutofit/>
          </a:bodyPr>
          <a:lstStyle/>
          <a:p>
            <a:pPr indent="0" lvl="0" marL="0" rtl="0" algn="r">
              <a:lnSpc>
                <a:spcPct val="100000"/>
              </a:lnSpc>
              <a:spcBef>
                <a:spcPts val="0"/>
              </a:spcBef>
              <a:spcAft>
                <a:spcPts val="0"/>
              </a:spcAft>
              <a:buSzPts val="1000"/>
              <a:buNone/>
            </a:pPr>
            <a:fld id="{00000000-1234-1234-1234-123412341234}" type="slidenum">
              <a:rPr lang="en-US" sz="1000"/>
              <a:t>‹#›</a:t>
            </a:fld>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a4e746fdf_0_0: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36" name="Google Shape;136;g30a4e746fdf_0_0: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a4e746fdf_0_5: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42" name="Google Shape;142;g30a4e746fdf_0_5: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a4e746fdf_0_8: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46" name="Google Shape;146;g30a4e746fdf_0_8: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a4e746fdf_0_13: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52" name="Google Shape;152;g30a4e746fdf_0_13: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a4e746fdf_0_19: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59" name="Google Shape;159;g30a4e746fdf_0_19: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a4e746fdf_0_24:notes"/>
          <p:cNvSpPr txBox="1"/>
          <p:nvPr>
            <p:ph idx="1" type="body"/>
          </p:nvPr>
        </p:nvSpPr>
        <p:spPr>
          <a:xfrm>
            <a:off x="695007" y="4444861"/>
            <a:ext cx="5560200" cy="3636900"/>
          </a:xfrm>
          <a:prstGeom prst="rect">
            <a:avLst/>
          </a:prstGeom>
        </p:spPr>
        <p:txBody>
          <a:bodyPr anchorCtr="0" anchor="t" bIns="30800" lIns="61625" spcFirstLastPara="1" rIns="61625" wrap="square" tIns="30800">
            <a:noAutofit/>
          </a:bodyPr>
          <a:lstStyle/>
          <a:p>
            <a:pPr indent="0" lvl="0" marL="0" rtl="0" algn="l">
              <a:spcBef>
                <a:spcPts val="0"/>
              </a:spcBef>
              <a:spcAft>
                <a:spcPts val="0"/>
              </a:spcAft>
              <a:buNone/>
            </a:pPr>
            <a:r>
              <a:t/>
            </a:r>
            <a:endParaRPr/>
          </a:p>
        </p:txBody>
      </p:sp>
      <p:sp>
        <p:nvSpPr>
          <p:cNvPr id="165" name="Google Shape;165;g30a4e746fdf_0_24:notes"/>
          <p:cNvSpPr/>
          <p:nvPr>
            <p:ph idx="2" type="sldImg"/>
          </p:nvPr>
        </p:nvSpPr>
        <p:spPr>
          <a:xfrm>
            <a:off x="347504" y="1154509"/>
            <a:ext cx="62550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67563" y="992767"/>
            <a:ext cx="12780900" cy="2736800"/>
          </a:xfrm>
          <a:prstGeom prst="rect">
            <a:avLst/>
          </a:prstGeom>
          <a:noFill/>
          <a:ln>
            <a:noFill/>
          </a:ln>
        </p:spPr>
        <p:txBody>
          <a:bodyPr anchorCtr="0" anchor="b" bIns="132050" lIns="132050" spcFirstLastPara="1" rIns="132050" wrap="square" tIns="132050">
            <a:norm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p:txBody>
      </p:sp>
      <p:sp>
        <p:nvSpPr>
          <p:cNvPr id="15" name="Google Shape;15;p2"/>
          <p:cNvSpPr txBox="1"/>
          <p:nvPr>
            <p:ph idx="1" type="subTitle"/>
          </p:nvPr>
        </p:nvSpPr>
        <p:spPr>
          <a:xfrm>
            <a:off x="467550" y="3778833"/>
            <a:ext cx="12780900" cy="1056800"/>
          </a:xfrm>
          <a:prstGeom prst="rect">
            <a:avLst/>
          </a:prstGeom>
          <a:noFill/>
          <a:ln>
            <a:noFill/>
          </a:ln>
        </p:spPr>
        <p:txBody>
          <a:bodyPr anchorCtr="0" anchor="t" bIns="132050" lIns="132050" spcFirstLastPara="1" rIns="132050" wrap="square" tIns="13205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6" name="Google Shape;16;p2"/>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1"/>
          <p:cNvSpPr txBox="1"/>
          <p:nvPr>
            <p:ph idx="1" type="body"/>
          </p:nvPr>
        </p:nvSpPr>
        <p:spPr>
          <a:xfrm>
            <a:off x="467550" y="5640767"/>
            <a:ext cx="8998200" cy="806800"/>
          </a:xfrm>
          <a:prstGeom prst="rect">
            <a:avLst/>
          </a:prstGeom>
          <a:noFill/>
          <a:ln>
            <a:noFill/>
          </a:ln>
        </p:spPr>
        <p:txBody>
          <a:bodyPr anchorCtr="0" anchor="ctr" bIns="132050" lIns="132050" spcFirstLastPara="1" rIns="132050" wrap="square" tIns="132050">
            <a:normAutofit/>
          </a:bodyPr>
          <a:lstStyle>
            <a:lvl1pPr indent="-228600" lvl="0" marL="457200" algn="l">
              <a:lnSpc>
                <a:spcPct val="100000"/>
              </a:lnSpc>
              <a:spcBef>
                <a:spcPts val="0"/>
              </a:spcBef>
              <a:spcAft>
                <a:spcPts val="0"/>
              </a:spcAft>
              <a:buSzPts val="2600"/>
              <a:buNone/>
              <a:defRPr/>
            </a:lvl1pPr>
          </a:lstStyle>
          <a:p/>
        </p:txBody>
      </p:sp>
      <p:sp>
        <p:nvSpPr>
          <p:cNvPr id="53" name="Google Shape;53;p11"/>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2"/>
          <p:cNvSpPr txBox="1"/>
          <p:nvPr>
            <p:ph hasCustomPrompt="1" type="title"/>
          </p:nvPr>
        </p:nvSpPr>
        <p:spPr>
          <a:xfrm>
            <a:off x="467550" y="1474833"/>
            <a:ext cx="12780900" cy="2618000"/>
          </a:xfrm>
          <a:prstGeom prst="rect">
            <a:avLst/>
          </a:prstGeom>
          <a:noFill/>
          <a:ln>
            <a:noFill/>
          </a:ln>
        </p:spPr>
        <p:txBody>
          <a:bodyPr anchorCtr="0" anchor="b" bIns="132050" lIns="132050" spcFirstLastPara="1" rIns="132050" wrap="square" tIns="132050">
            <a:normAutofit/>
          </a:bodyPr>
          <a:lstStyle>
            <a:lvl1pPr lvl="0" algn="ctr">
              <a:lnSpc>
                <a:spcPct val="100000"/>
              </a:lnSpc>
              <a:spcBef>
                <a:spcPts val="0"/>
              </a:spcBef>
              <a:spcAft>
                <a:spcPts val="0"/>
              </a:spcAft>
              <a:buSzPts val="17300"/>
              <a:buNone/>
              <a:defRPr sz="17300"/>
            </a:lvl1pPr>
            <a:lvl2pPr lvl="1" algn="ctr">
              <a:lnSpc>
                <a:spcPct val="100000"/>
              </a:lnSpc>
              <a:spcBef>
                <a:spcPts val="0"/>
              </a:spcBef>
              <a:spcAft>
                <a:spcPts val="0"/>
              </a:spcAft>
              <a:buSzPts val="17300"/>
              <a:buNone/>
              <a:defRPr sz="17300"/>
            </a:lvl2pPr>
            <a:lvl3pPr lvl="2" algn="ctr">
              <a:lnSpc>
                <a:spcPct val="100000"/>
              </a:lnSpc>
              <a:spcBef>
                <a:spcPts val="0"/>
              </a:spcBef>
              <a:spcAft>
                <a:spcPts val="0"/>
              </a:spcAft>
              <a:buSzPts val="17300"/>
              <a:buNone/>
              <a:defRPr sz="17300"/>
            </a:lvl3pPr>
            <a:lvl4pPr lvl="3" algn="ctr">
              <a:lnSpc>
                <a:spcPct val="100000"/>
              </a:lnSpc>
              <a:spcBef>
                <a:spcPts val="0"/>
              </a:spcBef>
              <a:spcAft>
                <a:spcPts val="0"/>
              </a:spcAft>
              <a:buSzPts val="17300"/>
              <a:buNone/>
              <a:defRPr sz="17300"/>
            </a:lvl4pPr>
            <a:lvl5pPr lvl="4" algn="ctr">
              <a:lnSpc>
                <a:spcPct val="100000"/>
              </a:lnSpc>
              <a:spcBef>
                <a:spcPts val="0"/>
              </a:spcBef>
              <a:spcAft>
                <a:spcPts val="0"/>
              </a:spcAft>
              <a:buSzPts val="17300"/>
              <a:buNone/>
              <a:defRPr sz="17300"/>
            </a:lvl5pPr>
            <a:lvl6pPr lvl="5" algn="ctr">
              <a:lnSpc>
                <a:spcPct val="100000"/>
              </a:lnSpc>
              <a:spcBef>
                <a:spcPts val="0"/>
              </a:spcBef>
              <a:spcAft>
                <a:spcPts val="0"/>
              </a:spcAft>
              <a:buSzPts val="17300"/>
              <a:buNone/>
              <a:defRPr sz="17300"/>
            </a:lvl6pPr>
            <a:lvl7pPr lvl="6" algn="ctr">
              <a:lnSpc>
                <a:spcPct val="100000"/>
              </a:lnSpc>
              <a:spcBef>
                <a:spcPts val="0"/>
              </a:spcBef>
              <a:spcAft>
                <a:spcPts val="0"/>
              </a:spcAft>
              <a:buSzPts val="17300"/>
              <a:buNone/>
              <a:defRPr sz="17300"/>
            </a:lvl7pPr>
            <a:lvl8pPr lvl="7" algn="ctr">
              <a:lnSpc>
                <a:spcPct val="100000"/>
              </a:lnSpc>
              <a:spcBef>
                <a:spcPts val="0"/>
              </a:spcBef>
              <a:spcAft>
                <a:spcPts val="0"/>
              </a:spcAft>
              <a:buSzPts val="17300"/>
              <a:buNone/>
              <a:defRPr sz="17300"/>
            </a:lvl8pPr>
            <a:lvl9pPr lvl="8" algn="ctr">
              <a:lnSpc>
                <a:spcPct val="100000"/>
              </a:lnSpc>
              <a:spcBef>
                <a:spcPts val="0"/>
              </a:spcBef>
              <a:spcAft>
                <a:spcPts val="0"/>
              </a:spcAft>
              <a:buSzPts val="17300"/>
              <a:buNone/>
              <a:defRPr sz="17300"/>
            </a:lvl9pPr>
          </a:lstStyle>
          <a:p>
            <a:r>
              <a:t>xx%</a:t>
            </a:r>
          </a:p>
        </p:txBody>
      </p:sp>
      <p:sp>
        <p:nvSpPr>
          <p:cNvPr id="56" name="Google Shape;56;p12"/>
          <p:cNvSpPr txBox="1"/>
          <p:nvPr>
            <p:ph idx="1" type="body"/>
          </p:nvPr>
        </p:nvSpPr>
        <p:spPr>
          <a:xfrm>
            <a:off x="467550" y="4202967"/>
            <a:ext cx="12780900" cy="1734400"/>
          </a:xfrm>
          <a:prstGeom prst="rect">
            <a:avLst/>
          </a:prstGeom>
          <a:noFill/>
          <a:ln>
            <a:noFill/>
          </a:ln>
        </p:spPr>
        <p:txBody>
          <a:bodyPr anchorCtr="0" anchor="t" bIns="132050" lIns="132050" spcFirstLastPara="1" rIns="132050" wrap="square" tIns="132050">
            <a:normAutofit/>
          </a:bodyPr>
          <a:lstStyle>
            <a:lvl1pPr indent="-393700" lvl="0" marL="457200" algn="ctr">
              <a:lnSpc>
                <a:spcPct val="115000"/>
              </a:lnSpc>
              <a:spcBef>
                <a:spcPts val="0"/>
              </a:spcBef>
              <a:spcAft>
                <a:spcPts val="0"/>
              </a:spcAft>
              <a:buSzPts val="2600"/>
              <a:buChar char="●"/>
              <a:defRPr/>
            </a:lvl1pPr>
            <a:lvl2pPr indent="-355600" lvl="1" marL="914400" algn="ctr">
              <a:lnSpc>
                <a:spcPct val="115000"/>
              </a:lnSpc>
              <a:spcBef>
                <a:spcPts val="0"/>
              </a:spcBef>
              <a:spcAft>
                <a:spcPts val="0"/>
              </a:spcAft>
              <a:buSzPts val="2000"/>
              <a:buChar char="○"/>
              <a:defRPr/>
            </a:lvl2pPr>
            <a:lvl3pPr indent="-355600" lvl="2" marL="1371600" algn="ctr">
              <a:lnSpc>
                <a:spcPct val="115000"/>
              </a:lnSpc>
              <a:spcBef>
                <a:spcPts val="0"/>
              </a:spcBef>
              <a:spcAft>
                <a:spcPts val="0"/>
              </a:spcAft>
              <a:buSzPts val="2000"/>
              <a:buChar char="■"/>
              <a:defRPr/>
            </a:lvl3pPr>
            <a:lvl4pPr indent="-355600" lvl="3" marL="1828800" algn="ctr">
              <a:lnSpc>
                <a:spcPct val="115000"/>
              </a:lnSpc>
              <a:spcBef>
                <a:spcPts val="0"/>
              </a:spcBef>
              <a:spcAft>
                <a:spcPts val="0"/>
              </a:spcAft>
              <a:buSzPts val="2000"/>
              <a:buChar char="●"/>
              <a:defRPr/>
            </a:lvl4pPr>
            <a:lvl5pPr indent="-355600" lvl="4" marL="2286000" algn="ctr">
              <a:lnSpc>
                <a:spcPct val="115000"/>
              </a:lnSpc>
              <a:spcBef>
                <a:spcPts val="0"/>
              </a:spcBef>
              <a:spcAft>
                <a:spcPts val="0"/>
              </a:spcAft>
              <a:buSzPts val="2000"/>
              <a:buChar char="○"/>
              <a:defRPr/>
            </a:lvl5pPr>
            <a:lvl6pPr indent="-355600" lvl="5" marL="2743200" algn="ctr">
              <a:lnSpc>
                <a:spcPct val="115000"/>
              </a:lnSpc>
              <a:spcBef>
                <a:spcPts val="0"/>
              </a:spcBef>
              <a:spcAft>
                <a:spcPts val="0"/>
              </a:spcAft>
              <a:buSzPts val="2000"/>
              <a:buChar char="■"/>
              <a:defRPr/>
            </a:lvl6pPr>
            <a:lvl7pPr indent="-355600" lvl="6" marL="3200400" algn="ctr">
              <a:lnSpc>
                <a:spcPct val="115000"/>
              </a:lnSpc>
              <a:spcBef>
                <a:spcPts val="0"/>
              </a:spcBef>
              <a:spcAft>
                <a:spcPts val="0"/>
              </a:spcAft>
              <a:buSzPts val="2000"/>
              <a:buChar char="●"/>
              <a:defRPr/>
            </a:lvl7pPr>
            <a:lvl8pPr indent="-355600" lvl="7" marL="3657600" algn="ctr">
              <a:lnSpc>
                <a:spcPct val="115000"/>
              </a:lnSpc>
              <a:spcBef>
                <a:spcPts val="0"/>
              </a:spcBef>
              <a:spcAft>
                <a:spcPts val="0"/>
              </a:spcAft>
              <a:buSzPts val="2000"/>
              <a:buChar char="○"/>
              <a:defRPr/>
            </a:lvl8pPr>
            <a:lvl9pPr indent="-355600" lvl="8" marL="4114800" algn="ctr">
              <a:lnSpc>
                <a:spcPct val="115000"/>
              </a:lnSpc>
              <a:spcBef>
                <a:spcPts val="0"/>
              </a:spcBef>
              <a:spcAft>
                <a:spcPts val="0"/>
              </a:spcAft>
              <a:buSzPts val="2000"/>
              <a:buChar char="■"/>
              <a:defRPr/>
            </a:lvl9pPr>
          </a:lstStyle>
          <a:p/>
        </p:txBody>
      </p:sp>
      <p:sp>
        <p:nvSpPr>
          <p:cNvPr id="57" name="Google Shape;57;p12"/>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0" name="Shape 60"/>
        <p:cNvGrpSpPr/>
        <p:nvPr/>
      </p:nvGrpSpPr>
      <p:grpSpPr>
        <a:xfrm>
          <a:off x="0" y="0"/>
          <a:ext cx="0" cy="0"/>
          <a:chOff x="0" y="0"/>
          <a:chExt cx="0" cy="0"/>
        </a:xfrm>
      </p:grpSpPr>
      <p:grpSp>
        <p:nvGrpSpPr>
          <p:cNvPr id="61" name="Google Shape;61;p14"/>
          <p:cNvGrpSpPr/>
          <p:nvPr/>
        </p:nvGrpSpPr>
        <p:grpSpPr>
          <a:xfrm>
            <a:off x="6799399" y="143"/>
            <a:ext cx="6806368" cy="7304896"/>
            <a:chOff x="5718243" y="3555359"/>
            <a:chExt cx="1994248" cy="2407837"/>
          </a:xfrm>
        </p:grpSpPr>
        <p:sp>
          <p:nvSpPr>
            <p:cNvPr id="62" name="Google Shape;62;p14"/>
            <p:cNvSpPr/>
            <p:nvPr/>
          </p:nvSpPr>
          <p:spPr>
            <a:xfrm>
              <a:off x="6605182" y="3574814"/>
              <a:ext cx="197151" cy="197151"/>
            </a:xfrm>
            <a:custGeom>
              <a:rect b="b" l="l" r="r" t="t"/>
              <a:pathLst>
                <a:path extrusionOk="0" h="197151" w="197151">
                  <a:moveTo>
                    <a:pt x="197151" y="98576"/>
                  </a:moveTo>
                  <a:cubicBezTo>
                    <a:pt x="197151" y="153017"/>
                    <a:pt x="153017" y="197151"/>
                    <a:pt x="98576" y="197151"/>
                  </a:cubicBezTo>
                  <a:cubicBezTo>
                    <a:pt x="44134" y="197151"/>
                    <a:pt x="0" y="153017"/>
                    <a:pt x="0" y="98576"/>
                  </a:cubicBezTo>
                  <a:cubicBezTo>
                    <a:pt x="0" y="44134"/>
                    <a:pt x="44134" y="0"/>
                    <a:pt x="98576" y="0"/>
                  </a:cubicBezTo>
                  <a:cubicBezTo>
                    <a:pt x="153017" y="0"/>
                    <a:pt x="197151" y="44134"/>
                    <a:pt x="197151" y="98576"/>
                  </a:cubicBezTo>
                  <a:close/>
                </a:path>
              </a:pathLst>
            </a:custGeom>
            <a:solidFill>
              <a:srgbClr val="1C4486">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14"/>
            <p:cNvSpPr/>
            <p:nvPr/>
          </p:nvSpPr>
          <p:spPr>
            <a:xfrm>
              <a:off x="5718243" y="3555359"/>
              <a:ext cx="1994248" cy="2407837"/>
            </a:xfrm>
            <a:custGeom>
              <a:rect b="b" l="l" r="r" t="t"/>
              <a:pathLst>
                <a:path extrusionOk="0" h="2407837" w="1994248">
                  <a:moveTo>
                    <a:pt x="1994041" y="1389790"/>
                  </a:moveTo>
                  <a:cubicBezTo>
                    <a:pt x="2001051" y="971178"/>
                    <a:pt x="1758481" y="724637"/>
                    <a:pt x="1574295" y="598106"/>
                  </a:cubicBezTo>
                  <a:cubicBezTo>
                    <a:pt x="1506025" y="550013"/>
                    <a:pt x="1446264" y="506944"/>
                    <a:pt x="1349714" y="479110"/>
                  </a:cubicBezTo>
                  <a:cubicBezTo>
                    <a:pt x="1366974" y="488834"/>
                    <a:pt x="1397077" y="516425"/>
                    <a:pt x="1415148" y="531781"/>
                  </a:cubicBezTo>
                  <a:cubicBezTo>
                    <a:pt x="1469135" y="577718"/>
                    <a:pt x="1520534" y="626617"/>
                    <a:pt x="1569109" y="678246"/>
                  </a:cubicBezTo>
                  <a:cubicBezTo>
                    <a:pt x="1621245" y="733308"/>
                    <a:pt x="1669459" y="791955"/>
                    <a:pt x="1713386" y="853762"/>
                  </a:cubicBezTo>
                  <a:cubicBezTo>
                    <a:pt x="1736805" y="886904"/>
                    <a:pt x="1758764" y="921059"/>
                    <a:pt x="1778860" y="956308"/>
                  </a:cubicBezTo>
                  <a:cubicBezTo>
                    <a:pt x="1808356" y="1008047"/>
                    <a:pt x="1829708" y="1056545"/>
                    <a:pt x="1842025" y="1114686"/>
                  </a:cubicBezTo>
                  <a:cubicBezTo>
                    <a:pt x="1847738" y="1141508"/>
                    <a:pt x="1852559" y="1168532"/>
                    <a:pt x="1856732" y="1195718"/>
                  </a:cubicBezTo>
                  <a:cubicBezTo>
                    <a:pt x="1859435" y="1213006"/>
                    <a:pt x="1861797" y="1230359"/>
                    <a:pt x="1863823" y="1247781"/>
                  </a:cubicBezTo>
                  <a:cubicBezTo>
                    <a:pt x="1865281" y="1259936"/>
                    <a:pt x="1862486" y="1292349"/>
                    <a:pt x="1869333" y="1302113"/>
                  </a:cubicBezTo>
                  <a:lnTo>
                    <a:pt x="1862242" y="1291984"/>
                  </a:lnTo>
                  <a:cubicBezTo>
                    <a:pt x="1782952" y="1178539"/>
                    <a:pt x="1640701" y="1129474"/>
                    <a:pt x="1503148" y="1081908"/>
                  </a:cubicBezTo>
                  <a:lnTo>
                    <a:pt x="1493749" y="1078667"/>
                  </a:lnTo>
                  <a:cubicBezTo>
                    <a:pt x="1406275" y="1048401"/>
                    <a:pt x="1312642" y="1020364"/>
                    <a:pt x="1238011" y="963480"/>
                  </a:cubicBezTo>
                  <a:cubicBezTo>
                    <a:pt x="1150010" y="896426"/>
                    <a:pt x="1149889" y="794690"/>
                    <a:pt x="1164029" y="692022"/>
                  </a:cubicBezTo>
                  <a:cubicBezTo>
                    <a:pt x="1191701" y="491589"/>
                    <a:pt x="1314789" y="314939"/>
                    <a:pt x="1454489" y="174469"/>
                  </a:cubicBezTo>
                  <a:cubicBezTo>
                    <a:pt x="1501568" y="127106"/>
                    <a:pt x="1551727" y="80756"/>
                    <a:pt x="1606302" y="42022"/>
                  </a:cubicBezTo>
                  <a:cubicBezTo>
                    <a:pt x="1284281" y="72328"/>
                    <a:pt x="1079755" y="288644"/>
                    <a:pt x="951968" y="518005"/>
                  </a:cubicBezTo>
                  <a:cubicBezTo>
                    <a:pt x="893949" y="368339"/>
                    <a:pt x="645220" y="-73530"/>
                    <a:pt x="322712" y="10541"/>
                  </a:cubicBezTo>
                  <a:cubicBezTo>
                    <a:pt x="394183" y="21238"/>
                    <a:pt x="486357" y="107010"/>
                    <a:pt x="514556" y="132373"/>
                  </a:cubicBezTo>
                  <a:cubicBezTo>
                    <a:pt x="661953" y="265104"/>
                    <a:pt x="749995" y="450141"/>
                    <a:pt x="790430" y="642187"/>
                  </a:cubicBezTo>
                  <a:cubicBezTo>
                    <a:pt x="812471" y="746800"/>
                    <a:pt x="833012" y="845335"/>
                    <a:pt x="770942" y="939778"/>
                  </a:cubicBezTo>
                  <a:cubicBezTo>
                    <a:pt x="702591" y="1043742"/>
                    <a:pt x="618601" y="1137051"/>
                    <a:pt x="536232" y="1229873"/>
                  </a:cubicBezTo>
                  <a:cubicBezTo>
                    <a:pt x="523482" y="1244216"/>
                    <a:pt x="510776" y="1258571"/>
                    <a:pt x="498106" y="1272942"/>
                  </a:cubicBezTo>
                  <a:cubicBezTo>
                    <a:pt x="427001" y="1353609"/>
                    <a:pt x="367320" y="1437153"/>
                    <a:pt x="304115" y="1525641"/>
                  </a:cubicBezTo>
                  <a:cubicBezTo>
                    <a:pt x="279238" y="1560484"/>
                    <a:pt x="254240" y="1595490"/>
                    <a:pt x="228431" y="1630375"/>
                  </a:cubicBezTo>
                  <a:lnTo>
                    <a:pt x="226568" y="1632643"/>
                  </a:lnTo>
                  <a:cubicBezTo>
                    <a:pt x="226568" y="1632643"/>
                    <a:pt x="167171" y="1695565"/>
                    <a:pt x="167130" y="1695524"/>
                  </a:cubicBezTo>
                  <a:cubicBezTo>
                    <a:pt x="47932" y="1282503"/>
                    <a:pt x="196059" y="842134"/>
                    <a:pt x="525860" y="568326"/>
                  </a:cubicBezTo>
                  <a:lnTo>
                    <a:pt x="621437" y="488915"/>
                  </a:lnTo>
                  <a:cubicBezTo>
                    <a:pt x="621437" y="488915"/>
                    <a:pt x="-45539" y="730107"/>
                    <a:pt x="2473" y="1444608"/>
                  </a:cubicBezTo>
                  <a:cubicBezTo>
                    <a:pt x="5722" y="1548184"/>
                    <a:pt x="25247" y="1650604"/>
                    <a:pt x="60330" y="1748114"/>
                  </a:cubicBezTo>
                  <a:cubicBezTo>
                    <a:pt x="60391" y="1748459"/>
                    <a:pt x="60516" y="1748787"/>
                    <a:pt x="60695" y="1749087"/>
                  </a:cubicBezTo>
                  <a:cubicBezTo>
                    <a:pt x="192291" y="2112313"/>
                    <a:pt x="529952" y="2381745"/>
                    <a:pt x="939529" y="2406055"/>
                  </a:cubicBezTo>
                  <a:cubicBezTo>
                    <a:pt x="959597" y="2407218"/>
                    <a:pt x="979587" y="2407809"/>
                    <a:pt x="999493" y="2407838"/>
                  </a:cubicBezTo>
                  <a:cubicBezTo>
                    <a:pt x="1526356" y="2406975"/>
                    <a:pt x="1961478" y="1996085"/>
                    <a:pt x="1992502" y="1470133"/>
                  </a:cubicBezTo>
                  <a:cubicBezTo>
                    <a:pt x="1994070" y="1443121"/>
                    <a:pt x="1994580" y="1416340"/>
                    <a:pt x="1994041" y="1389790"/>
                  </a:cubicBezTo>
                  <a:close/>
                  <a:moveTo>
                    <a:pt x="1594877" y="2083142"/>
                  </a:moveTo>
                  <a:cubicBezTo>
                    <a:pt x="1533175" y="2137960"/>
                    <a:pt x="1464249" y="2184063"/>
                    <a:pt x="1390028" y="2220167"/>
                  </a:cubicBezTo>
                  <a:lnTo>
                    <a:pt x="1389460" y="2219519"/>
                  </a:lnTo>
                  <a:cubicBezTo>
                    <a:pt x="1363652" y="2189699"/>
                    <a:pt x="1344487" y="2155585"/>
                    <a:pt x="1325972" y="2122604"/>
                  </a:cubicBezTo>
                  <a:cubicBezTo>
                    <a:pt x="1322366" y="2116163"/>
                    <a:pt x="1318760" y="2109720"/>
                    <a:pt x="1315073" y="2103359"/>
                  </a:cubicBezTo>
                  <a:cubicBezTo>
                    <a:pt x="1301536" y="2079058"/>
                    <a:pt x="1286063" y="2055891"/>
                    <a:pt x="1268803" y="2034077"/>
                  </a:cubicBezTo>
                  <a:cubicBezTo>
                    <a:pt x="1252597" y="2013819"/>
                    <a:pt x="1234689" y="1995587"/>
                    <a:pt x="1215768" y="1976139"/>
                  </a:cubicBezTo>
                  <a:lnTo>
                    <a:pt x="1212972" y="1973262"/>
                  </a:lnTo>
                  <a:cubicBezTo>
                    <a:pt x="1176508" y="1935744"/>
                    <a:pt x="1131049" y="1889070"/>
                    <a:pt x="1110223" y="1827890"/>
                  </a:cubicBezTo>
                  <a:cubicBezTo>
                    <a:pt x="1086603" y="1758567"/>
                    <a:pt x="1091505" y="1685314"/>
                    <a:pt x="1097258" y="1636249"/>
                  </a:cubicBezTo>
                  <a:cubicBezTo>
                    <a:pt x="1100662" y="1607443"/>
                    <a:pt x="1105361" y="1578636"/>
                    <a:pt x="1110021" y="1550760"/>
                  </a:cubicBezTo>
                  <a:cubicBezTo>
                    <a:pt x="1116787" y="1509758"/>
                    <a:pt x="1123756" y="1467338"/>
                    <a:pt x="1126227" y="1425728"/>
                  </a:cubicBezTo>
                  <a:lnTo>
                    <a:pt x="1128901" y="1379296"/>
                  </a:lnTo>
                  <a:lnTo>
                    <a:pt x="1165609" y="1407860"/>
                  </a:lnTo>
                  <a:cubicBezTo>
                    <a:pt x="1241860" y="1467257"/>
                    <a:pt x="1330671" y="1505626"/>
                    <a:pt x="1415310" y="1538241"/>
                  </a:cubicBezTo>
                  <a:cubicBezTo>
                    <a:pt x="1436945" y="1546547"/>
                    <a:pt x="1458702" y="1554650"/>
                    <a:pt x="1480500" y="1562551"/>
                  </a:cubicBezTo>
                  <a:cubicBezTo>
                    <a:pt x="1556873" y="1590912"/>
                    <a:pt x="1635839" y="1620165"/>
                    <a:pt x="1708930" y="1661207"/>
                  </a:cubicBezTo>
                  <a:cubicBezTo>
                    <a:pt x="1748955" y="1683394"/>
                    <a:pt x="1786303" y="1710106"/>
                    <a:pt x="1820227" y="1740821"/>
                  </a:cubicBezTo>
                  <a:cubicBezTo>
                    <a:pt x="1784674" y="1844478"/>
                    <a:pt x="1729103" y="1940140"/>
                    <a:pt x="1656664" y="2022368"/>
                  </a:cubicBezTo>
                  <a:cubicBezTo>
                    <a:pt x="1637014" y="2043396"/>
                    <a:pt x="1616634" y="2063816"/>
                    <a:pt x="1594877" y="2083142"/>
                  </a:cubicBezTo>
                  <a:close/>
                  <a:moveTo>
                    <a:pt x="448920" y="2122037"/>
                  </a:moveTo>
                  <a:cubicBezTo>
                    <a:pt x="322266" y="2018438"/>
                    <a:pt x="242733" y="1897983"/>
                    <a:pt x="194519" y="1775868"/>
                  </a:cubicBezTo>
                  <a:cubicBezTo>
                    <a:pt x="232118" y="1747020"/>
                    <a:pt x="267813" y="1717606"/>
                    <a:pt x="300590" y="1688191"/>
                  </a:cubicBezTo>
                  <a:cubicBezTo>
                    <a:pt x="302900" y="1686125"/>
                    <a:pt x="305128" y="1684139"/>
                    <a:pt x="307397" y="1681871"/>
                  </a:cubicBezTo>
                  <a:cubicBezTo>
                    <a:pt x="313884" y="1675355"/>
                    <a:pt x="320905" y="1669392"/>
                    <a:pt x="328384" y="1664043"/>
                  </a:cubicBezTo>
                  <a:cubicBezTo>
                    <a:pt x="353788" y="1646702"/>
                    <a:pt x="377936" y="1658533"/>
                    <a:pt x="387011" y="1662950"/>
                  </a:cubicBezTo>
                  <a:cubicBezTo>
                    <a:pt x="399401" y="1668873"/>
                    <a:pt x="411078" y="1676186"/>
                    <a:pt x="421815" y="1684747"/>
                  </a:cubicBezTo>
                  <a:cubicBezTo>
                    <a:pt x="521484" y="1764280"/>
                    <a:pt x="537812" y="1890528"/>
                    <a:pt x="545348" y="2002596"/>
                  </a:cubicBezTo>
                  <a:cubicBezTo>
                    <a:pt x="548589" y="2050769"/>
                    <a:pt x="551466" y="2098943"/>
                    <a:pt x="554383" y="2147157"/>
                  </a:cubicBezTo>
                  <a:lnTo>
                    <a:pt x="557219" y="2194277"/>
                  </a:lnTo>
                  <a:cubicBezTo>
                    <a:pt x="519418" y="2172853"/>
                    <a:pt x="483225" y="2148709"/>
                    <a:pt x="448920" y="2122037"/>
                  </a:cubicBezTo>
                  <a:close/>
                  <a:moveTo>
                    <a:pt x="888722" y="1927965"/>
                  </a:moveTo>
                  <a:cubicBezTo>
                    <a:pt x="887073" y="1933042"/>
                    <a:pt x="885452" y="1938106"/>
                    <a:pt x="883860" y="1943159"/>
                  </a:cubicBezTo>
                  <a:cubicBezTo>
                    <a:pt x="883536" y="1944131"/>
                    <a:pt x="883212" y="1945103"/>
                    <a:pt x="882928" y="1946035"/>
                  </a:cubicBezTo>
                  <a:lnTo>
                    <a:pt x="882928" y="1946441"/>
                  </a:lnTo>
                  <a:cubicBezTo>
                    <a:pt x="878471" y="1960783"/>
                    <a:pt x="874055" y="1975085"/>
                    <a:pt x="869760" y="1989469"/>
                  </a:cubicBezTo>
                  <a:cubicBezTo>
                    <a:pt x="867735" y="1996113"/>
                    <a:pt x="865709" y="2002798"/>
                    <a:pt x="863805" y="2009484"/>
                  </a:cubicBezTo>
                  <a:cubicBezTo>
                    <a:pt x="861536" y="2017141"/>
                    <a:pt x="859226" y="2024839"/>
                    <a:pt x="856998" y="2032497"/>
                  </a:cubicBezTo>
                  <a:cubicBezTo>
                    <a:pt x="854295" y="2041463"/>
                    <a:pt x="851731" y="2050417"/>
                    <a:pt x="849300" y="2059359"/>
                  </a:cubicBezTo>
                  <a:cubicBezTo>
                    <a:pt x="847760" y="2064666"/>
                    <a:pt x="846261" y="2069934"/>
                    <a:pt x="844762" y="2075201"/>
                  </a:cubicBezTo>
                  <a:cubicBezTo>
                    <a:pt x="841804" y="2085694"/>
                    <a:pt x="838928" y="2096229"/>
                    <a:pt x="836051" y="2106722"/>
                  </a:cubicBezTo>
                  <a:cubicBezTo>
                    <a:pt x="835038" y="2110369"/>
                    <a:pt x="834025" y="2113975"/>
                    <a:pt x="833053" y="2117621"/>
                  </a:cubicBezTo>
                  <a:cubicBezTo>
                    <a:pt x="829852" y="2129330"/>
                    <a:pt x="826732" y="2141080"/>
                    <a:pt x="823613" y="2152830"/>
                  </a:cubicBezTo>
                  <a:lnTo>
                    <a:pt x="821789" y="2159758"/>
                  </a:lnTo>
                  <a:cubicBezTo>
                    <a:pt x="818414" y="2172532"/>
                    <a:pt x="815116" y="2185295"/>
                    <a:pt x="811903" y="2198045"/>
                  </a:cubicBezTo>
                  <a:cubicBezTo>
                    <a:pt x="811579" y="2199261"/>
                    <a:pt x="811296" y="2200517"/>
                    <a:pt x="810972" y="2201733"/>
                  </a:cubicBezTo>
                  <a:cubicBezTo>
                    <a:pt x="807516" y="2215237"/>
                    <a:pt x="804137" y="2228745"/>
                    <a:pt x="800843" y="2242249"/>
                  </a:cubicBezTo>
                  <a:lnTo>
                    <a:pt x="800518" y="2243626"/>
                  </a:lnTo>
                  <a:cubicBezTo>
                    <a:pt x="797062" y="2257697"/>
                    <a:pt x="793683" y="2271773"/>
                    <a:pt x="790389" y="2285844"/>
                  </a:cubicBezTo>
                  <a:cubicBezTo>
                    <a:pt x="752361" y="2276813"/>
                    <a:pt x="714965" y="2265294"/>
                    <a:pt x="678443" y="2251365"/>
                  </a:cubicBezTo>
                  <a:lnTo>
                    <a:pt x="636671" y="1999193"/>
                  </a:lnTo>
                  <a:cubicBezTo>
                    <a:pt x="623666" y="1920834"/>
                    <a:pt x="610295" y="1839843"/>
                    <a:pt x="581164" y="1765739"/>
                  </a:cubicBezTo>
                  <a:cubicBezTo>
                    <a:pt x="576789" y="1754637"/>
                    <a:pt x="572170" y="1743536"/>
                    <a:pt x="567551" y="1732435"/>
                  </a:cubicBezTo>
                  <a:cubicBezTo>
                    <a:pt x="541378" y="1669310"/>
                    <a:pt x="514272" y="1604080"/>
                    <a:pt x="527035" y="1529652"/>
                  </a:cubicBezTo>
                  <a:cubicBezTo>
                    <a:pt x="541499" y="1444568"/>
                    <a:pt x="591536" y="1373584"/>
                    <a:pt x="633471" y="1321277"/>
                  </a:cubicBezTo>
                  <a:cubicBezTo>
                    <a:pt x="686141" y="1255520"/>
                    <a:pt x="748253" y="1187939"/>
                    <a:pt x="828799" y="1108568"/>
                  </a:cubicBezTo>
                  <a:lnTo>
                    <a:pt x="847314" y="1087743"/>
                  </a:lnTo>
                  <a:lnTo>
                    <a:pt x="865587" y="1107352"/>
                  </a:lnTo>
                  <a:cubicBezTo>
                    <a:pt x="948159" y="1195961"/>
                    <a:pt x="964082" y="1315565"/>
                    <a:pt x="966877" y="1431481"/>
                  </a:cubicBezTo>
                  <a:cubicBezTo>
                    <a:pt x="967566" y="1459842"/>
                    <a:pt x="967526" y="1487960"/>
                    <a:pt x="967445" y="1515349"/>
                  </a:cubicBezTo>
                  <a:cubicBezTo>
                    <a:pt x="967445" y="1532245"/>
                    <a:pt x="967445" y="1548856"/>
                    <a:pt x="967445" y="1565063"/>
                  </a:cubicBezTo>
                  <a:cubicBezTo>
                    <a:pt x="967445" y="1572882"/>
                    <a:pt x="967445" y="1580418"/>
                    <a:pt x="967809" y="1587792"/>
                  </a:cubicBezTo>
                  <a:cubicBezTo>
                    <a:pt x="968417" y="1610198"/>
                    <a:pt x="969552" y="1630658"/>
                    <a:pt x="971172" y="1649903"/>
                  </a:cubicBezTo>
                  <a:cubicBezTo>
                    <a:pt x="971172" y="1650349"/>
                    <a:pt x="971172" y="1650754"/>
                    <a:pt x="970970" y="1651200"/>
                  </a:cubicBezTo>
                  <a:lnTo>
                    <a:pt x="970970" y="1651200"/>
                  </a:lnTo>
                  <a:cubicBezTo>
                    <a:pt x="957032" y="1744711"/>
                    <a:pt x="918987" y="1835669"/>
                    <a:pt x="889654" y="1925048"/>
                  </a:cubicBezTo>
                  <a:cubicBezTo>
                    <a:pt x="889289" y="1925939"/>
                    <a:pt x="889006" y="1926871"/>
                    <a:pt x="888722" y="1927965"/>
                  </a:cubicBezTo>
                  <a:close/>
                  <a:moveTo>
                    <a:pt x="945120" y="2308817"/>
                  </a:moveTo>
                  <a:cubicBezTo>
                    <a:pt x="930182" y="2307925"/>
                    <a:pt x="915329" y="2306669"/>
                    <a:pt x="900553" y="2305049"/>
                  </a:cubicBezTo>
                  <a:lnTo>
                    <a:pt x="900553" y="2305049"/>
                  </a:lnTo>
                  <a:cubicBezTo>
                    <a:pt x="901525" y="2301443"/>
                    <a:pt x="902578" y="2297796"/>
                    <a:pt x="903632" y="2294069"/>
                  </a:cubicBezTo>
                  <a:lnTo>
                    <a:pt x="905334" y="2288153"/>
                  </a:lnTo>
                  <a:cubicBezTo>
                    <a:pt x="905941" y="2286128"/>
                    <a:pt x="906509" y="2284102"/>
                    <a:pt x="907116" y="2282035"/>
                  </a:cubicBezTo>
                  <a:cubicBezTo>
                    <a:pt x="907724" y="2279969"/>
                    <a:pt x="908372" y="2277984"/>
                    <a:pt x="908980" y="2275755"/>
                  </a:cubicBezTo>
                  <a:lnTo>
                    <a:pt x="910803" y="2269718"/>
                  </a:lnTo>
                  <a:cubicBezTo>
                    <a:pt x="911452" y="2267571"/>
                    <a:pt x="912100" y="2265383"/>
                    <a:pt x="912788" y="2263236"/>
                  </a:cubicBezTo>
                  <a:cubicBezTo>
                    <a:pt x="913477" y="2261088"/>
                    <a:pt x="914004" y="2259184"/>
                    <a:pt x="914652" y="2257118"/>
                  </a:cubicBezTo>
                  <a:lnTo>
                    <a:pt x="916719" y="2250473"/>
                  </a:lnTo>
                  <a:lnTo>
                    <a:pt x="918663" y="2244193"/>
                  </a:lnTo>
                  <a:cubicBezTo>
                    <a:pt x="919352" y="2242006"/>
                    <a:pt x="920081" y="2239817"/>
                    <a:pt x="920770" y="2237589"/>
                  </a:cubicBezTo>
                  <a:cubicBezTo>
                    <a:pt x="921459" y="2235361"/>
                    <a:pt x="922188" y="2233132"/>
                    <a:pt x="922918" y="2230864"/>
                  </a:cubicBezTo>
                  <a:lnTo>
                    <a:pt x="924984" y="2224462"/>
                  </a:lnTo>
                  <a:cubicBezTo>
                    <a:pt x="925754" y="2222031"/>
                    <a:pt x="926564" y="2219600"/>
                    <a:pt x="927374" y="2217169"/>
                  </a:cubicBezTo>
                  <a:cubicBezTo>
                    <a:pt x="928185" y="2214738"/>
                    <a:pt x="928671" y="2213118"/>
                    <a:pt x="929360" y="2211092"/>
                  </a:cubicBezTo>
                  <a:cubicBezTo>
                    <a:pt x="930413" y="2207769"/>
                    <a:pt x="931547" y="2204447"/>
                    <a:pt x="932641" y="2201125"/>
                  </a:cubicBezTo>
                  <a:cubicBezTo>
                    <a:pt x="933290" y="2199139"/>
                    <a:pt x="933978" y="2197073"/>
                    <a:pt x="934627" y="2195088"/>
                  </a:cubicBezTo>
                  <a:lnTo>
                    <a:pt x="938314" y="2184148"/>
                  </a:lnTo>
                  <a:cubicBezTo>
                    <a:pt x="938881" y="2182366"/>
                    <a:pt x="939529" y="2180583"/>
                    <a:pt x="940137" y="2178760"/>
                  </a:cubicBezTo>
                  <a:lnTo>
                    <a:pt x="943054" y="2170049"/>
                  </a:lnTo>
                  <a:cubicBezTo>
                    <a:pt x="943702" y="2168226"/>
                    <a:pt x="944351" y="2166362"/>
                    <a:pt x="944958" y="2164498"/>
                  </a:cubicBezTo>
                  <a:lnTo>
                    <a:pt x="947916" y="2155868"/>
                  </a:lnTo>
                  <a:cubicBezTo>
                    <a:pt x="948564" y="2154045"/>
                    <a:pt x="949172" y="2152262"/>
                    <a:pt x="949780" y="2150439"/>
                  </a:cubicBezTo>
                  <a:cubicBezTo>
                    <a:pt x="950874" y="2147360"/>
                    <a:pt x="951927" y="2144240"/>
                    <a:pt x="952980" y="2141161"/>
                  </a:cubicBezTo>
                  <a:lnTo>
                    <a:pt x="954642" y="2136421"/>
                  </a:lnTo>
                  <a:lnTo>
                    <a:pt x="958167" y="2126292"/>
                  </a:lnTo>
                  <a:cubicBezTo>
                    <a:pt x="958612" y="2124954"/>
                    <a:pt x="959098" y="2123577"/>
                    <a:pt x="959585" y="2122240"/>
                  </a:cubicBezTo>
                  <a:lnTo>
                    <a:pt x="963839" y="2110085"/>
                  </a:lnTo>
                  <a:lnTo>
                    <a:pt x="964446" y="2108343"/>
                  </a:lnTo>
                  <a:cubicBezTo>
                    <a:pt x="989648" y="2036589"/>
                    <a:pt x="1015942" y="1964470"/>
                    <a:pt x="1036160" y="1905236"/>
                  </a:cubicBezTo>
                  <a:lnTo>
                    <a:pt x="1036160" y="1905236"/>
                  </a:lnTo>
                  <a:cubicBezTo>
                    <a:pt x="1042683" y="1921981"/>
                    <a:pt x="1050106" y="1938362"/>
                    <a:pt x="1058403" y="1954301"/>
                  </a:cubicBezTo>
                  <a:cubicBezTo>
                    <a:pt x="1079131" y="1991887"/>
                    <a:pt x="1102007" y="2028251"/>
                    <a:pt x="1126916" y="2063208"/>
                  </a:cubicBezTo>
                  <a:cubicBezTo>
                    <a:pt x="1152725" y="2097606"/>
                    <a:pt x="1162368" y="2107776"/>
                    <a:pt x="1176832" y="2148292"/>
                  </a:cubicBezTo>
                  <a:cubicBezTo>
                    <a:pt x="1181572" y="2161541"/>
                    <a:pt x="1211635" y="2245530"/>
                    <a:pt x="1216254" y="2285520"/>
                  </a:cubicBezTo>
                  <a:cubicBezTo>
                    <a:pt x="1150213" y="2295932"/>
                    <a:pt x="1013593" y="2312463"/>
                    <a:pt x="945120" y="2308452"/>
                  </a:cubicBezTo>
                  <a:close/>
                  <a:moveTo>
                    <a:pt x="1845915" y="1652456"/>
                  </a:moveTo>
                  <a:cubicBezTo>
                    <a:pt x="1732470" y="1592573"/>
                    <a:pt x="1614973" y="1537593"/>
                    <a:pt x="1495856" y="1489135"/>
                  </a:cubicBezTo>
                  <a:cubicBezTo>
                    <a:pt x="1462430" y="1475522"/>
                    <a:pt x="1428477" y="1462273"/>
                    <a:pt x="1394971" y="1449713"/>
                  </a:cubicBezTo>
                  <a:lnTo>
                    <a:pt x="1380628" y="1444365"/>
                  </a:lnTo>
                  <a:cubicBezTo>
                    <a:pt x="1351634" y="1434240"/>
                    <a:pt x="1323229" y="1422499"/>
                    <a:pt x="1295544" y="1409197"/>
                  </a:cubicBezTo>
                  <a:cubicBezTo>
                    <a:pt x="1238522" y="1380407"/>
                    <a:pt x="1190482" y="1336528"/>
                    <a:pt x="1156655" y="1282341"/>
                  </a:cubicBezTo>
                  <a:cubicBezTo>
                    <a:pt x="1120571" y="1223917"/>
                    <a:pt x="1098919" y="1157738"/>
                    <a:pt x="1093490" y="1089282"/>
                  </a:cubicBezTo>
                  <a:lnTo>
                    <a:pt x="1090735" y="1055897"/>
                  </a:lnTo>
                  <a:lnTo>
                    <a:pt x="1123351" y="1063473"/>
                  </a:lnTo>
                  <a:cubicBezTo>
                    <a:pt x="1229422" y="1088188"/>
                    <a:pt x="1339099" y="1132108"/>
                    <a:pt x="1468467" y="1201714"/>
                  </a:cubicBezTo>
                  <a:cubicBezTo>
                    <a:pt x="1526850" y="1233155"/>
                    <a:pt x="1584950" y="1267269"/>
                    <a:pt x="1639445" y="1299480"/>
                  </a:cubicBezTo>
                  <a:lnTo>
                    <a:pt x="1642645" y="1301384"/>
                  </a:lnTo>
                  <a:cubicBezTo>
                    <a:pt x="1697626" y="1333797"/>
                    <a:pt x="1754470" y="1367506"/>
                    <a:pt x="1802157" y="1414464"/>
                  </a:cubicBezTo>
                  <a:cubicBezTo>
                    <a:pt x="1827727" y="1439698"/>
                    <a:pt x="1850505" y="1467613"/>
                    <a:pt x="1870103" y="1497725"/>
                  </a:cubicBezTo>
                  <a:cubicBezTo>
                    <a:pt x="1866003" y="1549845"/>
                    <a:pt x="1857915" y="1601572"/>
                    <a:pt x="1845915" y="1652456"/>
                  </a:cubicBezTo>
                  <a:close/>
                </a:path>
              </a:pathLst>
            </a:custGeom>
            <a:solidFill>
              <a:srgbClr val="1C4486">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64" name="Google Shape;64;p14"/>
          <p:cNvPicPr preferRelativeResize="0"/>
          <p:nvPr/>
        </p:nvPicPr>
        <p:blipFill rotWithShape="1">
          <a:blip r:embed="rId2">
            <a:alphaModFix/>
          </a:blip>
          <a:srcRect b="0" l="0" r="0" t="0"/>
          <a:stretch/>
        </p:blipFill>
        <p:spPr>
          <a:xfrm>
            <a:off x="4208959" y="789756"/>
            <a:ext cx="4993275" cy="2229635"/>
          </a:xfrm>
          <a:prstGeom prst="rect">
            <a:avLst/>
          </a:prstGeom>
          <a:noFill/>
          <a:ln>
            <a:noFill/>
          </a:ln>
        </p:spPr>
      </p:pic>
      <p:sp>
        <p:nvSpPr>
          <p:cNvPr id="65" name="Google Shape;65;p14"/>
          <p:cNvSpPr/>
          <p:nvPr/>
        </p:nvSpPr>
        <p:spPr>
          <a:xfrm>
            <a:off x="-14092" y="6601216"/>
            <a:ext cx="13730100" cy="269400"/>
          </a:xfrm>
          <a:prstGeom prst="rect">
            <a:avLst/>
          </a:prstGeom>
          <a:solidFill>
            <a:srgbClr val="1C448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4"/>
          <p:cNvSpPr/>
          <p:nvPr/>
        </p:nvSpPr>
        <p:spPr>
          <a:xfrm>
            <a:off x="2205362" y="4123437"/>
            <a:ext cx="9822000" cy="626400"/>
          </a:xfrm>
          <a:prstGeom prst="rect">
            <a:avLst/>
          </a:prstGeom>
          <a:noFill/>
          <a:ln cap="flat" cmpd="sng" w="222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4"/>
          <p:cNvSpPr txBox="1"/>
          <p:nvPr>
            <p:ph type="ctrTitle"/>
          </p:nvPr>
        </p:nvSpPr>
        <p:spPr>
          <a:xfrm>
            <a:off x="1972848" y="3032535"/>
            <a:ext cx="10287000" cy="999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C4486"/>
              </a:buClr>
              <a:buSzPts val="6600"/>
              <a:buFont typeface="Open Sans"/>
              <a:buNone/>
              <a:defRPr b="1" i="0" sz="6600">
                <a:solidFill>
                  <a:srgbClr val="1C4486"/>
                </a:solidFill>
                <a:latin typeface="Open Sans"/>
                <a:ea typeface="Open Sans"/>
                <a:cs typeface="Open Sans"/>
                <a:sym typeface="Open Sans"/>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68" name="Google Shape;68;p14"/>
          <p:cNvSpPr txBox="1"/>
          <p:nvPr>
            <p:ph idx="1" type="subTitle"/>
          </p:nvPr>
        </p:nvSpPr>
        <p:spPr>
          <a:xfrm>
            <a:off x="2830099" y="4209109"/>
            <a:ext cx="8680500" cy="5052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CA5D2D"/>
              </a:buClr>
              <a:buSzPts val="2800"/>
              <a:buNone/>
              <a:defRPr b="1" i="0" sz="2800">
                <a:solidFill>
                  <a:srgbClr val="CA5D2D"/>
                </a:solidFill>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9" name="Shape 69"/>
        <p:cNvGrpSpPr/>
        <p:nvPr/>
      </p:nvGrpSpPr>
      <p:grpSpPr>
        <a:xfrm>
          <a:off x="0" y="0"/>
          <a:ext cx="0" cy="0"/>
          <a:chOff x="0" y="0"/>
          <a:chExt cx="0" cy="0"/>
        </a:xfrm>
      </p:grpSpPr>
      <p:sp>
        <p:nvSpPr>
          <p:cNvPr id="70" name="Google Shape;70;p15"/>
          <p:cNvSpPr/>
          <p:nvPr/>
        </p:nvSpPr>
        <p:spPr>
          <a:xfrm>
            <a:off x="-14092" y="6657584"/>
            <a:ext cx="13730100" cy="213000"/>
          </a:xfrm>
          <a:prstGeom prst="rect">
            <a:avLst/>
          </a:prstGeom>
          <a:solidFill>
            <a:srgbClr val="F6A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1" name="Google Shape;71;p15"/>
          <p:cNvPicPr preferRelativeResize="0"/>
          <p:nvPr/>
        </p:nvPicPr>
        <p:blipFill rotWithShape="1">
          <a:blip r:embed="rId2">
            <a:alphaModFix/>
          </a:blip>
          <a:srcRect b="0" l="0" r="0" t="0"/>
          <a:stretch/>
        </p:blipFill>
        <p:spPr>
          <a:xfrm>
            <a:off x="10253040" y="5295491"/>
            <a:ext cx="2464419" cy="1100432"/>
          </a:xfrm>
          <a:prstGeom prst="rect">
            <a:avLst/>
          </a:prstGeom>
          <a:noFill/>
          <a:ln>
            <a:noFill/>
          </a:ln>
        </p:spPr>
      </p:pic>
      <p:sp>
        <p:nvSpPr>
          <p:cNvPr id="72" name="Google Shape;72;p15"/>
          <p:cNvSpPr/>
          <p:nvPr/>
        </p:nvSpPr>
        <p:spPr>
          <a:xfrm>
            <a:off x="-14092" y="-10160"/>
            <a:ext cx="13741800" cy="5043900"/>
          </a:xfrm>
          <a:prstGeom prst="rect">
            <a:avLst/>
          </a:prstGeom>
          <a:solidFill>
            <a:srgbClr val="1C44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5"/>
          <p:cNvSpPr txBox="1"/>
          <p:nvPr/>
        </p:nvSpPr>
        <p:spPr>
          <a:xfrm>
            <a:off x="2061070" y="1356673"/>
            <a:ext cx="9579900" cy="224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7A01B"/>
                </a:solidFill>
                <a:latin typeface="Open Sans"/>
                <a:ea typeface="Open Sans"/>
                <a:cs typeface="Open Sans"/>
                <a:sym typeface="Open Sans"/>
              </a:rPr>
              <a:t>The Mission of AEHCHSC:</a:t>
            </a:r>
            <a:endParaRPr/>
          </a:p>
          <a:p>
            <a:pPr indent="0" lvl="0" marL="0" marR="0" rtl="0" algn="ctr">
              <a:spcBef>
                <a:spcPts val="0"/>
              </a:spcBef>
              <a:spcAft>
                <a:spcPts val="0"/>
              </a:spcAft>
              <a:buNone/>
            </a:pPr>
            <a:r>
              <a:rPr b="0" i="1" lang="en-US" sz="2800">
                <a:solidFill>
                  <a:schemeClr val="lt1"/>
                </a:solidFill>
                <a:latin typeface="Open Sans"/>
                <a:ea typeface="Open Sans"/>
                <a:cs typeface="Open Sans"/>
                <a:sym typeface="Open Sans"/>
              </a:rPr>
              <a:t>To improve the health of people in the Mississippi Delta and delta hills communities by increasing access to integrated, comprehensive primary and preventative health care, and related services while promoting economic development.</a:t>
            </a:r>
            <a:endParaRPr/>
          </a:p>
        </p:txBody>
      </p:sp>
      <p:grpSp>
        <p:nvGrpSpPr>
          <p:cNvPr id="74" name="Google Shape;74;p15"/>
          <p:cNvGrpSpPr/>
          <p:nvPr/>
        </p:nvGrpSpPr>
        <p:grpSpPr>
          <a:xfrm>
            <a:off x="342292" y="211503"/>
            <a:ext cx="4286437" cy="4600413"/>
            <a:chOff x="5718243" y="3555359"/>
            <a:chExt cx="1994248" cy="2407837"/>
          </a:xfrm>
        </p:grpSpPr>
        <p:sp>
          <p:nvSpPr>
            <p:cNvPr id="75" name="Google Shape;75;p15"/>
            <p:cNvSpPr/>
            <p:nvPr/>
          </p:nvSpPr>
          <p:spPr>
            <a:xfrm>
              <a:off x="6605182" y="3574814"/>
              <a:ext cx="197151" cy="197151"/>
            </a:xfrm>
            <a:custGeom>
              <a:rect b="b" l="l" r="r" t="t"/>
              <a:pathLst>
                <a:path extrusionOk="0" h="197151" w="197151">
                  <a:moveTo>
                    <a:pt x="197151" y="98576"/>
                  </a:moveTo>
                  <a:cubicBezTo>
                    <a:pt x="197151" y="153017"/>
                    <a:pt x="153017" y="197151"/>
                    <a:pt x="98576" y="197151"/>
                  </a:cubicBezTo>
                  <a:cubicBezTo>
                    <a:pt x="44134" y="197151"/>
                    <a:pt x="0" y="153017"/>
                    <a:pt x="0" y="98576"/>
                  </a:cubicBezTo>
                  <a:cubicBezTo>
                    <a:pt x="0" y="44134"/>
                    <a:pt x="44134" y="0"/>
                    <a:pt x="98576" y="0"/>
                  </a:cubicBezTo>
                  <a:cubicBezTo>
                    <a:pt x="153017" y="0"/>
                    <a:pt x="197151" y="44134"/>
                    <a:pt x="197151" y="98576"/>
                  </a:cubicBezTo>
                  <a:close/>
                </a:path>
              </a:pathLst>
            </a:custGeom>
            <a:solidFill>
              <a:srgbClr val="FFFFFF">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15"/>
            <p:cNvSpPr/>
            <p:nvPr/>
          </p:nvSpPr>
          <p:spPr>
            <a:xfrm>
              <a:off x="5718243" y="3555359"/>
              <a:ext cx="1994248" cy="2407837"/>
            </a:xfrm>
            <a:custGeom>
              <a:rect b="b" l="l" r="r" t="t"/>
              <a:pathLst>
                <a:path extrusionOk="0" h="2407837" w="1994248">
                  <a:moveTo>
                    <a:pt x="1994041" y="1389790"/>
                  </a:moveTo>
                  <a:cubicBezTo>
                    <a:pt x="2001051" y="971178"/>
                    <a:pt x="1758481" y="724637"/>
                    <a:pt x="1574295" y="598106"/>
                  </a:cubicBezTo>
                  <a:cubicBezTo>
                    <a:pt x="1506025" y="550013"/>
                    <a:pt x="1446264" y="506944"/>
                    <a:pt x="1349714" y="479110"/>
                  </a:cubicBezTo>
                  <a:cubicBezTo>
                    <a:pt x="1366974" y="488834"/>
                    <a:pt x="1397077" y="516425"/>
                    <a:pt x="1415148" y="531781"/>
                  </a:cubicBezTo>
                  <a:cubicBezTo>
                    <a:pt x="1469135" y="577718"/>
                    <a:pt x="1520534" y="626617"/>
                    <a:pt x="1569109" y="678246"/>
                  </a:cubicBezTo>
                  <a:cubicBezTo>
                    <a:pt x="1621245" y="733308"/>
                    <a:pt x="1669459" y="791955"/>
                    <a:pt x="1713386" y="853762"/>
                  </a:cubicBezTo>
                  <a:cubicBezTo>
                    <a:pt x="1736805" y="886904"/>
                    <a:pt x="1758764" y="921059"/>
                    <a:pt x="1778860" y="956308"/>
                  </a:cubicBezTo>
                  <a:cubicBezTo>
                    <a:pt x="1808356" y="1008047"/>
                    <a:pt x="1829708" y="1056545"/>
                    <a:pt x="1842025" y="1114686"/>
                  </a:cubicBezTo>
                  <a:cubicBezTo>
                    <a:pt x="1847738" y="1141508"/>
                    <a:pt x="1852559" y="1168532"/>
                    <a:pt x="1856732" y="1195718"/>
                  </a:cubicBezTo>
                  <a:cubicBezTo>
                    <a:pt x="1859435" y="1213006"/>
                    <a:pt x="1861797" y="1230359"/>
                    <a:pt x="1863823" y="1247781"/>
                  </a:cubicBezTo>
                  <a:cubicBezTo>
                    <a:pt x="1865281" y="1259936"/>
                    <a:pt x="1862486" y="1292349"/>
                    <a:pt x="1869333" y="1302113"/>
                  </a:cubicBezTo>
                  <a:lnTo>
                    <a:pt x="1862242" y="1291984"/>
                  </a:lnTo>
                  <a:cubicBezTo>
                    <a:pt x="1782952" y="1178539"/>
                    <a:pt x="1640701" y="1129474"/>
                    <a:pt x="1503148" y="1081908"/>
                  </a:cubicBezTo>
                  <a:lnTo>
                    <a:pt x="1493749" y="1078667"/>
                  </a:lnTo>
                  <a:cubicBezTo>
                    <a:pt x="1406275" y="1048401"/>
                    <a:pt x="1312642" y="1020364"/>
                    <a:pt x="1238011" y="963480"/>
                  </a:cubicBezTo>
                  <a:cubicBezTo>
                    <a:pt x="1150010" y="896426"/>
                    <a:pt x="1149889" y="794690"/>
                    <a:pt x="1164029" y="692022"/>
                  </a:cubicBezTo>
                  <a:cubicBezTo>
                    <a:pt x="1191701" y="491589"/>
                    <a:pt x="1314789" y="314939"/>
                    <a:pt x="1454489" y="174469"/>
                  </a:cubicBezTo>
                  <a:cubicBezTo>
                    <a:pt x="1501568" y="127106"/>
                    <a:pt x="1551727" y="80756"/>
                    <a:pt x="1606302" y="42022"/>
                  </a:cubicBezTo>
                  <a:cubicBezTo>
                    <a:pt x="1284281" y="72328"/>
                    <a:pt x="1079755" y="288644"/>
                    <a:pt x="951968" y="518005"/>
                  </a:cubicBezTo>
                  <a:cubicBezTo>
                    <a:pt x="893949" y="368339"/>
                    <a:pt x="645220" y="-73530"/>
                    <a:pt x="322712" y="10541"/>
                  </a:cubicBezTo>
                  <a:cubicBezTo>
                    <a:pt x="394183" y="21238"/>
                    <a:pt x="486357" y="107010"/>
                    <a:pt x="514556" y="132373"/>
                  </a:cubicBezTo>
                  <a:cubicBezTo>
                    <a:pt x="661953" y="265104"/>
                    <a:pt x="749995" y="450141"/>
                    <a:pt x="790430" y="642187"/>
                  </a:cubicBezTo>
                  <a:cubicBezTo>
                    <a:pt x="812471" y="746800"/>
                    <a:pt x="833012" y="845335"/>
                    <a:pt x="770942" y="939778"/>
                  </a:cubicBezTo>
                  <a:cubicBezTo>
                    <a:pt x="702591" y="1043742"/>
                    <a:pt x="618601" y="1137051"/>
                    <a:pt x="536232" y="1229873"/>
                  </a:cubicBezTo>
                  <a:cubicBezTo>
                    <a:pt x="523482" y="1244216"/>
                    <a:pt x="510776" y="1258571"/>
                    <a:pt x="498106" y="1272942"/>
                  </a:cubicBezTo>
                  <a:cubicBezTo>
                    <a:pt x="427001" y="1353609"/>
                    <a:pt x="367320" y="1437153"/>
                    <a:pt x="304115" y="1525641"/>
                  </a:cubicBezTo>
                  <a:cubicBezTo>
                    <a:pt x="279238" y="1560484"/>
                    <a:pt x="254240" y="1595490"/>
                    <a:pt x="228431" y="1630375"/>
                  </a:cubicBezTo>
                  <a:lnTo>
                    <a:pt x="226568" y="1632643"/>
                  </a:lnTo>
                  <a:cubicBezTo>
                    <a:pt x="226568" y="1632643"/>
                    <a:pt x="167171" y="1695565"/>
                    <a:pt x="167130" y="1695524"/>
                  </a:cubicBezTo>
                  <a:cubicBezTo>
                    <a:pt x="47932" y="1282503"/>
                    <a:pt x="196059" y="842134"/>
                    <a:pt x="525860" y="568326"/>
                  </a:cubicBezTo>
                  <a:lnTo>
                    <a:pt x="621437" y="488915"/>
                  </a:lnTo>
                  <a:cubicBezTo>
                    <a:pt x="621437" y="488915"/>
                    <a:pt x="-45539" y="730107"/>
                    <a:pt x="2473" y="1444608"/>
                  </a:cubicBezTo>
                  <a:cubicBezTo>
                    <a:pt x="5722" y="1548184"/>
                    <a:pt x="25247" y="1650604"/>
                    <a:pt x="60330" y="1748114"/>
                  </a:cubicBezTo>
                  <a:cubicBezTo>
                    <a:pt x="60391" y="1748459"/>
                    <a:pt x="60516" y="1748787"/>
                    <a:pt x="60695" y="1749087"/>
                  </a:cubicBezTo>
                  <a:cubicBezTo>
                    <a:pt x="192291" y="2112313"/>
                    <a:pt x="529952" y="2381745"/>
                    <a:pt x="939529" y="2406055"/>
                  </a:cubicBezTo>
                  <a:cubicBezTo>
                    <a:pt x="959597" y="2407218"/>
                    <a:pt x="979587" y="2407809"/>
                    <a:pt x="999493" y="2407838"/>
                  </a:cubicBezTo>
                  <a:cubicBezTo>
                    <a:pt x="1526356" y="2406975"/>
                    <a:pt x="1961478" y="1996085"/>
                    <a:pt x="1992502" y="1470133"/>
                  </a:cubicBezTo>
                  <a:cubicBezTo>
                    <a:pt x="1994070" y="1443121"/>
                    <a:pt x="1994580" y="1416340"/>
                    <a:pt x="1994041" y="1389790"/>
                  </a:cubicBezTo>
                  <a:close/>
                  <a:moveTo>
                    <a:pt x="1594877" y="2083142"/>
                  </a:moveTo>
                  <a:cubicBezTo>
                    <a:pt x="1533175" y="2137960"/>
                    <a:pt x="1464249" y="2184063"/>
                    <a:pt x="1390028" y="2220167"/>
                  </a:cubicBezTo>
                  <a:lnTo>
                    <a:pt x="1389460" y="2219519"/>
                  </a:lnTo>
                  <a:cubicBezTo>
                    <a:pt x="1363652" y="2189699"/>
                    <a:pt x="1344487" y="2155585"/>
                    <a:pt x="1325972" y="2122604"/>
                  </a:cubicBezTo>
                  <a:cubicBezTo>
                    <a:pt x="1322366" y="2116163"/>
                    <a:pt x="1318760" y="2109720"/>
                    <a:pt x="1315073" y="2103359"/>
                  </a:cubicBezTo>
                  <a:cubicBezTo>
                    <a:pt x="1301536" y="2079058"/>
                    <a:pt x="1286063" y="2055891"/>
                    <a:pt x="1268803" y="2034077"/>
                  </a:cubicBezTo>
                  <a:cubicBezTo>
                    <a:pt x="1252597" y="2013819"/>
                    <a:pt x="1234689" y="1995587"/>
                    <a:pt x="1215768" y="1976139"/>
                  </a:cubicBezTo>
                  <a:lnTo>
                    <a:pt x="1212972" y="1973262"/>
                  </a:lnTo>
                  <a:cubicBezTo>
                    <a:pt x="1176508" y="1935744"/>
                    <a:pt x="1131049" y="1889070"/>
                    <a:pt x="1110223" y="1827890"/>
                  </a:cubicBezTo>
                  <a:cubicBezTo>
                    <a:pt x="1086603" y="1758567"/>
                    <a:pt x="1091505" y="1685314"/>
                    <a:pt x="1097258" y="1636249"/>
                  </a:cubicBezTo>
                  <a:cubicBezTo>
                    <a:pt x="1100662" y="1607443"/>
                    <a:pt x="1105361" y="1578636"/>
                    <a:pt x="1110021" y="1550760"/>
                  </a:cubicBezTo>
                  <a:cubicBezTo>
                    <a:pt x="1116787" y="1509758"/>
                    <a:pt x="1123756" y="1467338"/>
                    <a:pt x="1126227" y="1425728"/>
                  </a:cubicBezTo>
                  <a:lnTo>
                    <a:pt x="1128901" y="1379296"/>
                  </a:lnTo>
                  <a:lnTo>
                    <a:pt x="1165609" y="1407860"/>
                  </a:lnTo>
                  <a:cubicBezTo>
                    <a:pt x="1241860" y="1467257"/>
                    <a:pt x="1330671" y="1505626"/>
                    <a:pt x="1415310" y="1538241"/>
                  </a:cubicBezTo>
                  <a:cubicBezTo>
                    <a:pt x="1436945" y="1546547"/>
                    <a:pt x="1458702" y="1554650"/>
                    <a:pt x="1480500" y="1562551"/>
                  </a:cubicBezTo>
                  <a:cubicBezTo>
                    <a:pt x="1556873" y="1590912"/>
                    <a:pt x="1635839" y="1620165"/>
                    <a:pt x="1708930" y="1661207"/>
                  </a:cubicBezTo>
                  <a:cubicBezTo>
                    <a:pt x="1748955" y="1683394"/>
                    <a:pt x="1786303" y="1710106"/>
                    <a:pt x="1820227" y="1740821"/>
                  </a:cubicBezTo>
                  <a:cubicBezTo>
                    <a:pt x="1784674" y="1844478"/>
                    <a:pt x="1729103" y="1940140"/>
                    <a:pt x="1656664" y="2022368"/>
                  </a:cubicBezTo>
                  <a:cubicBezTo>
                    <a:pt x="1637014" y="2043396"/>
                    <a:pt x="1616634" y="2063816"/>
                    <a:pt x="1594877" y="2083142"/>
                  </a:cubicBezTo>
                  <a:close/>
                  <a:moveTo>
                    <a:pt x="448920" y="2122037"/>
                  </a:moveTo>
                  <a:cubicBezTo>
                    <a:pt x="322266" y="2018438"/>
                    <a:pt x="242733" y="1897983"/>
                    <a:pt x="194519" y="1775868"/>
                  </a:cubicBezTo>
                  <a:cubicBezTo>
                    <a:pt x="232118" y="1747020"/>
                    <a:pt x="267813" y="1717606"/>
                    <a:pt x="300590" y="1688191"/>
                  </a:cubicBezTo>
                  <a:cubicBezTo>
                    <a:pt x="302900" y="1686125"/>
                    <a:pt x="305128" y="1684139"/>
                    <a:pt x="307397" y="1681871"/>
                  </a:cubicBezTo>
                  <a:cubicBezTo>
                    <a:pt x="313884" y="1675355"/>
                    <a:pt x="320905" y="1669392"/>
                    <a:pt x="328384" y="1664043"/>
                  </a:cubicBezTo>
                  <a:cubicBezTo>
                    <a:pt x="353788" y="1646702"/>
                    <a:pt x="377936" y="1658533"/>
                    <a:pt x="387011" y="1662950"/>
                  </a:cubicBezTo>
                  <a:cubicBezTo>
                    <a:pt x="399401" y="1668873"/>
                    <a:pt x="411078" y="1676186"/>
                    <a:pt x="421815" y="1684747"/>
                  </a:cubicBezTo>
                  <a:cubicBezTo>
                    <a:pt x="521484" y="1764280"/>
                    <a:pt x="537812" y="1890528"/>
                    <a:pt x="545348" y="2002596"/>
                  </a:cubicBezTo>
                  <a:cubicBezTo>
                    <a:pt x="548589" y="2050769"/>
                    <a:pt x="551466" y="2098943"/>
                    <a:pt x="554383" y="2147157"/>
                  </a:cubicBezTo>
                  <a:lnTo>
                    <a:pt x="557219" y="2194277"/>
                  </a:lnTo>
                  <a:cubicBezTo>
                    <a:pt x="519418" y="2172853"/>
                    <a:pt x="483225" y="2148709"/>
                    <a:pt x="448920" y="2122037"/>
                  </a:cubicBezTo>
                  <a:close/>
                  <a:moveTo>
                    <a:pt x="888722" y="1927965"/>
                  </a:moveTo>
                  <a:cubicBezTo>
                    <a:pt x="887073" y="1933042"/>
                    <a:pt x="885452" y="1938106"/>
                    <a:pt x="883860" y="1943159"/>
                  </a:cubicBezTo>
                  <a:cubicBezTo>
                    <a:pt x="883536" y="1944131"/>
                    <a:pt x="883212" y="1945103"/>
                    <a:pt x="882928" y="1946035"/>
                  </a:cubicBezTo>
                  <a:lnTo>
                    <a:pt x="882928" y="1946441"/>
                  </a:lnTo>
                  <a:cubicBezTo>
                    <a:pt x="878471" y="1960783"/>
                    <a:pt x="874055" y="1975085"/>
                    <a:pt x="869760" y="1989469"/>
                  </a:cubicBezTo>
                  <a:cubicBezTo>
                    <a:pt x="867735" y="1996113"/>
                    <a:pt x="865709" y="2002798"/>
                    <a:pt x="863805" y="2009484"/>
                  </a:cubicBezTo>
                  <a:cubicBezTo>
                    <a:pt x="861536" y="2017141"/>
                    <a:pt x="859226" y="2024839"/>
                    <a:pt x="856998" y="2032497"/>
                  </a:cubicBezTo>
                  <a:cubicBezTo>
                    <a:pt x="854295" y="2041463"/>
                    <a:pt x="851731" y="2050417"/>
                    <a:pt x="849300" y="2059359"/>
                  </a:cubicBezTo>
                  <a:cubicBezTo>
                    <a:pt x="847760" y="2064666"/>
                    <a:pt x="846261" y="2069934"/>
                    <a:pt x="844762" y="2075201"/>
                  </a:cubicBezTo>
                  <a:cubicBezTo>
                    <a:pt x="841804" y="2085694"/>
                    <a:pt x="838928" y="2096229"/>
                    <a:pt x="836051" y="2106722"/>
                  </a:cubicBezTo>
                  <a:cubicBezTo>
                    <a:pt x="835038" y="2110369"/>
                    <a:pt x="834025" y="2113975"/>
                    <a:pt x="833053" y="2117621"/>
                  </a:cubicBezTo>
                  <a:cubicBezTo>
                    <a:pt x="829852" y="2129330"/>
                    <a:pt x="826732" y="2141080"/>
                    <a:pt x="823613" y="2152830"/>
                  </a:cubicBezTo>
                  <a:lnTo>
                    <a:pt x="821789" y="2159758"/>
                  </a:lnTo>
                  <a:cubicBezTo>
                    <a:pt x="818414" y="2172532"/>
                    <a:pt x="815116" y="2185295"/>
                    <a:pt x="811903" y="2198045"/>
                  </a:cubicBezTo>
                  <a:cubicBezTo>
                    <a:pt x="811579" y="2199261"/>
                    <a:pt x="811296" y="2200517"/>
                    <a:pt x="810972" y="2201733"/>
                  </a:cubicBezTo>
                  <a:cubicBezTo>
                    <a:pt x="807516" y="2215237"/>
                    <a:pt x="804137" y="2228745"/>
                    <a:pt x="800843" y="2242249"/>
                  </a:cubicBezTo>
                  <a:lnTo>
                    <a:pt x="800518" y="2243626"/>
                  </a:lnTo>
                  <a:cubicBezTo>
                    <a:pt x="797062" y="2257697"/>
                    <a:pt x="793683" y="2271773"/>
                    <a:pt x="790389" y="2285844"/>
                  </a:cubicBezTo>
                  <a:cubicBezTo>
                    <a:pt x="752361" y="2276813"/>
                    <a:pt x="714965" y="2265294"/>
                    <a:pt x="678443" y="2251365"/>
                  </a:cubicBezTo>
                  <a:lnTo>
                    <a:pt x="636671" y="1999193"/>
                  </a:lnTo>
                  <a:cubicBezTo>
                    <a:pt x="623666" y="1920834"/>
                    <a:pt x="610295" y="1839843"/>
                    <a:pt x="581164" y="1765739"/>
                  </a:cubicBezTo>
                  <a:cubicBezTo>
                    <a:pt x="576789" y="1754637"/>
                    <a:pt x="572170" y="1743536"/>
                    <a:pt x="567551" y="1732435"/>
                  </a:cubicBezTo>
                  <a:cubicBezTo>
                    <a:pt x="541378" y="1669310"/>
                    <a:pt x="514272" y="1604080"/>
                    <a:pt x="527035" y="1529652"/>
                  </a:cubicBezTo>
                  <a:cubicBezTo>
                    <a:pt x="541499" y="1444568"/>
                    <a:pt x="591536" y="1373584"/>
                    <a:pt x="633471" y="1321277"/>
                  </a:cubicBezTo>
                  <a:cubicBezTo>
                    <a:pt x="686141" y="1255520"/>
                    <a:pt x="748253" y="1187939"/>
                    <a:pt x="828799" y="1108568"/>
                  </a:cubicBezTo>
                  <a:lnTo>
                    <a:pt x="847314" y="1087743"/>
                  </a:lnTo>
                  <a:lnTo>
                    <a:pt x="865587" y="1107352"/>
                  </a:lnTo>
                  <a:cubicBezTo>
                    <a:pt x="948159" y="1195961"/>
                    <a:pt x="964082" y="1315565"/>
                    <a:pt x="966877" y="1431481"/>
                  </a:cubicBezTo>
                  <a:cubicBezTo>
                    <a:pt x="967566" y="1459842"/>
                    <a:pt x="967526" y="1487960"/>
                    <a:pt x="967445" y="1515349"/>
                  </a:cubicBezTo>
                  <a:cubicBezTo>
                    <a:pt x="967445" y="1532245"/>
                    <a:pt x="967445" y="1548856"/>
                    <a:pt x="967445" y="1565063"/>
                  </a:cubicBezTo>
                  <a:cubicBezTo>
                    <a:pt x="967445" y="1572882"/>
                    <a:pt x="967445" y="1580418"/>
                    <a:pt x="967809" y="1587792"/>
                  </a:cubicBezTo>
                  <a:cubicBezTo>
                    <a:pt x="968417" y="1610198"/>
                    <a:pt x="969552" y="1630658"/>
                    <a:pt x="971172" y="1649903"/>
                  </a:cubicBezTo>
                  <a:cubicBezTo>
                    <a:pt x="971172" y="1650349"/>
                    <a:pt x="971172" y="1650754"/>
                    <a:pt x="970970" y="1651200"/>
                  </a:cubicBezTo>
                  <a:lnTo>
                    <a:pt x="970970" y="1651200"/>
                  </a:lnTo>
                  <a:cubicBezTo>
                    <a:pt x="957032" y="1744711"/>
                    <a:pt x="918987" y="1835669"/>
                    <a:pt x="889654" y="1925048"/>
                  </a:cubicBezTo>
                  <a:cubicBezTo>
                    <a:pt x="889289" y="1925939"/>
                    <a:pt x="889006" y="1926871"/>
                    <a:pt x="888722" y="1927965"/>
                  </a:cubicBezTo>
                  <a:close/>
                  <a:moveTo>
                    <a:pt x="945120" y="2308817"/>
                  </a:moveTo>
                  <a:cubicBezTo>
                    <a:pt x="930182" y="2307925"/>
                    <a:pt x="915329" y="2306669"/>
                    <a:pt x="900553" y="2305049"/>
                  </a:cubicBezTo>
                  <a:lnTo>
                    <a:pt x="900553" y="2305049"/>
                  </a:lnTo>
                  <a:cubicBezTo>
                    <a:pt x="901525" y="2301443"/>
                    <a:pt x="902578" y="2297796"/>
                    <a:pt x="903632" y="2294069"/>
                  </a:cubicBezTo>
                  <a:lnTo>
                    <a:pt x="905334" y="2288153"/>
                  </a:lnTo>
                  <a:cubicBezTo>
                    <a:pt x="905941" y="2286128"/>
                    <a:pt x="906509" y="2284102"/>
                    <a:pt x="907116" y="2282035"/>
                  </a:cubicBezTo>
                  <a:cubicBezTo>
                    <a:pt x="907724" y="2279969"/>
                    <a:pt x="908372" y="2277984"/>
                    <a:pt x="908980" y="2275755"/>
                  </a:cubicBezTo>
                  <a:lnTo>
                    <a:pt x="910803" y="2269718"/>
                  </a:lnTo>
                  <a:cubicBezTo>
                    <a:pt x="911452" y="2267571"/>
                    <a:pt x="912100" y="2265383"/>
                    <a:pt x="912788" y="2263236"/>
                  </a:cubicBezTo>
                  <a:cubicBezTo>
                    <a:pt x="913477" y="2261088"/>
                    <a:pt x="914004" y="2259184"/>
                    <a:pt x="914652" y="2257118"/>
                  </a:cubicBezTo>
                  <a:lnTo>
                    <a:pt x="916719" y="2250473"/>
                  </a:lnTo>
                  <a:lnTo>
                    <a:pt x="918663" y="2244193"/>
                  </a:lnTo>
                  <a:cubicBezTo>
                    <a:pt x="919352" y="2242006"/>
                    <a:pt x="920081" y="2239817"/>
                    <a:pt x="920770" y="2237589"/>
                  </a:cubicBezTo>
                  <a:cubicBezTo>
                    <a:pt x="921459" y="2235361"/>
                    <a:pt x="922188" y="2233132"/>
                    <a:pt x="922918" y="2230864"/>
                  </a:cubicBezTo>
                  <a:lnTo>
                    <a:pt x="924984" y="2224462"/>
                  </a:lnTo>
                  <a:cubicBezTo>
                    <a:pt x="925754" y="2222031"/>
                    <a:pt x="926564" y="2219600"/>
                    <a:pt x="927374" y="2217169"/>
                  </a:cubicBezTo>
                  <a:cubicBezTo>
                    <a:pt x="928185" y="2214738"/>
                    <a:pt x="928671" y="2213118"/>
                    <a:pt x="929360" y="2211092"/>
                  </a:cubicBezTo>
                  <a:cubicBezTo>
                    <a:pt x="930413" y="2207769"/>
                    <a:pt x="931547" y="2204447"/>
                    <a:pt x="932641" y="2201125"/>
                  </a:cubicBezTo>
                  <a:cubicBezTo>
                    <a:pt x="933290" y="2199139"/>
                    <a:pt x="933978" y="2197073"/>
                    <a:pt x="934627" y="2195088"/>
                  </a:cubicBezTo>
                  <a:lnTo>
                    <a:pt x="938314" y="2184148"/>
                  </a:lnTo>
                  <a:cubicBezTo>
                    <a:pt x="938881" y="2182366"/>
                    <a:pt x="939529" y="2180583"/>
                    <a:pt x="940137" y="2178760"/>
                  </a:cubicBezTo>
                  <a:lnTo>
                    <a:pt x="943054" y="2170049"/>
                  </a:lnTo>
                  <a:cubicBezTo>
                    <a:pt x="943702" y="2168226"/>
                    <a:pt x="944351" y="2166362"/>
                    <a:pt x="944958" y="2164498"/>
                  </a:cubicBezTo>
                  <a:lnTo>
                    <a:pt x="947916" y="2155868"/>
                  </a:lnTo>
                  <a:cubicBezTo>
                    <a:pt x="948564" y="2154045"/>
                    <a:pt x="949172" y="2152262"/>
                    <a:pt x="949780" y="2150439"/>
                  </a:cubicBezTo>
                  <a:cubicBezTo>
                    <a:pt x="950874" y="2147360"/>
                    <a:pt x="951927" y="2144240"/>
                    <a:pt x="952980" y="2141161"/>
                  </a:cubicBezTo>
                  <a:lnTo>
                    <a:pt x="954642" y="2136421"/>
                  </a:lnTo>
                  <a:lnTo>
                    <a:pt x="958167" y="2126292"/>
                  </a:lnTo>
                  <a:cubicBezTo>
                    <a:pt x="958612" y="2124954"/>
                    <a:pt x="959098" y="2123577"/>
                    <a:pt x="959585" y="2122240"/>
                  </a:cubicBezTo>
                  <a:lnTo>
                    <a:pt x="963839" y="2110085"/>
                  </a:lnTo>
                  <a:lnTo>
                    <a:pt x="964446" y="2108343"/>
                  </a:lnTo>
                  <a:cubicBezTo>
                    <a:pt x="989648" y="2036589"/>
                    <a:pt x="1015942" y="1964470"/>
                    <a:pt x="1036160" y="1905236"/>
                  </a:cubicBezTo>
                  <a:lnTo>
                    <a:pt x="1036160" y="1905236"/>
                  </a:lnTo>
                  <a:cubicBezTo>
                    <a:pt x="1042683" y="1921981"/>
                    <a:pt x="1050106" y="1938362"/>
                    <a:pt x="1058403" y="1954301"/>
                  </a:cubicBezTo>
                  <a:cubicBezTo>
                    <a:pt x="1079131" y="1991887"/>
                    <a:pt x="1102007" y="2028251"/>
                    <a:pt x="1126916" y="2063208"/>
                  </a:cubicBezTo>
                  <a:cubicBezTo>
                    <a:pt x="1152725" y="2097606"/>
                    <a:pt x="1162368" y="2107776"/>
                    <a:pt x="1176832" y="2148292"/>
                  </a:cubicBezTo>
                  <a:cubicBezTo>
                    <a:pt x="1181572" y="2161541"/>
                    <a:pt x="1211635" y="2245530"/>
                    <a:pt x="1216254" y="2285520"/>
                  </a:cubicBezTo>
                  <a:cubicBezTo>
                    <a:pt x="1150213" y="2295932"/>
                    <a:pt x="1013593" y="2312463"/>
                    <a:pt x="945120" y="2308452"/>
                  </a:cubicBezTo>
                  <a:close/>
                  <a:moveTo>
                    <a:pt x="1845915" y="1652456"/>
                  </a:moveTo>
                  <a:cubicBezTo>
                    <a:pt x="1732470" y="1592573"/>
                    <a:pt x="1614973" y="1537593"/>
                    <a:pt x="1495856" y="1489135"/>
                  </a:cubicBezTo>
                  <a:cubicBezTo>
                    <a:pt x="1462430" y="1475522"/>
                    <a:pt x="1428477" y="1462273"/>
                    <a:pt x="1394971" y="1449713"/>
                  </a:cubicBezTo>
                  <a:lnTo>
                    <a:pt x="1380628" y="1444365"/>
                  </a:lnTo>
                  <a:cubicBezTo>
                    <a:pt x="1351634" y="1434240"/>
                    <a:pt x="1323229" y="1422499"/>
                    <a:pt x="1295544" y="1409197"/>
                  </a:cubicBezTo>
                  <a:cubicBezTo>
                    <a:pt x="1238522" y="1380407"/>
                    <a:pt x="1190482" y="1336528"/>
                    <a:pt x="1156655" y="1282341"/>
                  </a:cubicBezTo>
                  <a:cubicBezTo>
                    <a:pt x="1120571" y="1223917"/>
                    <a:pt x="1098919" y="1157738"/>
                    <a:pt x="1093490" y="1089282"/>
                  </a:cubicBezTo>
                  <a:lnTo>
                    <a:pt x="1090735" y="1055897"/>
                  </a:lnTo>
                  <a:lnTo>
                    <a:pt x="1123351" y="1063473"/>
                  </a:lnTo>
                  <a:cubicBezTo>
                    <a:pt x="1229422" y="1088188"/>
                    <a:pt x="1339099" y="1132108"/>
                    <a:pt x="1468467" y="1201714"/>
                  </a:cubicBezTo>
                  <a:cubicBezTo>
                    <a:pt x="1526850" y="1233155"/>
                    <a:pt x="1584950" y="1267269"/>
                    <a:pt x="1639445" y="1299480"/>
                  </a:cubicBezTo>
                  <a:lnTo>
                    <a:pt x="1642645" y="1301384"/>
                  </a:lnTo>
                  <a:cubicBezTo>
                    <a:pt x="1697626" y="1333797"/>
                    <a:pt x="1754470" y="1367506"/>
                    <a:pt x="1802157" y="1414464"/>
                  </a:cubicBezTo>
                  <a:cubicBezTo>
                    <a:pt x="1827727" y="1439698"/>
                    <a:pt x="1850505" y="1467613"/>
                    <a:pt x="1870103" y="1497725"/>
                  </a:cubicBezTo>
                  <a:cubicBezTo>
                    <a:pt x="1866003" y="1549845"/>
                    <a:pt x="1857915" y="1601572"/>
                    <a:pt x="1845915" y="1652456"/>
                  </a:cubicBezTo>
                  <a:close/>
                </a:path>
              </a:pathLst>
            </a:custGeom>
            <a:solidFill>
              <a:srgbClr val="FFFFFF">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7" name="Shape 77"/>
        <p:cNvGrpSpPr/>
        <p:nvPr/>
      </p:nvGrpSpPr>
      <p:grpSpPr>
        <a:xfrm>
          <a:off x="0" y="0"/>
          <a:ext cx="0" cy="0"/>
          <a:chOff x="0" y="0"/>
          <a:chExt cx="0" cy="0"/>
        </a:xfrm>
      </p:grpSpPr>
      <p:sp>
        <p:nvSpPr>
          <p:cNvPr id="78" name="Google Shape;78;p16"/>
          <p:cNvSpPr/>
          <p:nvPr/>
        </p:nvSpPr>
        <p:spPr>
          <a:xfrm>
            <a:off x="-14092" y="6657584"/>
            <a:ext cx="13730100" cy="213000"/>
          </a:xfrm>
          <a:prstGeom prst="rect">
            <a:avLst/>
          </a:prstGeom>
          <a:solidFill>
            <a:srgbClr val="1C44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9" name="Google Shape;79;p16"/>
          <p:cNvPicPr preferRelativeResize="0"/>
          <p:nvPr/>
        </p:nvPicPr>
        <p:blipFill rotWithShape="1">
          <a:blip r:embed="rId2">
            <a:alphaModFix/>
          </a:blip>
          <a:srcRect b="0" l="0" r="0" t="0"/>
          <a:stretch/>
        </p:blipFill>
        <p:spPr>
          <a:xfrm>
            <a:off x="10253040" y="5295491"/>
            <a:ext cx="2464419" cy="1100432"/>
          </a:xfrm>
          <a:prstGeom prst="rect">
            <a:avLst/>
          </a:prstGeom>
          <a:noFill/>
          <a:ln>
            <a:noFill/>
          </a:ln>
        </p:spPr>
      </p:pic>
      <p:sp>
        <p:nvSpPr>
          <p:cNvPr id="80" name="Google Shape;80;p16"/>
          <p:cNvSpPr/>
          <p:nvPr/>
        </p:nvSpPr>
        <p:spPr>
          <a:xfrm>
            <a:off x="268258" y="467143"/>
            <a:ext cx="8017557" cy="748239"/>
          </a:xfrm>
          <a:custGeom>
            <a:rect b="b" l="l" r="r" t="t"/>
            <a:pathLst>
              <a:path extrusionOk="0" h="391748" w="2813178">
                <a:moveTo>
                  <a:pt x="0" y="0"/>
                </a:moveTo>
                <a:lnTo>
                  <a:pt x="2813178" y="0"/>
                </a:lnTo>
                <a:lnTo>
                  <a:pt x="2640900" y="378496"/>
                </a:lnTo>
                <a:lnTo>
                  <a:pt x="0" y="391748"/>
                </a:lnTo>
                <a:lnTo>
                  <a:pt x="0" y="0"/>
                </a:lnTo>
                <a:close/>
              </a:path>
            </a:pathLst>
          </a:custGeom>
          <a:solidFill>
            <a:srgbClr val="1C44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6"/>
          <p:cNvSpPr txBox="1"/>
          <p:nvPr>
            <p:ph idx="1" type="body"/>
          </p:nvPr>
        </p:nvSpPr>
        <p:spPr>
          <a:xfrm>
            <a:off x="668088" y="1824118"/>
            <a:ext cx="11718600" cy="3209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2" name="Shape 82"/>
        <p:cNvGrpSpPr/>
        <p:nvPr/>
      </p:nvGrpSpPr>
      <p:grpSpPr>
        <a:xfrm>
          <a:off x="0" y="0"/>
          <a:ext cx="0" cy="0"/>
          <a:chOff x="0" y="0"/>
          <a:chExt cx="0" cy="0"/>
        </a:xfrm>
      </p:grpSpPr>
      <p:sp>
        <p:nvSpPr>
          <p:cNvPr id="83" name="Google Shape;83;p17"/>
          <p:cNvSpPr/>
          <p:nvPr/>
        </p:nvSpPr>
        <p:spPr>
          <a:xfrm>
            <a:off x="-14092" y="6657584"/>
            <a:ext cx="13730100" cy="213000"/>
          </a:xfrm>
          <a:prstGeom prst="rect">
            <a:avLst/>
          </a:prstGeom>
          <a:solidFill>
            <a:srgbClr val="1AB58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 name="Google Shape;84;p17"/>
          <p:cNvPicPr preferRelativeResize="0"/>
          <p:nvPr/>
        </p:nvPicPr>
        <p:blipFill rotWithShape="1">
          <a:blip r:embed="rId2">
            <a:alphaModFix/>
          </a:blip>
          <a:srcRect b="0" l="0" r="0" t="0"/>
          <a:stretch/>
        </p:blipFill>
        <p:spPr>
          <a:xfrm>
            <a:off x="10253040" y="5295491"/>
            <a:ext cx="2464419" cy="1100432"/>
          </a:xfrm>
          <a:prstGeom prst="rect">
            <a:avLst/>
          </a:prstGeom>
          <a:noFill/>
          <a:ln>
            <a:noFill/>
          </a:ln>
        </p:spPr>
      </p:pic>
      <p:sp>
        <p:nvSpPr>
          <p:cNvPr id="85" name="Google Shape;85;p17"/>
          <p:cNvSpPr/>
          <p:nvPr/>
        </p:nvSpPr>
        <p:spPr>
          <a:xfrm>
            <a:off x="268258" y="467143"/>
            <a:ext cx="8017557" cy="748239"/>
          </a:xfrm>
          <a:custGeom>
            <a:rect b="b" l="l" r="r" t="t"/>
            <a:pathLst>
              <a:path extrusionOk="0" h="391748" w="2813178">
                <a:moveTo>
                  <a:pt x="0" y="0"/>
                </a:moveTo>
                <a:lnTo>
                  <a:pt x="2813178" y="0"/>
                </a:lnTo>
                <a:lnTo>
                  <a:pt x="2640900" y="378496"/>
                </a:lnTo>
                <a:lnTo>
                  <a:pt x="0" y="391748"/>
                </a:lnTo>
                <a:lnTo>
                  <a:pt x="0" y="0"/>
                </a:lnTo>
                <a:close/>
              </a:path>
            </a:pathLst>
          </a:custGeom>
          <a:solidFill>
            <a:srgbClr val="1AB58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7"/>
          <p:cNvSpPr txBox="1"/>
          <p:nvPr>
            <p:ph idx="1" type="body"/>
          </p:nvPr>
        </p:nvSpPr>
        <p:spPr>
          <a:xfrm>
            <a:off x="668088" y="1824118"/>
            <a:ext cx="11718600" cy="3209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87" name="Shape 87"/>
        <p:cNvGrpSpPr/>
        <p:nvPr/>
      </p:nvGrpSpPr>
      <p:grpSpPr>
        <a:xfrm>
          <a:off x="0" y="0"/>
          <a:ext cx="0" cy="0"/>
          <a:chOff x="0" y="0"/>
          <a:chExt cx="0" cy="0"/>
        </a:xfrm>
      </p:grpSpPr>
      <p:sp>
        <p:nvSpPr>
          <p:cNvPr id="88" name="Google Shape;88;p18"/>
          <p:cNvSpPr/>
          <p:nvPr/>
        </p:nvSpPr>
        <p:spPr>
          <a:xfrm>
            <a:off x="-14092" y="0"/>
            <a:ext cx="9593700" cy="6870600"/>
          </a:xfrm>
          <a:prstGeom prst="rect">
            <a:avLst/>
          </a:prstGeom>
          <a:solidFill>
            <a:srgbClr val="FDEC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8"/>
          <p:cNvSpPr/>
          <p:nvPr/>
        </p:nvSpPr>
        <p:spPr>
          <a:xfrm>
            <a:off x="-14092" y="6657584"/>
            <a:ext cx="13730100" cy="213000"/>
          </a:xfrm>
          <a:prstGeom prst="rect">
            <a:avLst/>
          </a:prstGeom>
          <a:solidFill>
            <a:srgbClr val="F6A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0" name="Google Shape;90;p18"/>
          <p:cNvPicPr preferRelativeResize="0"/>
          <p:nvPr/>
        </p:nvPicPr>
        <p:blipFill rotWithShape="1">
          <a:blip r:embed="rId2">
            <a:alphaModFix/>
          </a:blip>
          <a:srcRect b="0" l="0" r="0" t="0"/>
          <a:stretch/>
        </p:blipFill>
        <p:spPr>
          <a:xfrm>
            <a:off x="10253040" y="5295491"/>
            <a:ext cx="2464419" cy="1100432"/>
          </a:xfrm>
          <a:prstGeom prst="rect">
            <a:avLst/>
          </a:prstGeom>
          <a:noFill/>
          <a:ln>
            <a:noFill/>
          </a:ln>
        </p:spPr>
      </p:pic>
      <p:sp>
        <p:nvSpPr>
          <p:cNvPr id="91" name="Google Shape;91;p18"/>
          <p:cNvSpPr/>
          <p:nvPr>
            <p:ph idx="2" type="pic"/>
          </p:nvPr>
        </p:nvSpPr>
        <p:spPr>
          <a:xfrm>
            <a:off x="9579769" y="0"/>
            <a:ext cx="4136400" cy="4914900"/>
          </a:xfrm>
          <a:prstGeom prst="rect">
            <a:avLst/>
          </a:prstGeom>
          <a:solidFill>
            <a:schemeClr val="lt2"/>
          </a:solidFill>
          <a:ln>
            <a:noFill/>
          </a:ln>
        </p:spPr>
      </p:sp>
      <p:sp>
        <p:nvSpPr>
          <p:cNvPr id="92" name="Google Shape;92;p18"/>
          <p:cNvSpPr txBox="1"/>
          <p:nvPr>
            <p:ph idx="1" type="body"/>
          </p:nvPr>
        </p:nvSpPr>
        <p:spPr>
          <a:xfrm>
            <a:off x="668088" y="1824118"/>
            <a:ext cx="7738200" cy="3209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3" name="Shape 93"/>
        <p:cNvGrpSpPr/>
        <p:nvPr/>
      </p:nvGrpSpPr>
      <p:grpSpPr>
        <a:xfrm>
          <a:off x="0" y="0"/>
          <a:ext cx="0" cy="0"/>
          <a:chOff x="0" y="0"/>
          <a:chExt cx="0" cy="0"/>
        </a:xfrm>
      </p:grpSpPr>
      <p:sp>
        <p:nvSpPr>
          <p:cNvPr id="94" name="Google Shape;94;p19"/>
          <p:cNvSpPr/>
          <p:nvPr/>
        </p:nvSpPr>
        <p:spPr>
          <a:xfrm>
            <a:off x="-14092" y="6657584"/>
            <a:ext cx="13730100" cy="21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 name="Google Shape;95;p19"/>
          <p:cNvPicPr preferRelativeResize="0"/>
          <p:nvPr/>
        </p:nvPicPr>
        <p:blipFill rotWithShape="1">
          <a:blip r:embed="rId2">
            <a:alphaModFix/>
          </a:blip>
          <a:srcRect b="0" l="0" r="0" t="0"/>
          <a:stretch/>
        </p:blipFill>
        <p:spPr>
          <a:xfrm>
            <a:off x="10253040" y="5295491"/>
            <a:ext cx="2464419" cy="1100432"/>
          </a:xfrm>
          <a:prstGeom prst="rect">
            <a:avLst/>
          </a:prstGeom>
          <a:noFill/>
          <a:ln>
            <a:noFill/>
          </a:ln>
        </p:spPr>
      </p:pic>
      <p:sp>
        <p:nvSpPr>
          <p:cNvPr id="96" name="Google Shape;96;p19"/>
          <p:cNvSpPr/>
          <p:nvPr/>
        </p:nvSpPr>
        <p:spPr>
          <a:xfrm>
            <a:off x="268258" y="467143"/>
            <a:ext cx="8017557" cy="748239"/>
          </a:xfrm>
          <a:custGeom>
            <a:rect b="b" l="l" r="r" t="t"/>
            <a:pathLst>
              <a:path extrusionOk="0" h="391748" w="2813178">
                <a:moveTo>
                  <a:pt x="0" y="0"/>
                </a:moveTo>
                <a:lnTo>
                  <a:pt x="2813178" y="0"/>
                </a:lnTo>
                <a:lnTo>
                  <a:pt x="2640900" y="378496"/>
                </a:lnTo>
                <a:lnTo>
                  <a:pt x="0" y="391748"/>
                </a:lnTo>
                <a:lnTo>
                  <a:pt x="0" y="0"/>
                </a:lnTo>
                <a:close/>
              </a:path>
            </a:pathLst>
          </a:custGeom>
          <a:solidFill>
            <a:srgbClr val="CA5D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9"/>
          <p:cNvSpPr txBox="1"/>
          <p:nvPr>
            <p:ph idx="1" type="body"/>
          </p:nvPr>
        </p:nvSpPr>
        <p:spPr>
          <a:xfrm>
            <a:off x="668088" y="1824118"/>
            <a:ext cx="11718600" cy="3209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98" name="Shape 98"/>
        <p:cNvGrpSpPr/>
        <p:nvPr/>
      </p:nvGrpSpPr>
      <p:grpSpPr>
        <a:xfrm>
          <a:off x="0" y="0"/>
          <a:ext cx="0" cy="0"/>
          <a:chOff x="0" y="0"/>
          <a:chExt cx="0" cy="0"/>
        </a:xfrm>
      </p:grpSpPr>
      <p:grpSp>
        <p:nvGrpSpPr>
          <p:cNvPr id="99" name="Google Shape;99;p20"/>
          <p:cNvGrpSpPr/>
          <p:nvPr/>
        </p:nvGrpSpPr>
        <p:grpSpPr>
          <a:xfrm>
            <a:off x="8107157" y="511389"/>
            <a:ext cx="5436918" cy="5835152"/>
            <a:chOff x="5718243" y="3555359"/>
            <a:chExt cx="1994248" cy="2407837"/>
          </a:xfrm>
        </p:grpSpPr>
        <p:sp>
          <p:nvSpPr>
            <p:cNvPr id="100" name="Google Shape;100;p20"/>
            <p:cNvSpPr/>
            <p:nvPr/>
          </p:nvSpPr>
          <p:spPr>
            <a:xfrm>
              <a:off x="6605182" y="3574814"/>
              <a:ext cx="197151" cy="197151"/>
            </a:xfrm>
            <a:custGeom>
              <a:rect b="b" l="l" r="r" t="t"/>
              <a:pathLst>
                <a:path extrusionOk="0" h="197151" w="197151">
                  <a:moveTo>
                    <a:pt x="197151" y="98576"/>
                  </a:moveTo>
                  <a:cubicBezTo>
                    <a:pt x="197151" y="153017"/>
                    <a:pt x="153017" y="197151"/>
                    <a:pt x="98576" y="197151"/>
                  </a:cubicBezTo>
                  <a:cubicBezTo>
                    <a:pt x="44134" y="197151"/>
                    <a:pt x="0" y="153017"/>
                    <a:pt x="0" y="98576"/>
                  </a:cubicBezTo>
                  <a:cubicBezTo>
                    <a:pt x="0" y="44134"/>
                    <a:pt x="44134" y="0"/>
                    <a:pt x="98576" y="0"/>
                  </a:cubicBezTo>
                  <a:cubicBezTo>
                    <a:pt x="153017" y="0"/>
                    <a:pt x="197151" y="44134"/>
                    <a:pt x="197151" y="98576"/>
                  </a:cubicBezTo>
                  <a:close/>
                </a:path>
              </a:pathLst>
            </a:custGeom>
            <a:solidFill>
              <a:srgbClr val="F7A0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0"/>
            <p:cNvSpPr/>
            <p:nvPr/>
          </p:nvSpPr>
          <p:spPr>
            <a:xfrm>
              <a:off x="5718243" y="3555359"/>
              <a:ext cx="1994248" cy="2407837"/>
            </a:xfrm>
            <a:custGeom>
              <a:rect b="b" l="l" r="r" t="t"/>
              <a:pathLst>
                <a:path extrusionOk="0" h="2407837" w="1994248">
                  <a:moveTo>
                    <a:pt x="1994041" y="1389790"/>
                  </a:moveTo>
                  <a:cubicBezTo>
                    <a:pt x="2001051" y="971178"/>
                    <a:pt x="1758481" y="724637"/>
                    <a:pt x="1574295" y="598106"/>
                  </a:cubicBezTo>
                  <a:cubicBezTo>
                    <a:pt x="1506025" y="550013"/>
                    <a:pt x="1446264" y="506944"/>
                    <a:pt x="1349714" y="479110"/>
                  </a:cubicBezTo>
                  <a:cubicBezTo>
                    <a:pt x="1366974" y="488834"/>
                    <a:pt x="1397077" y="516425"/>
                    <a:pt x="1415148" y="531781"/>
                  </a:cubicBezTo>
                  <a:cubicBezTo>
                    <a:pt x="1469135" y="577718"/>
                    <a:pt x="1520534" y="626617"/>
                    <a:pt x="1569109" y="678246"/>
                  </a:cubicBezTo>
                  <a:cubicBezTo>
                    <a:pt x="1621245" y="733308"/>
                    <a:pt x="1669459" y="791955"/>
                    <a:pt x="1713386" y="853762"/>
                  </a:cubicBezTo>
                  <a:cubicBezTo>
                    <a:pt x="1736805" y="886904"/>
                    <a:pt x="1758764" y="921059"/>
                    <a:pt x="1778860" y="956308"/>
                  </a:cubicBezTo>
                  <a:cubicBezTo>
                    <a:pt x="1808356" y="1008047"/>
                    <a:pt x="1829708" y="1056545"/>
                    <a:pt x="1842025" y="1114686"/>
                  </a:cubicBezTo>
                  <a:cubicBezTo>
                    <a:pt x="1847738" y="1141508"/>
                    <a:pt x="1852559" y="1168532"/>
                    <a:pt x="1856732" y="1195718"/>
                  </a:cubicBezTo>
                  <a:cubicBezTo>
                    <a:pt x="1859435" y="1213006"/>
                    <a:pt x="1861797" y="1230359"/>
                    <a:pt x="1863823" y="1247781"/>
                  </a:cubicBezTo>
                  <a:cubicBezTo>
                    <a:pt x="1865281" y="1259936"/>
                    <a:pt x="1862486" y="1292349"/>
                    <a:pt x="1869333" y="1302113"/>
                  </a:cubicBezTo>
                  <a:lnTo>
                    <a:pt x="1862242" y="1291984"/>
                  </a:lnTo>
                  <a:cubicBezTo>
                    <a:pt x="1782952" y="1178539"/>
                    <a:pt x="1640701" y="1129474"/>
                    <a:pt x="1503148" y="1081908"/>
                  </a:cubicBezTo>
                  <a:lnTo>
                    <a:pt x="1493749" y="1078667"/>
                  </a:lnTo>
                  <a:cubicBezTo>
                    <a:pt x="1406275" y="1048401"/>
                    <a:pt x="1312642" y="1020364"/>
                    <a:pt x="1238011" y="963480"/>
                  </a:cubicBezTo>
                  <a:cubicBezTo>
                    <a:pt x="1150010" y="896426"/>
                    <a:pt x="1149889" y="794690"/>
                    <a:pt x="1164029" y="692022"/>
                  </a:cubicBezTo>
                  <a:cubicBezTo>
                    <a:pt x="1191701" y="491589"/>
                    <a:pt x="1314789" y="314939"/>
                    <a:pt x="1454489" y="174469"/>
                  </a:cubicBezTo>
                  <a:cubicBezTo>
                    <a:pt x="1501568" y="127106"/>
                    <a:pt x="1551727" y="80756"/>
                    <a:pt x="1606302" y="42022"/>
                  </a:cubicBezTo>
                  <a:cubicBezTo>
                    <a:pt x="1284281" y="72328"/>
                    <a:pt x="1079755" y="288644"/>
                    <a:pt x="951968" y="518005"/>
                  </a:cubicBezTo>
                  <a:cubicBezTo>
                    <a:pt x="893949" y="368339"/>
                    <a:pt x="645220" y="-73530"/>
                    <a:pt x="322712" y="10541"/>
                  </a:cubicBezTo>
                  <a:cubicBezTo>
                    <a:pt x="394183" y="21238"/>
                    <a:pt x="486357" y="107010"/>
                    <a:pt x="514556" y="132373"/>
                  </a:cubicBezTo>
                  <a:cubicBezTo>
                    <a:pt x="661953" y="265104"/>
                    <a:pt x="749995" y="450141"/>
                    <a:pt x="790430" y="642187"/>
                  </a:cubicBezTo>
                  <a:cubicBezTo>
                    <a:pt x="812471" y="746800"/>
                    <a:pt x="833012" y="845335"/>
                    <a:pt x="770942" y="939778"/>
                  </a:cubicBezTo>
                  <a:cubicBezTo>
                    <a:pt x="702591" y="1043742"/>
                    <a:pt x="618601" y="1137051"/>
                    <a:pt x="536232" y="1229873"/>
                  </a:cubicBezTo>
                  <a:cubicBezTo>
                    <a:pt x="523482" y="1244216"/>
                    <a:pt x="510776" y="1258571"/>
                    <a:pt x="498106" y="1272942"/>
                  </a:cubicBezTo>
                  <a:cubicBezTo>
                    <a:pt x="427001" y="1353609"/>
                    <a:pt x="367320" y="1437153"/>
                    <a:pt x="304115" y="1525641"/>
                  </a:cubicBezTo>
                  <a:cubicBezTo>
                    <a:pt x="279238" y="1560484"/>
                    <a:pt x="254240" y="1595490"/>
                    <a:pt x="228431" y="1630375"/>
                  </a:cubicBezTo>
                  <a:lnTo>
                    <a:pt x="226568" y="1632643"/>
                  </a:lnTo>
                  <a:cubicBezTo>
                    <a:pt x="226568" y="1632643"/>
                    <a:pt x="167171" y="1695565"/>
                    <a:pt x="167130" y="1695524"/>
                  </a:cubicBezTo>
                  <a:cubicBezTo>
                    <a:pt x="47932" y="1282503"/>
                    <a:pt x="196059" y="842134"/>
                    <a:pt x="525860" y="568326"/>
                  </a:cubicBezTo>
                  <a:lnTo>
                    <a:pt x="621437" y="488915"/>
                  </a:lnTo>
                  <a:cubicBezTo>
                    <a:pt x="621437" y="488915"/>
                    <a:pt x="-45539" y="730107"/>
                    <a:pt x="2473" y="1444608"/>
                  </a:cubicBezTo>
                  <a:cubicBezTo>
                    <a:pt x="5722" y="1548184"/>
                    <a:pt x="25247" y="1650604"/>
                    <a:pt x="60330" y="1748114"/>
                  </a:cubicBezTo>
                  <a:cubicBezTo>
                    <a:pt x="60391" y="1748459"/>
                    <a:pt x="60516" y="1748787"/>
                    <a:pt x="60695" y="1749087"/>
                  </a:cubicBezTo>
                  <a:cubicBezTo>
                    <a:pt x="192291" y="2112313"/>
                    <a:pt x="529952" y="2381745"/>
                    <a:pt x="939529" y="2406055"/>
                  </a:cubicBezTo>
                  <a:cubicBezTo>
                    <a:pt x="959597" y="2407218"/>
                    <a:pt x="979587" y="2407809"/>
                    <a:pt x="999493" y="2407838"/>
                  </a:cubicBezTo>
                  <a:cubicBezTo>
                    <a:pt x="1526356" y="2406975"/>
                    <a:pt x="1961478" y="1996085"/>
                    <a:pt x="1992502" y="1470133"/>
                  </a:cubicBezTo>
                  <a:cubicBezTo>
                    <a:pt x="1994070" y="1443121"/>
                    <a:pt x="1994580" y="1416340"/>
                    <a:pt x="1994041" y="1389790"/>
                  </a:cubicBezTo>
                  <a:close/>
                  <a:moveTo>
                    <a:pt x="1594877" y="2083142"/>
                  </a:moveTo>
                  <a:cubicBezTo>
                    <a:pt x="1533175" y="2137960"/>
                    <a:pt x="1464249" y="2184063"/>
                    <a:pt x="1390028" y="2220167"/>
                  </a:cubicBezTo>
                  <a:lnTo>
                    <a:pt x="1389460" y="2219519"/>
                  </a:lnTo>
                  <a:cubicBezTo>
                    <a:pt x="1363652" y="2189699"/>
                    <a:pt x="1344487" y="2155585"/>
                    <a:pt x="1325972" y="2122604"/>
                  </a:cubicBezTo>
                  <a:cubicBezTo>
                    <a:pt x="1322366" y="2116163"/>
                    <a:pt x="1318760" y="2109720"/>
                    <a:pt x="1315073" y="2103359"/>
                  </a:cubicBezTo>
                  <a:cubicBezTo>
                    <a:pt x="1301536" y="2079058"/>
                    <a:pt x="1286063" y="2055891"/>
                    <a:pt x="1268803" y="2034077"/>
                  </a:cubicBezTo>
                  <a:cubicBezTo>
                    <a:pt x="1252597" y="2013819"/>
                    <a:pt x="1234689" y="1995587"/>
                    <a:pt x="1215768" y="1976139"/>
                  </a:cubicBezTo>
                  <a:lnTo>
                    <a:pt x="1212972" y="1973262"/>
                  </a:lnTo>
                  <a:cubicBezTo>
                    <a:pt x="1176508" y="1935744"/>
                    <a:pt x="1131049" y="1889070"/>
                    <a:pt x="1110223" y="1827890"/>
                  </a:cubicBezTo>
                  <a:cubicBezTo>
                    <a:pt x="1086603" y="1758567"/>
                    <a:pt x="1091505" y="1685314"/>
                    <a:pt x="1097258" y="1636249"/>
                  </a:cubicBezTo>
                  <a:cubicBezTo>
                    <a:pt x="1100662" y="1607443"/>
                    <a:pt x="1105361" y="1578636"/>
                    <a:pt x="1110021" y="1550760"/>
                  </a:cubicBezTo>
                  <a:cubicBezTo>
                    <a:pt x="1116787" y="1509758"/>
                    <a:pt x="1123756" y="1467338"/>
                    <a:pt x="1126227" y="1425728"/>
                  </a:cubicBezTo>
                  <a:lnTo>
                    <a:pt x="1128901" y="1379296"/>
                  </a:lnTo>
                  <a:lnTo>
                    <a:pt x="1165609" y="1407860"/>
                  </a:lnTo>
                  <a:cubicBezTo>
                    <a:pt x="1241860" y="1467257"/>
                    <a:pt x="1330671" y="1505626"/>
                    <a:pt x="1415310" y="1538241"/>
                  </a:cubicBezTo>
                  <a:cubicBezTo>
                    <a:pt x="1436945" y="1546547"/>
                    <a:pt x="1458702" y="1554650"/>
                    <a:pt x="1480500" y="1562551"/>
                  </a:cubicBezTo>
                  <a:cubicBezTo>
                    <a:pt x="1556873" y="1590912"/>
                    <a:pt x="1635839" y="1620165"/>
                    <a:pt x="1708930" y="1661207"/>
                  </a:cubicBezTo>
                  <a:cubicBezTo>
                    <a:pt x="1748955" y="1683394"/>
                    <a:pt x="1786303" y="1710106"/>
                    <a:pt x="1820227" y="1740821"/>
                  </a:cubicBezTo>
                  <a:cubicBezTo>
                    <a:pt x="1784674" y="1844478"/>
                    <a:pt x="1729103" y="1940140"/>
                    <a:pt x="1656664" y="2022368"/>
                  </a:cubicBezTo>
                  <a:cubicBezTo>
                    <a:pt x="1637014" y="2043396"/>
                    <a:pt x="1616634" y="2063816"/>
                    <a:pt x="1594877" y="2083142"/>
                  </a:cubicBezTo>
                  <a:close/>
                  <a:moveTo>
                    <a:pt x="448920" y="2122037"/>
                  </a:moveTo>
                  <a:cubicBezTo>
                    <a:pt x="322266" y="2018438"/>
                    <a:pt x="242733" y="1897983"/>
                    <a:pt x="194519" y="1775868"/>
                  </a:cubicBezTo>
                  <a:cubicBezTo>
                    <a:pt x="232118" y="1747020"/>
                    <a:pt x="267813" y="1717606"/>
                    <a:pt x="300590" y="1688191"/>
                  </a:cubicBezTo>
                  <a:cubicBezTo>
                    <a:pt x="302900" y="1686125"/>
                    <a:pt x="305128" y="1684139"/>
                    <a:pt x="307397" y="1681871"/>
                  </a:cubicBezTo>
                  <a:cubicBezTo>
                    <a:pt x="313884" y="1675355"/>
                    <a:pt x="320905" y="1669392"/>
                    <a:pt x="328384" y="1664043"/>
                  </a:cubicBezTo>
                  <a:cubicBezTo>
                    <a:pt x="353788" y="1646702"/>
                    <a:pt x="377936" y="1658533"/>
                    <a:pt x="387011" y="1662950"/>
                  </a:cubicBezTo>
                  <a:cubicBezTo>
                    <a:pt x="399401" y="1668873"/>
                    <a:pt x="411078" y="1676186"/>
                    <a:pt x="421815" y="1684747"/>
                  </a:cubicBezTo>
                  <a:cubicBezTo>
                    <a:pt x="521484" y="1764280"/>
                    <a:pt x="537812" y="1890528"/>
                    <a:pt x="545348" y="2002596"/>
                  </a:cubicBezTo>
                  <a:cubicBezTo>
                    <a:pt x="548589" y="2050769"/>
                    <a:pt x="551466" y="2098943"/>
                    <a:pt x="554383" y="2147157"/>
                  </a:cubicBezTo>
                  <a:lnTo>
                    <a:pt x="557219" y="2194277"/>
                  </a:lnTo>
                  <a:cubicBezTo>
                    <a:pt x="519418" y="2172853"/>
                    <a:pt x="483225" y="2148709"/>
                    <a:pt x="448920" y="2122037"/>
                  </a:cubicBezTo>
                  <a:close/>
                  <a:moveTo>
                    <a:pt x="888722" y="1927965"/>
                  </a:moveTo>
                  <a:cubicBezTo>
                    <a:pt x="887073" y="1933042"/>
                    <a:pt x="885452" y="1938106"/>
                    <a:pt x="883860" y="1943159"/>
                  </a:cubicBezTo>
                  <a:cubicBezTo>
                    <a:pt x="883536" y="1944131"/>
                    <a:pt x="883212" y="1945103"/>
                    <a:pt x="882928" y="1946035"/>
                  </a:cubicBezTo>
                  <a:lnTo>
                    <a:pt x="882928" y="1946441"/>
                  </a:lnTo>
                  <a:cubicBezTo>
                    <a:pt x="878471" y="1960783"/>
                    <a:pt x="874055" y="1975085"/>
                    <a:pt x="869760" y="1989469"/>
                  </a:cubicBezTo>
                  <a:cubicBezTo>
                    <a:pt x="867735" y="1996113"/>
                    <a:pt x="865709" y="2002798"/>
                    <a:pt x="863805" y="2009484"/>
                  </a:cubicBezTo>
                  <a:cubicBezTo>
                    <a:pt x="861536" y="2017141"/>
                    <a:pt x="859226" y="2024839"/>
                    <a:pt x="856998" y="2032497"/>
                  </a:cubicBezTo>
                  <a:cubicBezTo>
                    <a:pt x="854295" y="2041463"/>
                    <a:pt x="851731" y="2050417"/>
                    <a:pt x="849300" y="2059359"/>
                  </a:cubicBezTo>
                  <a:cubicBezTo>
                    <a:pt x="847760" y="2064666"/>
                    <a:pt x="846261" y="2069934"/>
                    <a:pt x="844762" y="2075201"/>
                  </a:cubicBezTo>
                  <a:cubicBezTo>
                    <a:pt x="841804" y="2085694"/>
                    <a:pt x="838928" y="2096229"/>
                    <a:pt x="836051" y="2106722"/>
                  </a:cubicBezTo>
                  <a:cubicBezTo>
                    <a:pt x="835038" y="2110369"/>
                    <a:pt x="834025" y="2113975"/>
                    <a:pt x="833053" y="2117621"/>
                  </a:cubicBezTo>
                  <a:cubicBezTo>
                    <a:pt x="829852" y="2129330"/>
                    <a:pt x="826732" y="2141080"/>
                    <a:pt x="823613" y="2152830"/>
                  </a:cubicBezTo>
                  <a:lnTo>
                    <a:pt x="821789" y="2159758"/>
                  </a:lnTo>
                  <a:cubicBezTo>
                    <a:pt x="818414" y="2172532"/>
                    <a:pt x="815116" y="2185295"/>
                    <a:pt x="811903" y="2198045"/>
                  </a:cubicBezTo>
                  <a:cubicBezTo>
                    <a:pt x="811579" y="2199261"/>
                    <a:pt x="811296" y="2200517"/>
                    <a:pt x="810972" y="2201733"/>
                  </a:cubicBezTo>
                  <a:cubicBezTo>
                    <a:pt x="807516" y="2215237"/>
                    <a:pt x="804137" y="2228745"/>
                    <a:pt x="800843" y="2242249"/>
                  </a:cubicBezTo>
                  <a:lnTo>
                    <a:pt x="800518" y="2243626"/>
                  </a:lnTo>
                  <a:cubicBezTo>
                    <a:pt x="797062" y="2257697"/>
                    <a:pt x="793683" y="2271773"/>
                    <a:pt x="790389" y="2285844"/>
                  </a:cubicBezTo>
                  <a:cubicBezTo>
                    <a:pt x="752361" y="2276813"/>
                    <a:pt x="714965" y="2265294"/>
                    <a:pt x="678443" y="2251365"/>
                  </a:cubicBezTo>
                  <a:lnTo>
                    <a:pt x="636671" y="1999193"/>
                  </a:lnTo>
                  <a:cubicBezTo>
                    <a:pt x="623666" y="1920834"/>
                    <a:pt x="610295" y="1839843"/>
                    <a:pt x="581164" y="1765739"/>
                  </a:cubicBezTo>
                  <a:cubicBezTo>
                    <a:pt x="576789" y="1754637"/>
                    <a:pt x="572170" y="1743536"/>
                    <a:pt x="567551" y="1732435"/>
                  </a:cubicBezTo>
                  <a:cubicBezTo>
                    <a:pt x="541378" y="1669310"/>
                    <a:pt x="514272" y="1604080"/>
                    <a:pt x="527035" y="1529652"/>
                  </a:cubicBezTo>
                  <a:cubicBezTo>
                    <a:pt x="541499" y="1444568"/>
                    <a:pt x="591536" y="1373584"/>
                    <a:pt x="633471" y="1321277"/>
                  </a:cubicBezTo>
                  <a:cubicBezTo>
                    <a:pt x="686141" y="1255520"/>
                    <a:pt x="748253" y="1187939"/>
                    <a:pt x="828799" y="1108568"/>
                  </a:cubicBezTo>
                  <a:lnTo>
                    <a:pt x="847314" y="1087743"/>
                  </a:lnTo>
                  <a:lnTo>
                    <a:pt x="865587" y="1107352"/>
                  </a:lnTo>
                  <a:cubicBezTo>
                    <a:pt x="948159" y="1195961"/>
                    <a:pt x="964082" y="1315565"/>
                    <a:pt x="966877" y="1431481"/>
                  </a:cubicBezTo>
                  <a:cubicBezTo>
                    <a:pt x="967566" y="1459842"/>
                    <a:pt x="967526" y="1487960"/>
                    <a:pt x="967445" y="1515349"/>
                  </a:cubicBezTo>
                  <a:cubicBezTo>
                    <a:pt x="967445" y="1532245"/>
                    <a:pt x="967445" y="1548856"/>
                    <a:pt x="967445" y="1565063"/>
                  </a:cubicBezTo>
                  <a:cubicBezTo>
                    <a:pt x="967445" y="1572882"/>
                    <a:pt x="967445" y="1580418"/>
                    <a:pt x="967809" y="1587792"/>
                  </a:cubicBezTo>
                  <a:cubicBezTo>
                    <a:pt x="968417" y="1610198"/>
                    <a:pt x="969552" y="1630658"/>
                    <a:pt x="971172" y="1649903"/>
                  </a:cubicBezTo>
                  <a:cubicBezTo>
                    <a:pt x="971172" y="1650349"/>
                    <a:pt x="971172" y="1650754"/>
                    <a:pt x="970970" y="1651200"/>
                  </a:cubicBezTo>
                  <a:lnTo>
                    <a:pt x="970970" y="1651200"/>
                  </a:lnTo>
                  <a:cubicBezTo>
                    <a:pt x="957032" y="1744711"/>
                    <a:pt x="918987" y="1835669"/>
                    <a:pt x="889654" y="1925048"/>
                  </a:cubicBezTo>
                  <a:cubicBezTo>
                    <a:pt x="889289" y="1925939"/>
                    <a:pt x="889006" y="1926871"/>
                    <a:pt x="888722" y="1927965"/>
                  </a:cubicBezTo>
                  <a:close/>
                  <a:moveTo>
                    <a:pt x="945120" y="2308817"/>
                  </a:moveTo>
                  <a:cubicBezTo>
                    <a:pt x="930182" y="2307925"/>
                    <a:pt x="915329" y="2306669"/>
                    <a:pt x="900553" y="2305049"/>
                  </a:cubicBezTo>
                  <a:lnTo>
                    <a:pt x="900553" y="2305049"/>
                  </a:lnTo>
                  <a:cubicBezTo>
                    <a:pt x="901525" y="2301443"/>
                    <a:pt x="902578" y="2297796"/>
                    <a:pt x="903632" y="2294069"/>
                  </a:cubicBezTo>
                  <a:lnTo>
                    <a:pt x="905334" y="2288153"/>
                  </a:lnTo>
                  <a:cubicBezTo>
                    <a:pt x="905941" y="2286128"/>
                    <a:pt x="906509" y="2284102"/>
                    <a:pt x="907116" y="2282035"/>
                  </a:cubicBezTo>
                  <a:cubicBezTo>
                    <a:pt x="907724" y="2279969"/>
                    <a:pt x="908372" y="2277984"/>
                    <a:pt x="908980" y="2275755"/>
                  </a:cubicBezTo>
                  <a:lnTo>
                    <a:pt x="910803" y="2269718"/>
                  </a:lnTo>
                  <a:cubicBezTo>
                    <a:pt x="911452" y="2267571"/>
                    <a:pt x="912100" y="2265383"/>
                    <a:pt x="912788" y="2263236"/>
                  </a:cubicBezTo>
                  <a:cubicBezTo>
                    <a:pt x="913477" y="2261088"/>
                    <a:pt x="914004" y="2259184"/>
                    <a:pt x="914652" y="2257118"/>
                  </a:cubicBezTo>
                  <a:lnTo>
                    <a:pt x="916719" y="2250473"/>
                  </a:lnTo>
                  <a:lnTo>
                    <a:pt x="918663" y="2244193"/>
                  </a:lnTo>
                  <a:cubicBezTo>
                    <a:pt x="919352" y="2242006"/>
                    <a:pt x="920081" y="2239817"/>
                    <a:pt x="920770" y="2237589"/>
                  </a:cubicBezTo>
                  <a:cubicBezTo>
                    <a:pt x="921459" y="2235361"/>
                    <a:pt x="922188" y="2233132"/>
                    <a:pt x="922918" y="2230864"/>
                  </a:cubicBezTo>
                  <a:lnTo>
                    <a:pt x="924984" y="2224462"/>
                  </a:lnTo>
                  <a:cubicBezTo>
                    <a:pt x="925754" y="2222031"/>
                    <a:pt x="926564" y="2219600"/>
                    <a:pt x="927374" y="2217169"/>
                  </a:cubicBezTo>
                  <a:cubicBezTo>
                    <a:pt x="928185" y="2214738"/>
                    <a:pt x="928671" y="2213118"/>
                    <a:pt x="929360" y="2211092"/>
                  </a:cubicBezTo>
                  <a:cubicBezTo>
                    <a:pt x="930413" y="2207769"/>
                    <a:pt x="931547" y="2204447"/>
                    <a:pt x="932641" y="2201125"/>
                  </a:cubicBezTo>
                  <a:cubicBezTo>
                    <a:pt x="933290" y="2199139"/>
                    <a:pt x="933978" y="2197073"/>
                    <a:pt x="934627" y="2195088"/>
                  </a:cubicBezTo>
                  <a:lnTo>
                    <a:pt x="938314" y="2184148"/>
                  </a:lnTo>
                  <a:cubicBezTo>
                    <a:pt x="938881" y="2182366"/>
                    <a:pt x="939529" y="2180583"/>
                    <a:pt x="940137" y="2178760"/>
                  </a:cubicBezTo>
                  <a:lnTo>
                    <a:pt x="943054" y="2170049"/>
                  </a:lnTo>
                  <a:cubicBezTo>
                    <a:pt x="943702" y="2168226"/>
                    <a:pt x="944351" y="2166362"/>
                    <a:pt x="944958" y="2164498"/>
                  </a:cubicBezTo>
                  <a:lnTo>
                    <a:pt x="947916" y="2155868"/>
                  </a:lnTo>
                  <a:cubicBezTo>
                    <a:pt x="948564" y="2154045"/>
                    <a:pt x="949172" y="2152262"/>
                    <a:pt x="949780" y="2150439"/>
                  </a:cubicBezTo>
                  <a:cubicBezTo>
                    <a:pt x="950874" y="2147360"/>
                    <a:pt x="951927" y="2144240"/>
                    <a:pt x="952980" y="2141161"/>
                  </a:cubicBezTo>
                  <a:lnTo>
                    <a:pt x="954642" y="2136421"/>
                  </a:lnTo>
                  <a:lnTo>
                    <a:pt x="958167" y="2126292"/>
                  </a:lnTo>
                  <a:cubicBezTo>
                    <a:pt x="958612" y="2124954"/>
                    <a:pt x="959098" y="2123577"/>
                    <a:pt x="959585" y="2122240"/>
                  </a:cubicBezTo>
                  <a:lnTo>
                    <a:pt x="963839" y="2110085"/>
                  </a:lnTo>
                  <a:lnTo>
                    <a:pt x="964446" y="2108343"/>
                  </a:lnTo>
                  <a:cubicBezTo>
                    <a:pt x="989648" y="2036589"/>
                    <a:pt x="1015942" y="1964470"/>
                    <a:pt x="1036160" y="1905236"/>
                  </a:cubicBezTo>
                  <a:lnTo>
                    <a:pt x="1036160" y="1905236"/>
                  </a:lnTo>
                  <a:cubicBezTo>
                    <a:pt x="1042683" y="1921981"/>
                    <a:pt x="1050106" y="1938362"/>
                    <a:pt x="1058403" y="1954301"/>
                  </a:cubicBezTo>
                  <a:cubicBezTo>
                    <a:pt x="1079131" y="1991887"/>
                    <a:pt x="1102007" y="2028251"/>
                    <a:pt x="1126916" y="2063208"/>
                  </a:cubicBezTo>
                  <a:cubicBezTo>
                    <a:pt x="1152725" y="2097606"/>
                    <a:pt x="1162368" y="2107776"/>
                    <a:pt x="1176832" y="2148292"/>
                  </a:cubicBezTo>
                  <a:cubicBezTo>
                    <a:pt x="1181572" y="2161541"/>
                    <a:pt x="1211635" y="2245530"/>
                    <a:pt x="1216254" y="2285520"/>
                  </a:cubicBezTo>
                  <a:cubicBezTo>
                    <a:pt x="1150213" y="2295932"/>
                    <a:pt x="1013593" y="2312463"/>
                    <a:pt x="945120" y="2308452"/>
                  </a:cubicBezTo>
                  <a:close/>
                  <a:moveTo>
                    <a:pt x="1845915" y="1652456"/>
                  </a:moveTo>
                  <a:cubicBezTo>
                    <a:pt x="1732470" y="1592573"/>
                    <a:pt x="1614973" y="1537593"/>
                    <a:pt x="1495856" y="1489135"/>
                  </a:cubicBezTo>
                  <a:cubicBezTo>
                    <a:pt x="1462430" y="1475522"/>
                    <a:pt x="1428477" y="1462273"/>
                    <a:pt x="1394971" y="1449713"/>
                  </a:cubicBezTo>
                  <a:lnTo>
                    <a:pt x="1380628" y="1444365"/>
                  </a:lnTo>
                  <a:cubicBezTo>
                    <a:pt x="1351634" y="1434240"/>
                    <a:pt x="1323229" y="1422499"/>
                    <a:pt x="1295544" y="1409197"/>
                  </a:cubicBezTo>
                  <a:cubicBezTo>
                    <a:pt x="1238522" y="1380407"/>
                    <a:pt x="1190482" y="1336528"/>
                    <a:pt x="1156655" y="1282341"/>
                  </a:cubicBezTo>
                  <a:cubicBezTo>
                    <a:pt x="1120571" y="1223917"/>
                    <a:pt x="1098919" y="1157738"/>
                    <a:pt x="1093490" y="1089282"/>
                  </a:cubicBezTo>
                  <a:lnTo>
                    <a:pt x="1090735" y="1055897"/>
                  </a:lnTo>
                  <a:lnTo>
                    <a:pt x="1123351" y="1063473"/>
                  </a:lnTo>
                  <a:cubicBezTo>
                    <a:pt x="1229422" y="1088188"/>
                    <a:pt x="1339099" y="1132108"/>
                    <a:pt x="1468467" y="1201714"/>
                  </a:cubicBezTo>
                  <a:cubicBezTo>
                    <a:pt x="1526850" y="1233155"/>
                    <a:pt x="1584950" y="1267269"/>
                    <a:pt x="1639445" y="1299480"/>
                  </a:cubicBezTo>
                  <a:lnTo>
                    <a:pt x="1642645" y="1301384"/>
                  </a:lnTo>
                  <a:cubicBezTo>
                    <a:pt x="1697626" y="1333797"/>
                    <a:pt x="1754470" y="1367506"/>
                    <a:pt x="1802157" y="1414464"/>
                  </a:cubicBezTo>
                  <a:cubicBezTo>
                    <a:pt x="1827727" y="1439698"/>
                    <a:pt x="1850505" y="1467613"/>
                    <a:pt x="1870103" y="1497725"/>
                  </a:cubicBezTo>
                  <a:cubicBezTo>
                    <a:pt x="1866003" y="1549845"/>
                    <a:pt x="1857915" y="1601572"/>
                    <a:pt x="1845915" y="1652456"/>
                  </a:cubicBezTo>
                  <a:close/>
                </a:path>
              </a:pathLst>
            </a:custGeom>
            <a:solidFill>
              <a:srgbClr val="F7A0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 name="Google Shape;102;p20"/>
          <p:cNvSpPr/>
          <p:nvPr/>
        </p:nvSpPr>
        <p:spPr>
          <a:xfrm>
            <a:off x="-1" y="0"/>
            <a:ext cx="7935600" cy="6858000"/>
          </a:xfrm>
          <a:prstGeom prst="rect">
            <a:avLst/>
          </a:prstGeom>
          <a:solidFill>
            <a:srgbClr val="CA5D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0"/>
          <p:cNvSpPr txBox="1"/>
          <p:nvPr>
            <p:ph type="ctrTitle"/>
          </p:nvPr>
        </p:nvSpPr>
        <p:spPr>
          <a:xfrm>
            <a:off x="756217" y="2115014"/>
            <a:ext cx="6423300" cy="881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Open Sans"/>
              <a:buNone/>
              <a:defRPr b="1" i="0" sz="6000">
                <a:solidFill>
                  <a:schemeClr val="lt1"/>
                </a:solidFill>
                <a:latin typeface="Open Sans"/>
                <a:ea typeface="Open Sans"/>
                <a:cs typeface="Open Sans"/>
                <a:sym typeface="Open Sans"/>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04" name="Google Shape;104;p20"/>
          <p:cNvSpPr txBox="1"/>
          <p:nvPr>
            <p:ph idx="1" type="subTitle"/>
          </p:nvPr>
        </p:nvSpPr>
        <p:spPr>
          <a:xfrm>
            <a:off x="1123612" y="3321509"/>
            <a:ext cx="5734500" cy="539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7A01B"/>
              </a:buClr>
              <a:buSzPts val="3600"/>
              <a:buNone/>
              <a:defRPr sz="3600">
                <a:solidFill>
                  <a:srgbClr val="F7A01B"/>
                </a:solidFill>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5" name="Google Shape;105;p20"/>
          <p:cNvPicPr preferRelativeResize="0"/>
          <p:nvPr/>
        </p:nvPicPr>
        <p:blipFill rotWithShape="1">
          <a:blip r:embed="rId2">
            <a:alphaModFix/>
          </a:blip>
          <a:srcRect b="0" l="0" r="0" t="0"/>
          <a:stretch/>
        </p:blipFill>
        <p:spPr>
          <a:xfrm>
            <a:off x="2411462" y="4421350"/>
            <a:ext cx="2480506" cy="1107614"/>
          </a:xfrm>
          <a:prstGeom prst="rect">
            <a:avLst/>
          </a:prstGeom>
          <a:noFill/>
          <a:ln>
            <a:noFill/>
          </a:ln>
        </p:spPr>
      </p:pic>
      <p:sp>
        <p:nvSpPr>
          <p:cNvPr id="106" name="Google Shape;106;p20"/>
          <p:cNvSpPr/>
          <p:nvPr/>
        </p:nvSpPr>
        <p:spPr>
          <a:xfrm>
            <a:off x="0" y="6638307"/>
            <a:ext cx="13716000" cy="219600"/>
          </a:xfrm>
          <a:prstGeom prst="rect">
            <a:avLst/>
          </a:prstGeom>
          <a:solidFill>
            <a:srgbClr val="F7A0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7A01B"/>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 name="Shape 17"/>
        <p:cNvGrpSpPr/>
        <p:nvPr/>
      </p:nvGrpSpPr>
      <p:grpSpPr>
        <a:xfrm>
          <a:off x="0" y="0"/>
          <a:ext cx="0" cy="0"/>
          <a:chOff x="0" y="0"/>
          <a:chExt cx="0" cy="0"/>
        </a:xfrm>
      </p:grpSpPr>
      <p:sp>
        <p:nvSpPr>
          <p:cNvPr id="18" name="Google Shape;18;p3"/>
          <p:cNvSpPr txBox="1"/>
          <p:nvPr>
            <p:ph type="title"/>
          </p:nvPr>
        </p:nvSpPr>
        <p:spPr>
          <a:xfrm>
            <a:off x="467550" y="740800"/>
            <a:ext cx="4212000" cy="1007600"/>
          </a:xfrm>
          <a:prstGeom prst="rect">
            <a:avLst/>
          </a:prstGeom>
          <a:noFill/>
          <a:ln>
            <a:noFill/>
          </a:ln>
        </p:spPr>
        <p:txBody>
          <a:bodyPr anchorCtr="0" anchor="b" bIns="132050" lIns="132050" spcFirstLastPara="1" rIns="132050" wrap="square" tIns="13205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19" name="Google Shape;19;p3"/>
          <p:cNvSpPr txBox="1"/>
          <p:nvPr>
            <p:ph idx="1" type="body"/>
          </p:nvPr>
        </p:nvSpPr>
        <p:spPr>
          <a:xfrm>
            <a:off x="467550" y="1852800"/>
            <a:ext cx="4212000" cy="4239200"/>
          </a:xfrm>
          <a:prstGeom prst="rect">
            <a:avLst/>
          </a:prstGeom>
          <a:noFill/>
          <a:ln>
            <a:noFill/>
          </a:ln>
        </p:spPr>
        <p:txBody>
          <a:bodyPr anchorCtr="0" anchor="t" bIns="132050" lIns="132050" spcFirstLastPara="1" rIns="132050" wrap="square" tIns="132050">
            <a:norm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0"/>
              </a:spcBef>
              <a:spcAft>
                <a:spcPts val="0"/>
              </a:spcAft>
              <a:buSzPts val="1700"/>
              <a:buChar char="■"/>
              <a:defRPr sz="1700"/>
            </a:lvl3pPr>
            <a:lvl4pPr indent="-336550" lvl="3" marL="1828800" algn="l">
              <a:lnSpc>
                <a:spcPct val="115000"/>
              </a:lnSpc>
              <a:spcBef>
                <a:spcPts val="0"/>
              </a:spcBef>
              <a:spcAft>
                <a:spcPts val="0"/>
              </a:spcAft>
              <a:buSzPts val="1700"/>
              <a:buChar char="●"/>
              <a:defRPr sz="1700"/>
            </a:lvl4pPr>
            <a:lvl5pPr indent="-336550" lvl="4" marL="2286000" algn="l">
              <a:lnSpc>
                <a:spcPct val="115000"/>
              </a:lnSpc>
              <a:spcBef>
                <a:spcPts val="0"/>
              </a:spcBef>
              <a:spcAft>
                <a:spcPts val="0"/>
              </a:spcAft>
              <a:buSzPts val="1700"/>
              <a:buChar char="○"/>
              <a:defRPr sz="1700"/>
            </a:lvl5pPr>
            <a:lvl6pPr indent="-336550" lvl="5" marL="2743200" algn="l">
              <a:lnSpc>
                <a:spcPct val="115000"/>
              </a:lnSpc>
              <a:spcBef>
                <a:spcPts val="0"/>
              </a:spcBef>
              <a:spcAft>
                <a:spcPts val="0"/>
              </a:spcAft>
              <a:buSzPts val="1700"/>
              <a:buChar char="■"/>
              <a:defRPr sz="1700"/>
            </a:lvl6pPr>
            <a:lvl7pPr indent="-336550" lvl="6" marL="3200400" algn="l">
              <a:lnSpc>
                <a:spcPct val="115000"/>
              </a:lnSpc>
              <a:spcBef>
                <a:spcPts val="0"/>
              </a:spcBef>
              <a:spcAft>
                <a:spcPts val="0"/>
              </a:spcAft>
              <a:buSzPts val="1700"/>
              <a:buChar char="●"/>
              <a:defRPr sz="1700"/>
            </a:lvl7pPr>
            <a:lvl8pPr indent="-336550" lvl="7" marL="3657600" algn="l">
              <a:lnSpc>
                <a:spcPct val="115000"/>
              </a:lnSpc>
              <a:spcBef>
                <a:spcPts val="0"/>
              </a:spcBef>
              <a:spcAft>
                <a:spcPts val="0"/>
              </a:spcAft>
              <a:buSzPts val="1700"/>
              <a:buChar char="○"/>
              <a:defRPr sz="1700"/>
            </a:lvl8pPr>
            <a:lvl9pPr indent="-336550" lvl="8" marL="4114800" algn="l">
              <a:lnSpc>
                <a:spcPct val="115000"/>
              </a:lnSpc>
              <a:spcBef>
                <a:spcPts val="0"/>
              </a:spcBef>
              <a:spcAft>
                <a:spcPts val="0"/>
              </a:spcAft>
              <a:buSzPts val="1700"/>
              <a:buChar char="■"/>
              <a:defRPr sz="1700"/>
            </a:lvl9pPr>
          </a:lstStyle>
          <a:p/>
        </p:txBody>
      </p:sp>
      <p:sp>
        <p:nvSpPr>
          <p:cNvPr id="20" name="Google Shape;20;p3"/>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942975" y="365126"/>
            <a:ext cx="11830050" cy="1325600"/>
          </a:xfrm>
          <a:prstGeom prst="rect">
            <a:avLst/>
          </a:prstGeom>
          <a:noFill/>
          <a:ln>
            <a:noFill/>
          </a:ln>
        </p:spPr>
        <p:txBody>
          <a:bodyPr anchorCtr="0" anchor="ctr" bIns="45825" lIns="91725" spcFirstLastPara="1" rIns="91725" wrap="square" tIns="45825">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3" name="Google Shape;23;p4"/>
          <p:cNvSpPr txBox="1"/>
          <p:nvPr>
            <p:ph idx="1" type="body"/>
          </p:nvPr>
        </p:nvSpPr>
        <p:spPr>
          <a:xfrm>
            <a:off x="942975" y="1825625"/>
            <a:ext cx="11830050" cy="4351200"/>
          </a:xfrm>
          <a:prstGeom prst="rect">
            <a:avLst/>
          </a:prstGeom>
          <a:noFill/>
          <a:ln>
            <a:noFill/>
          </a:ln>
        </p:spPr>
        <p:txBody>
          <a:bodyPr anchorCtr="0" anchor="t" bIns="45825" lIns="91725" spcFirstLastPara="1" rIns="91725" wrap="square" tIns="45825">
            <a:normAutofit/>
          </a:bodyPr>
          <a:lstStyle>
            <a:lvl1pPr indent="-349250" lvl="0" marL="457200" algn="l">
              <a:lnSpc>
                <a:spcPct val="90000"/>
              </a:lnSpc>
              <a:spcBef>
                <a:spcPts val="1000"/>
              </a:spcBef>
              <a:spcAft>
                <a:spcPts val="0"/>
              </a:spcAft>
              <a:buClr>
                <a:schemeClr val="dk1"/>
              </a:buClr>
              <a:buSzPts val="1900"/>
              <a:buChar char="●"/>
              <a:defRPr/>
            </a:lvl1pPr>
            <a:lvl2pPr indent="-349250" lvl="1" marL="914400" algn="l">
              <a:lnSpc>
                <a:spcPct val="90000"/>
              </a:lnSpc>
              <a:spcBef>
                <a:spcPts val="1700"/>
              </a:spcBef>
              <a:spcAft>
                <a:spcPts val="0"/>
              </a:spcAft>
              <a:buClr>
                <a:schemeClr val="dk1"/>
              </a:buClr>
              <a:buSzPts val="1900"/>
              <a:buChar char="○"/>
              <a:defRPr/>
            </a:lvl2pPr>
            <a:lvl3pPr indent="-349250" lvl="2" marL="1371600" algn="l">
              <a:lnSpc>
                <a:spcPct val="90000"/>
              </a:lnSpc>
              <a:spcBef>
                <a:spcPts val="1700"/>
              </a:spcBef>
              <a:spcAft>
                <a:spcPts val="0"/>
              </a:spcAft>
              <a:buClr>
                <a:schemeClr val="dk1"/>
              </a:buClr>
              <a:buSzPts val="1900"/>
              <a:buChar char="■"/>
              <a:defRPr/>
            </a:lvl3pPr>
            <a:lvl4pPr indent="-349250" lvl="3" marL="1828800" algn="l">
              <a:lnSpc>
                <a:spcPct val="90000"/>
              </a:lnSpc>
              <a:spcBef>
                <a:spcPts val="1700"/>
              </a:spcBef>
              <a:spcAft>
                <a:spcPts val="0"/>
              </a:spcAft>
              <a:buClr>
                <a:schemeClr val="dk1"/>
              </a:buClr>
              <a:buSzPts val="1900"/>
              <a:buChar char="●"/>
              <a:defRPr/>
            </a:lvl4pPr>
            <a:lvl5pPr indent="-349250" lvl="4" marL="2286000" algn="l">
              <a:lnSpc>
                <a:spcPct val="90000"/>
              </a:lnSpc>
              <a:spcBef>
                <a:spcPts val="1700"/>
              </a:spcBef>
              <a:spcAft>
                <a:spcPts val="0"/>
              </a:spcAft>
              <a:buClr>
                <a:schemeClr val="dk1"/>
              </a:buClr>
              <a:buSzPts val="1900"/>
              <a:buChar char="○"/>
              <a:defRPr/>
            </a:lvl5pPr>
            <a:lvl6pPr indent="-349250" lvl="5" marL="2743200" algn="l">
              <a:lnSpc>
                <a:spcPct val="90000"/>
              </a:lnSpc>
              <a:spcBef>
                <a:spcPts val="1700"/>
              </a:spcBef>
              <a:spcAft>
                <a:spcPts val="0"/>
              </a:spcAft>
              <a:buClr>
                <a:schemeClr val="dk1"/>
              </a:buClr>
              <a:buSzPts val="1900"/>
              <a:buChar char="■"/>
              <a:defRPr/>
            </a:lvl6pPr>
            <a:lvl7pPr indent="-349250" lvl="6" marL="3200400" algn="l">
              <a:lnSpc>
                <a:spcPct val="90000"/>
              </a:lnSpc>
              <a:spcBef>
                <a:spcPts val="1700"/>
              </a:spcBef>
              <a:spcAft>
                <a:spcPts val="0"/>
              </a:spcAft>
              <a:buClr>
                <a:schemeClr val="dk1"/>
              </a:buClr>
              <a:buSzPts val="1900"/>
              <a:buChar char="●"/>
              <a:defRPr/>
            </a:lvl7pPr>
            <a:lvl8pPr indent="-349250" lvl="7" marL="3657600" algn="l">
              <a:lnSpc>
                <a:spcPct val="90000"/>
              </a:lnSpc>
              <a:spcBef>
                <a:spcPts val="1700"/>
              </a:spcBef>
              <a:spcAft>
                <a:spcPts val="0"/>
              </a:spcAft>
              <a:buClr>
                <a:schemeClr val="dk1"/>
              </a:buClr>
              <a:buSzPts val="1900"/>
              <a:buChar char="○"/>
              <a:defRPr/>
            </a:lvl8pPr>
            <a:lvl9pPr indent="-349250" lvl="8" marL="4114800" algn="l">
              <a:lnSpc>
                <a:spcPct val="90000"/>
              </a:lnSpc>
              <a:spcBef>
                <a:spcPts val="1700"/>
              </a:spcBef>
              <a:spcAft>
                <a:spcPts val="1700"/>
              </a:spcAft>
              <a:buClr>
                <a:schemeClr val="dk1"/>
              </a:buClr>
              <a:buSzPts val="1900"/>
              <a:buChar char="■"/>
              <a:defRPr/>
            </a:lvl9pPr>
          </a:lstStyle>
          <a:p/>
        </p:txBody>
      </p:sp>
      <p:sp>
        <p:nvSpPr>
          <p:cNvPr id="24" name="Google Shape;24;p4"/>
          <p:cNvSpPr txBox="1"/>
          <p:nvPr>
            <p:ph idx="10" type="dt"/>
          </p:nvPr>
        </p:nvSpPr>
        <p:spPr>
          <a:xfrm>
            <a:off x="942975" y="6356351"/>
            <a:ext cx="3086100" cy="365200"/>
          </a:xfrm>
          <a:prstGeom prst="rect">
            <a:avLst/>
          </a:prstGeom>
          <a:noFill/>
          <a:ln>
            <a:noFill/>
          </a:ln>
        </p:spPr>
        <p:txBody>
          <a:bodyPr anchorCtr="0" anchor="ctr" bIns="45825" lIns="91725" spcFirstLastPara="1" rIns="91725" wrap="square" tIns="458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4"/>
          <p:cNvSpPr txBox="1"/>
          <p:nvPr>
            <p:ph idx="11" type="ftr"/>
          </p:nvPr>
        </p:nvSpPr>
        <p:spPr>
          <a:xfrm>
            <a:off x="4543425" y="6356351"/>
            <a:ext cx="4629150" cy="365200"/>
          </a:xfrm>
          <a:prstGeom prst="rect">
            <a:avLst/>
          </a:prstGeom>
          <a:noFill/>
          <a:ln>
            <a:noFill/>
          </a:ln>
        </p:spPr>
        <p:txBody>
          <a:bodyPr anchorCtr="0" anchor="ctr" bIns="45825" lIns="91725" spcFirstLastPara="1" rIns="91725" wrap="square" tIns="458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
          <p:cNvSpPr txBox="1"/>
          <p:nvPr>
            <p:ph idx="12" type="sldNum"/>
          </p:nvPr>
        </p:nvSpPr>
        <p:spPr>
          <a:xfrm>
            <a:off x="9686925" y="6356351"/>
            <a:ext cx="3086100" cy="365200"/>
          </a:xfrm>
          <a:prstGeom prst="rect">
            <a:avLst/>
          </a:prstGeom>
          <a:noFill/>
          <a:ln>
            <a:noFill/>
          </a:ln>
        </p:spPr>
        <p:txBody>
          <a:bodyPr anchorCtr="0" anchor="ctr" bIns="45825" lIns="91725" spcFirstLastPara="1" rIns="91725" wrap="square" tIns="4582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467550" y="2867800"/>
            <a:ext cx="12780900" cy="1122400"/>
          </a:xfrm>
          <a:prstGeom prst="rect">
            <a:avLst/>
          </a:prstGeom>
          <a:noFill/>
          <a:ln>
            <a:noFill/>
          </a:ln>
        </p:spPr>
        <p:txBody>
          <a:bodyPr anchorCtr="0" anchor="ctr" bIns="132050" lIns="132050" spcFirstLastPara="1" rIns="132050" wrap="square" tIns="13205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5"/>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6"/>
          <p:cNvSpPr txBox="1"/>
          <p:nvPr>
            <p:ph type="title"/>
          </p:nvPr>
        </p:nvSpPr>
        <p:spPr>
          <a:xfrm>
            <a:off x="467550" y="593367"/>
            <a:ext cx="12780900" cy="763600"/>
          </a:xfrm>
          <a:prstGeom prst="rect">
            <a:avLst/>
          </a:prstGeom>
          <a:noFill/>
          <a:ln>
            <a:noFill/>
          </a:ln>
        </p:spPr>
        <p:txBody>
          <a:bodyPr anchorCtr="0" anchor="t" bIns="132050" lIns="132050" spcFirstLastPara="1" rIns="132050" wrap="square" tIns="13205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2" name="Google Shape;32;p6"/>
          <p:cNvSpPr txBox="1"/>
          <p:nvPr>
            <p:ph idx="1" type="body"/>
          </p:nvPr>
        </p:nvSpPr>
        <p:spPr>
          <a:xfrm>
            <a:off x="467550" y="1536633"/>
            <a:ext cx="12780900" cy="4555200"/>
          </a:xfrm>
          <a:prstGeom prst="rect">
            <a:avLst/>
          </a:prstGeom>
          <a:noFill/>
          <a:ln>
            <a:noFill/>
          </a:ln>
        </p:spPr>
        <p:txBody>
          <a:bodyPr anchorCtr="0" anchor="t" bIns="132050" lIns="132050" spcFirstLastPara="1" rIns="132050" wrap="square" tIns="132050">
            <a:norm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0"/>
              </a:spcBef>
              <a:spcAft>
                <a:spcPts val="0"/>
              </a:spcAft>
              <a:buSzPts val="2000"/>
              <a:buChar char="○"/>
              <a:defRPr/>
            </a:lvl2pPr>
            <a:lvl3pPr indent="-355600" lvl="2" marL="1371600" algn="l">
              <a:lnSpc>
                <a:spcPct val="115000"/>
              </a:lnSpc>
              <a:spcBef>
                <a:spcPts val="0"/>
              </a:spcBef>
              <a:spcAft>
                <a:spcPts val="0"/>
              </a:spcAft>
              <a:buSzPts val="2000"/>
              <a:buChar char="■"/>
              <a:defRPr/>
            </a:lvl3pPr>
            <a:lvl4pPr indent="-355600" lvl="3" marL="1828800" algn="l">
              <a:lnSpc>
                <a:spcPct val="115000"/>
              </a:lnSpc>
              <a:spcBef>
                <a:spcPts val="0"/>
              </a:spcBef>
              <a:spcAft>
                <a:spcPts val="0"/>
              </a:spcAft>
              <a:buSzPts val="2000"/>
              <a:buChar char="●"/>
              <a:defRPr/>
            </a:lvl4pPr>
            <a:lvl5pPr indent="-355600" lvl="4" marL="2286000" algn="l">
              <a:lnSpc>
                <a:spcPct val="115000"/>
              </a:lnSpc>
              <a:spcBef>
                <a:spcPts val="0"/>
              </a:spcBef>
              <a:spcAft>
                <a:spcPts val="0"/>
              </a:spcAft>
              <a:buSzPts val="2000"/>
              <a:buChar char="○"/>
              <a:defRPr/>
            </a:lvl5pPr>
            <a:lvl6pPr indent="-355600" lvl="5" marL="2743200" algn="l">
              <a:lnSpc>
                <a:spcPct val="115000"/>
              </a:lnSpc>
              <a:spcBef>
                <a:spcPts val="0"/>
              </a:spcBef>
              <a:spcAft>
                <a:spcPts val="0"/>
              </a:spcAft>
              <a:buSzPts val="2000"/>
              <a:buChar char="■"/>
              <a:defRPr/>
            </a:lvl6pPr>
            <a:lvl7pPr indent="-355600" lvl="6" marL="3200400" algn="l">
              <a:lnSpc>
                <a:spcPct val="115000"/>
              </a:lnSpc>
              <a:spcBef>
                <a:spcPts val="0"/>
              </a:spcBef>
              <a:spcAft>
                <a:spcPts val="0"/>
              </a:spcAft>
              <a:buSzPts val="2000"/>
              <a:buChar char="●"/>
              <a:defRPr/>
            </a:lvl7pPr>
            <a:lvl8pPr indent="-355600" lvl="7" marL="3657600" algn="l">
              <a:lnSpc>
                <a:spcPct val="115000"/>
              </a:lnSpc>
              <a:spcBef>
                <a:spcPts val="0"/>
              </a:spcBef>
              <a:spcAft>
                <a:spcPts val="0"/>
              </a:spcAft>
              <a:buSzPts val="2000"/>
              <a:buChar char="○"/>
              <a:defRPr/>
            </a:lvl8pPr>
            <a:lvl9pPr indent="-355600" lvl="8" marL="4114800" algn="l">
              <a:lnSpc>
                <a:spcPct val="115000"/>
              </a:lnSpc>
              <a:spcBef>
                <a:spcPts val="0"/>
              </a:spcBef>
              <a:spcAft>
                <a:spcPts val="0"/>
              </a:spcAft>
              <a:buSzPts val="2000"/>
              <a:buChar char="■"/>
              <a:defRPr/>
            </a:lvl9pPr>
          </a:lstStyle>
          <a:p/>
        </p:txBody>
      </p:sp>
      <p:sp>
        <p:nvSpPr>
          <p:cNvPr id="33" name="Google Shape;33;p6"/>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7"/>
          <p:cNvSpPr txBox="1"/>
          <p:nvPr>
            <p:ph type="title"/>
          </p:nvPr>
        </p:nvSpPr>
        <p:spPr>
          <a:xfrm>
            <a:off x="467550" y="593367"/>
            <a:ext cx="12780900" cy="763600"/>
          </a:xfrm>
          <a:prstGeom prst="rect">
            <a:avLst/>
          </a:prstGeom>
          <a:noFill/>
          <a:ln>
            <a:noFill/>
          </a:ln>
        </p:spPr>
        <p:txBody>
          <a:bodyPr anchorCtr="0" anchor="t" bIns="132050" lIns="132050" spcFirstLastPara="1" rIns="132050" wrap="square" tIns="13205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6" name="Google Shape;36;p7"/>
          <p:cNvSpPr txBox="1"/>
          <p:nvPr>
            <p:ph idx="1" type="body"/>
          </p:nvPr>
        </p:nvSpPr>
        <p:spPr>
          <a:xfrm>
            <a:off x="467550" y="1536633"/>
            <a:ext cx="5999850" cy="4555200"/>
          </a:xfrm>
          <a:prstGeom prst="rect">
            <a:avLst/>
          </a:prstGeom>
          <a:noFill/>
          <a:ln>
            <a:noFill/>
          </a:ln>
        </p:spPr>
        <p:txBody>
          <a:bodyPr anchorCtr="0" anchor="t" bIns="132050" lIns="132050" spcFirstLastPara="1" rIns="132050" wrap="square" tIns="132050">
            <a:norm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0"/>
              </a:spcBef>
              <a:spcAft>
                <a:spcPts val="0"/>
              </a:spcAft>
              <a:buSzPts val="1700"/>
              <a:buChar char="■"/>
              <a:defRPr sz="1700"/>
            </a:lvl3pPr>
            <a:lvl4pPr indent="-336550" lvl="3" marL="1828800" algn="l">
              <a:lnSpc>
                <a:spcPct val="115000"/>
              </a:lnSpc>
              <a:spcBef>
                <a:spcPts val="0"/>
              </a:spcBef>
              <a:spcAft>
                <a:spcPts val="0"/>
              </a:spcAft>
              <a:buSzPts val="1700"/>
              <a:buChar char="●"/>
              <a:defRPr sz="1700"/>
            </a:lvl4pPr>
            <a:lvl5pPr indent="-336550" lvl="4" marL="2286000" algn="l">
              <a:lnSpc>
                <a:spcPct val="115000"/>
              </a:lnSpc>
              <a:spcBef>
                <a:spcPts val="0"/>
              </a:spcBef>
              <a:spcAft>
                <a:spcPts val="0"/>
              </a:spcAft>
              <a:buSzPts val="1700"/>
              <a:buChar char="○"/>
              <a:defRPr sz="1700"/>
            </a:lvl5pPr>
            <a:lvl6pPr indent="-336550" lvl="5" marL="2743200" algn="l">
              <a:lnSpc>
                <a:spcPct val="115000"/>
              </a:lnSpc>
              <a:spcBef>
                <a:spcPts val="0"/>
              </a:spcBef>
              <a:spcAft>
                <a:spcPts val="0"/>
              </a:spcAft>
              <a:buSzPts val="1700"/>
              <a:buChar char="■"/>
              <a:defRPr sz="1700"/>
            </a:lvl6pPr>
            <a:lvl7pPr indent="-336550" lvl="6" marL="3200400" algn="l">
              <a:lnSpc>
                <a:spcPct val="115000"/>
              </a:lnSpc>
              <a:spcBef>
                <a:spcPts val="0"/>
              </a:spcBef>
              <a:spcAft>
                <a:spcPts val="0"/>
              </a:spcAft>
              <a:buSzPts val="1700"/>
              <a:buChar char="●"/>
              <a:defRPr sz="1700"/>
            </a:lvl7pPr>
            <a:lvl8pPr indent="-336550" lvl="7" marL="3657600" algn="l">
              <a:lnSpc>
                <a:spcPct val="115000"/>
              </a:lnSpc>
              <a:spcBef>
                <a:spcPts val="0"/>
              </a:spcBef>
              <a:spcAft>
                <a:spcPts val="0"/>
              </a:spcAft>
              <a:buSzPts val="1700"/>
              <a:buChar char="○"/>
              <a:defRPr sz="1700"/>
            </a:lvl8pPr>
            <a:lvl9pPr indent="-336550" lvl="8" marL="4114800" algn="l">
              <a:lnSpc>
                <a:spcPct val="115000"/>
              </a:lnSpc>
              <a:spcBef>
                <a:spcPts val="0"/>
              </a:spcBef>
              <a:spcAft>
                <a:spcPts val="0"/>
              </a:spcAft>
              <a:buSzPts val="1700"/>
              <a:buChar char="■"/>
              <a:defRPr sz="1700"/>
            </a:lvl9pPr>
          </a:lstStyle>
          <a:p/>
        </p:txBody>
      </p:sp>
      <p:sp>
        <p:nvSpPr>
          <p:cNvPr id="37" name="Google Shape;37;p7"/>
          <p:cNvSpPr txBox="1"/>
          <p:nvPr>
            <p:ph idx="2" type="body"/>
          </p:nvPr>
        </p:nvSpPr>
        <p:spPr>
          <a:xfrm>
            <a:off x="7248600" y="1536633"/>
            <a:ext cx="5999850" cy="4555200"/>
          </a:xfrm>
          <a:prstGeom prst="rect">
            <a:avLst/>
          </a:prstGeom>
          <a:noFill/>
          <a:ln>
            <a:noFill/>
          </a:ln>
        </p:spPr>
        <p:txBody>
          <a:bodyPr anchorCtr="0" anchor="t" bIns="132050" lIns="132050" spcFirstLastPara="1" rIns="132050" wrap="square" tIns="132050">
            <a:norm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0"/>
              </a:spcBef>
              <a:spcAft>
                <a:spcPts val="0"/>
              </a:spcAft>
              <a:buSzPts val="1700"/>
              <a:buChar char="■"/>
              <a:defRPr sz="1700"/>
            </a:lvl3pPr>
            <a:lvl4pPr indent="-336550" lvl="3" marL="1828800" algn="l">
              <a:lnSpc>
                <a:spcPct val="115000"/>
              </a:lnSpc>
              <a:spcBef>
                <a:spcPts val="0"/>
              </a:spcBef>
              <a:spcAft>
                <a:spcPts val="0"/>
              </a:spcAft>
              <a:buSzPts val="1700"/>
              <a:buChar char="●"/>
              <a:defRPr sz="1700"/>
            </a:lvl4pPr>
            <a:lvl5pPr indent="-336550" lvl="4" marL="2286000" algn="l">
              <a:lnSpc>
                <a:spcPct val="115000"/>
              </a:lnSpc>
              <a:spcBef>
                <a:spcPts val="0"/>
              </a:spcBef>
              <a:spcAft>
                <a:spcPts val="0"/>
              </a:spcAft>
              <a:buSzPts val="1700"/>
              <a:buChar char="○"/>
              <a:defRPr sz="1700"/>
            </a:lvl5pPr>
            <a:lvl6pPr indent="-336550" lvl="5" marL="2743200" algn="l">
              <a:lnSpc>
                <a:spcPct val="115000"/>
              </a:lnSpc>
              <a:spcBef>
                <a:spcPts val="0"/>
              </a:spcBef>
              <a:spcAft>
                <a:spcPts val="0"/>
              </a:spcAft>
              <a:buSzPts val="1700"/>
              <a:buChar char="■"/>
              <a:defRPr sz="1700"/>
            </a:lvl6pPr>
            <a:lvl7pPr indent="-336550" lvl="6" marL="3200400" algn="l">
              <a:lnSpc>
                <a:spcPct val="115000"/>
              </a:lnSpc>
              <a:spcBef>
                <a:spcPts val="0"/>
              </a:spcBef>
              <a:spcAft>
                <a:spcPts val="0"/>
              </a:spcAft>
              <a:buSzPts val="1700"/>
              <a:buChar char="●"/>
              <a:defRPr sz="1700"/>
            </a:lvl7pPr>
            <a:lvl8pPr indent="-336550" lvl="7" marL="3657600" algn="l">
              <a:lnSpc>
                <a:spcPct val="115000"/>
              </a:lnSpc>
              <a:spcBef>
                <a:spcPts val="0"/>
              </a:spcBef>
              <a:spcAft>
                <a:spcPts val="0"/>
              </a:spcAft>
              <a:buSzPts val="1700"/>
              <a:buChar char="○"/>
              <a:defRPr sz="1700"/>
            </a:lvl8pPr>
            <a:lvl9pPr indent="-336550" lvl="8" marL="4114800" algn="l">
              <a:lnSpc>
                <a:spcPct val="115000"/>
              </a:lnSpc>
              <a:spcBef>
                <a:spcPts val="0"/>
              </a:spcBef>
              <a:spcAft>
                <a:spcPts val="0"/>
              </a:spcAft>
              <a:buSzPts val="1700"/>
              <a:buChar char="■"/>
              <a:defRPr sz="1700"/>
            </a:lvl9pPr>
          </a:lstStyle>
          <a:p/>
        </p:txBody>
      </p:sp>
      <p:sp>
        <p:nvSpPr>
          <p:cNvPr id="38" name="Google Shape;38;p7"/>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
          <p:cNvSpPr txBox="1"/>
          <p:nvPr>
            <p:ph type="title"/>
          </p:nvPr>
        </p:nvSpPr>
        <p:spPr>
          <a:xfrm>
            <a:off x="467550" y="593367"/>
            <a:ext cx="12780900" cy="763600"/>
          </a:xfrm>
          <a:prstGeom prst="rect">
            <a:avLst/>
          </a:prstGeom>
          <a:noFill/>
          <a:ln>
            <a:noFill/>
          </a:ln>
        </p:spPr>
        <p:txBody>
          <a:bodyPr anchorCtr="0" anchor="t" bIns="132050" lIns="132050" spcFirstLastPara="1" rIns="132050" wrap="square" tIns="13205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41" name="Google Shape;41;p8"/>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9"/>
          <p:cNvSpPr txBox="1"/>
          <p:nvPr>
            <p:ph type="title"/>
          </p:nvPr>
        </p:nvSpPr>
        <p:spPr>
          <a:xfrm>
            <a:off x="735375" y="600200"/>
            <a:ext cx="9551700" cy="5454400"/>
          </a:xfrm>
          <a:prstGeom prst="rect">
            <a:avLst/>
          </a:prstGeom>
          <a:noFill/>
          <a:ln>
            <a:noFill/>
          </a:ln>
        </p:spPr>
        <p:txBody>
          <a:bodyPr anchorCtr="0" anchor="ctr" bIns="132050" lIns="132050" spcFirstLastPara="1" rIns="132050" wrap="square" tIns="132050">
            <a:normAutofit/>
          </a:bodyPr>
          <a:lstStyle>
            <a:lvl1pPr lvl="0" algn="l">
              <a:lnSpc>
                <a:spcPct val="100000"/>
              </a:lnSpc>
              <a:spcBef>
                <a:spcPts val="0"/>
              </a:spcBef>
              <a:spcAft>
                <a:spcPts val="0"/>
              </a:spcAft>
              <a:buSzPts val="6900"/>
              <a:buNone/>
              <a:defRPr sz="6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44" name="Google Shape;44;p9"/>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0"/>
          <p:cNvSpPr/>
          <p:nvPr/>
        </p:nvSpPr>
        <p:spPr>
          <a:xfrm>
            <a:off x="6858000" y="-167"/>
            <a:ext cx="6858000" cy="6858000"/>
          </a:xfrm>
          <a:prstGeom prst="rect">
            <a:avLst/>
          </a:prstGeom>
          <a:solidFill>
            <a:schemeClr val="lt2"/>
          </a:solidFill>
          <a:ln>
            <a:noFill/>
          </a:ln>
        </p:spPr>
        <p:txBody>
          <a:bodyPr anchorCtr="0" anchor="ctr" bIns="132050" lIns="132050" spcFirstLastPara="1" rIns="132050" wrap="square" tIns="132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0"/>
          <p:cNvSpPr txBox="1"/>
          <p:nvPr>
            <p:ph type="title"/>
          </p:nvPr>
        </p:nvSpPr>
        <p:spPr>
          <a:xfrm>
            <a:off x="398250" y="1644233"/>
            <a:ext cx="6067800" cy="1976400"/>
          </a:xfrm>
          <a:prstGeom prst="rect">
            <a:avLst/>
          </a:prstGeom>
          <a:noFill/>
          <a:ln>
            <a:noFill/>
          </a:ln>
        </p:spPr>
        <p:txBody>
          <a:bodyPr anchorCtr="0" anchor="b" bIns="132050" lIns="132050" spcFirstLastPara="1" rIns="132050" wrap="square" tIns="132050">
            <a:normAutofit/>
          </a:bodyPr>
          <a:lstStyle>
            <a:lvl1pPr lvl="0" algn="ctr">
              <a:lnSpc>
                <a:spcPct val="100000"/>
              </a:lnSpc>
              <a:spcBef>
                <a:spcPts val="0"/>
              </a:spcBef>
              <a:spcAft>
                <a:spcPts val="0"/>
              </a:spcAft>
              <a:buSzPts val="6100"/>
              <a:buNone/>
              <a:defRPr sz="6100"/>
            </a:lvl1pPr>
            <a:lvl2pPr lvl="1" algn="ctr">
              <a:lnSpc>
                <a:spcPct val="100000"/>
              </a:lnSpc>
              <a:spcBef>
                <a:spcPts val="0"/>
              </a:spcBef>
              <a:spcAft>
                <a:spcPts val="0"/>
              </a:spcAft>
              <a:buSzPts val="6100"/>
              <a:buNone/>
              <a:defRPr sz="6100"/>
            </a:lvl2pPr>
            <a:lvl3pPr lvl="2" algn="ctr">
              <a:lnSpc>
                <a:spcPct val="100000"/>
              </a:lnSpc>
              <a:spcBef>
                <a:spcPts val="0"/>
              </a:spcBef>
              <a:spcAft>
                <a:spcPts val="0"/>
              </a:spcAft>
              <a:buSzPts val="6100"/>
              <a:buNone/>
              <a:defRPr sz="6100"/>
            </a:lvl3pPr>
            <a:lvl4pPr lvl="3" algn="ctr">
              <a:lnSpc>
                <a:spcPct val="100000"/>
              </a:lnSpc>
              <a:spcBef>
                <a:spcPts val="0"/>
              </a:spcBef>
              <a:spcAft>
                <a:spcPts val="0"/>
              </a:spcAft>
              <a:buSzPts val="6100"/>
              <a:buNone/>
              <a:defRPr sz="6100"/>
            </a:lvl4pPr>
            <a:lvl5pPr lvl="4" algn="ctr">
              <a:lnSpc>
                <a:spcPct val="100000"/>
              </a:lnSpc>
              <a:spcBef>
                <a:spcPts val="0"/>
              </a:spcBef>
              <a:spcAft>
                <a:spcPts val="0"/>
              </a:spcAft>
              <a:buSzPts val="6100"/>
              <a:buNone/>
              <a:defRPr sz="6100"/>
            </a:lvl5pPr>
            <a:lvl6pPr lvl="5" algn="ctr">
              <a:lnSpc>
                <a:spcPct val="100000"/>
              </a:lnSpc>
              <a:spcBef>
                <a:spcPts val="0"/>
              </a:spcBef>
              <a:spcAft>
                <a:spcPts val="0"/>
              </a:spcAft>
              <a:buSzPts val="6100"/>
              <a:buNone/>
              <a:defRPr sz="6100"/>
            </a:lvl6pPr>
            <a:lvl7pPr lvl="6" algn="ctr">
              <a:lnSpc>
                <a:spcPct val="100000"/>
              </a:lnSpc>
              <a:spcBef>
                <a:spcPts val="0"/>
              </a:spcBef>
              <a:spcAft>
                <a:spcPts val="0"/>
              </a:spcAft>
              <a:buSzPts val="6100"/>
              <a:buNone/>
              <a:defRPr sz="6100"/>
            </a:lvl7pPr>
            <a:lvl8pPr lvl="7" algn="ctr">
              <a:lnSpc>
                <a:spcPct val="100000"/>
              </a:lnSpc>
              <a:spcBef>
                <a:spcPts val="0"/>
              </a:spcBef>
              <a:spcAft>
                <a:spcPts val="0"/>
              </a:spcAft>
              <a:buSzPts val="6100"/>
              <a:buNone/>
              <a:defRPr sz="6100"/>
            </a:lvl8pPr>
            <a:lvl9pPr lvl="8" algn="ctr">
              <a:lnSpc>
                <a:spcPct val="100000"/>
              </a:lnSpc>
              <a:spcBef>
                <a:spcPts val="0"/>
              </a:spcBef>
              <a:spcAft>
                <a:spcPts val="0"/>
              </a:spcAft>
              <a:buSzPts val="6100"/>
              <a:buNone/>
              <a:defRPr sz="6100"/>
            </a:lvl9pPr>
          </a:lstStyle>
          <a:p/>
        </p:txBody>
      </p:sp>
      <p:sp>
        <p:nvSpPr>
          <p:cNvPr id="48" name="Google Shape;48;p10"/>
          <p:cNvSpPr txBox="1"/>
          <p:nvPr>
            <p:ph idx="1" type="subTitle"/>
          </p:nvPr>
        </p:nvSpPr>
        <p:spPr>
          <a:xfrm>
            <a:off x="398250" y="3737433"/>
            <a:ext cx="6067800" cy="1646800"/>
          </a:xfrm>
          <a:prstGeom prst="rect">
            <a:avLst/>
          </a:prstGeom>
          <a:noFill/>
          <a:ln>
            <a:noFill/>
          </a:ln>
        </p:spPr>
        <p:txBody>
          <a:bodyPr anchorCtr="0" anchor="t" bIns="132050" lIns="132050" spcFirstLastPara="1" rIns="132050" wrap="square" tIns="132050">
            <a:norm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9" name="Google Shape;49;p10"/>
          <p:cNvSpPr txBox="1"/>
          <p:nvPr>
            <p:ph idx="2" type="body"/>
          </p:nvPr>
        </p:nvSpPr>
        <p:spPr>
          <a:xfrm>
            <a:off x="7409250" y="965433"/>
            <a:ext cx="5755500" cy="4926800"/>
          </a:xfrm>
          <a:prstGeom prst="rect">
            <a:avLst/>
          </a:prstGeom>
          <a:noFill/>
          <a:ln>
            <a:noFill/>
          </a:ln>
        </p:spPr>
        <p:txBody>
          <a:bodyPr anchorCtr="0" anchor="ctr" bIns="132050" lIns="132050" spcFirstLastPara="1" rIns="132050" wrap="square" tIns="132050">
            <a:norm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0"/>
              </a:spcBef>
              <a:spcAft>
                <a:spcPts val="0"/>
              </a:spcAft>
              <a:buSzPts val="2000"/>
              <a:buChar char="○"/>
              <a:defRPr/>
            </a:lvl2pPr>
            <a:lvl3pPr indent="-355600" lvl="2" marL="1371600" algn="l">
              <a:lnSpc>
                <a:spcPct val="115000"/>
              </a:lnSpc>
              <a:spcBef>
                <a:spcPts val="0"/>
              </a:spcBef>
              <a:spcAft>
                <a:spcPts val="0"/>
              </a:spcAft>
              <a:buSzPts val="2000"/>
              <a:buChar char="■"/>
              <a:defRPr/>
            </a:lvl3pPr>
            <a:lvl4pPr indent="-355600" lvl="3" marL="1828800" algn="l">
              <a:lnSpc>
                <a:spcPct val="115000"/>
              </a:lnSpc>
              <a:spcBef>
                <a:spcPts val="0"/>
              </a:spcBef>
              <a:spcAft>
                <a:spcPts val="0"/>
              </a:spcAft>
              <a:buSzPts val="2000"/>
              <a:buChar char="●"/>
              <a:defRPr/>
            </a:lvl4pPr>
            <a:lvl5pPr indent="-355600" lvl="4" marL="2286000" algn="l">
              <a:lnSpc>
                <a:spcPct val="115000"/>
              </a:lnSpc>
              <a:spcBef>
                <a:spcPts val="0"/>
              </a:spcBef>
              <a:spcAft>
                <a:spcPts val="0"/>
              </a:spcAft>
              <a:buSzPts val="2000"/>
              <a:buChar char="○"/>
              <a:defRPr/>
            </a:lvl5pPr>
            <a:lvl6pPr indent="-355600" lvl="5" marL="2743200" algn="l">
              <a:lnSpc>
                <a:spcPct val="115000"/>
              </a:lnSpc>
              <a:spcBef>
                <a:spcPts val="0"/>
              </a:spcBef>
              <a:spcAft>
                <a:spcPts val="0"/>
              </a:spcAft>
              <a:buSzPts val="2000"/>
              <a:buChar char="■"/>
              <a:defRPr/>
            </a:lvl6pPr>
            <a:lvl7pPr indent="-355600" lvl="6" marL="3200400" algn="l">
              <a:lnSpc>
                <a:spcPct val="115000"/>
              </a:lnSpc>
              <a:spcBef>
                <a:spcPts val="0"/>
              </a:spcBef>
              <a:spcAft>
                <a:spcPts val="0"/>
              </a:spcAft>
              <a:buSzPts val="2000"/>
              <a:buChar char="●"/>
              <a:defRPr/>
            </a:lvl7pPr>
            <a:lvl8pPr indent="-355600" lvl="7" marL="3657600" algn="l">
              <a:lnSpc>
                <a:spcPct val="115000"/>
              </a:lnSpc>
              <a:spcBef>
                <a:spcPts val="0"/>
              </a:spcBef>
              <a:spcAft>
                <a:spcPts val="0"/>
              </a:spcAft>
              <a:buSzPts val="2000"/>
              <a:buChar char="○"/>
              <a:defRPr/>
            </a:lvl8pPr>
            <a:lvl9pPr indent="-355600" lvl="8" marL="4114800" algn="l">
              <a:lnSpc>
                <a:spcPct val="115000"/>
              </a:lnSpc>
              <a:spcBef>
                <a:spcPts val="0"/>
              </a:spcBef>
              <a:spcAft>
                <a:spcPts val="0"/>
              </a:spcAft>
              <a:buSzPts val="2000"/>
              <a:buChar char="■"/>
              <a:defRPr/>
            </a:lvl9pPr>
          </a:lstStyle>
          <a:p/>
        </p:txBody>
      </p:sp>
      <p:sp>
        <p:nvSpPr>
          <p:cNvPr id="50" name="Google Shape;50;p10"/>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67550" y="593367"/>
            <a:ext cx="12780900" cy="763600"/>
          </a:xfrm>
          <a:prstGeom prst="rect">
            <a:avLst/>
          </a:prstGeom>
          <a:noFill/>
          <a:ln>
            <a:noFill/>
          </a:ln>
        </p:spPr>
        <p:txBody>
          <a:bodyPr anchorCtr="0" anchor="t" bIns="132050" lIns="132050" spcFirstLastPara="1" rIns="132050" wrap="square" tIns="132050">
            <a:normAutofit/>
          </a:bodyPr>
          <a:lstStyle>
            <a:lvl1pPr lvl="0"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67550" y="1536633"/>
            <a:ext cx="12780900" cy="4555200"/>
          </a:xfrm>
          <a:prstGeom prst="rect">
            <a:avLst/>
          </a:prstGeom>
          <a:noFill/>
          <a:ln>
            <a:noFill/>
          </a:ln>
        </p:spPr>
        <p:txBody>
          <a:bodyPr anchorCtr="0" anchor="t" bIns="132050" lIns="132050" spcFirstLastPara="1" rIns="132050" wrap="square" tIns="132050">
            <a:norm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55600" lvl="1" marL="9144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2708687" y="6217622"/>
            <a:ext cx="823050" cy="524800"/>
          </a:xfrm>
          <a:prstGeom prst="rect">
            <a:avLst/>
          </a:prstGeom>
          <a:noFill/>
          <a:ln>
            <a:noFill/>
          </a:ln>
        </p:spPr>
        <p:txBody>
          <a:bodyPr anchorCtr="0" anchor="ctr" bIns="132050" lIns="132050" spcFirstLastPara="1" rIns="132050" wrap="square" tIns="1320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ctrTitle"/>
          </p:nvPr>
        </p:nvSpPr>
        <p:spPr>
          <a:xfrm>
            <a:off x="6867100" y="1368825"/>
            <a:ext cx="6690900" cy="1169700"/>
          </a:xfrm>
          <a:prstGeom prst="rect">
            <a:avLst/>
          </a:prstGeom>
          <a:noFill/>
          <a:ln>
            <a:noFill/>
          </a:ln>
        </p:spPr>
        <p:txBody>
          <a:bodyPr anchorCtr="0" anchor="b" bIns="45825" lIns="91725" spcFirstLastPara="1" rIns="91725" wrap="square" tIns="45825">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5300">
                <a:solidFill>
                  <a:schemeClr val="dk2"/>
                </a:solidFill>
                <a:latin typeface="Calibri"/>
                <a:ea typeface="Calibri"/>
                <a:cs typeface="Calibri"/>
                <a:sym typeface="Calibri"/>
              </a:rPr>
              <a:t>Digital Inclusion as a Social Driver of Health </a:t>
            </a:r>
            <a:endParaRPr>
              <a:solidFill>
                <a:schemeClr val="dk2"/>
              </a:solidFill>
              <a:latin typeface="Calibri"/>
              <a:ea typeface="Calibri"/>
              <a:cs typeface="Calibri"/>
              <a:sym typeface="Calibri"/>
            </a:endParaRPr>
          </a:p>
        </p:txBody>
      </p:sp>
      <p:pic>
        <p:nvPicPr>
          <p:cNvPr id="112" name="Google Shape;112;p21"/>
          <p:cNvPicPr preferRelativeResize="0"/>
          <p:nvPr/>
        </p:nvPicPr>
        <p:blipFill rotWithShape="1">
          <a:blip r:embed="rId3">
            <a:alphaModFix/>
          </a:blip>
          <a:srcRect b="0" l="0" r="0" t="0"/>
          <a:stretch/>
        </p:blipFill>
        <p:spPr>
          <a:xfrm>
            <a:off x="10985323" y="5857902"/>
            <a:ext cx="2572675" cy="910224"/>
          </a:xfrm>
          <a:prstGeom prst="rect">
            <a:avLst/>
          </a:prstGeom>
          <a:noFill/>
          <a:ln>
            <a:noFill/>
          </a:ln>
        </p:spPr>
      </p:pic>
      <p:pic>
        <p:nvPicPr>
          <p:cNvPr id="113" name="Google Shape;113;p21"/>
          <p:cNvPicPr preferRelativeResize="0"/>
          <p:nvPr/>
        </p:nvPicPr>
        <p:blipFill rotWithShape="1">
          <a:blip r:embed="rId4">
            <a:alphaModFix/>
          </a:blip>
          <a:srcRect b="29518" l="22583" r="56331" t="65401"/>
          <a:stretch/>
        </p:blipFill>
        <p:spPr>
          <a:xfrm>
            <a:off x="6867096" y="2538515"/>
            <a:ext cx="5266943" cy="685801"/>
          </a:xfrm>
          <a:prstGeom prst="rect">
            <a:avLst/>
          </a:prstGeom>
          <a:noFill/>
          <a:ln>
            <a:noFill/>
          </a:ln>
        </p:spPr>
      </p:pic>
      <p:pic>
        <p:nvPicPr>
          <p:cNvPr id="114" name="Google Shape;114;p21"/>
          <p:cNvPicPr preferRelativeResize="0"/>
          <p:nvPr/>
        </p:nvPicPr>
        <p:blipFill rotWithShape="1">
          <a:blip r:embed="rId5">
            <a:alphaModFix/>
          </a:blip>
          <a:srcRect b="0" l="0" r="0" t="0"/>
          <a:stretch/>
        </p:blipFill>
        <p:spPr>
          <a:xfrm>
            <a:off x="465075" y="607513"/>
            <a:ext cx="5642972" cy="5642972"/>
          </a:xfrm>
          <a:prstGeom prst="rect">
            <a:avLst/>
          </a:prstGeom>
          <a:noFill/>
          <a:ln>
            <a:noFill/>
          </a:ln>
        </p:spPr>
      </p:pic>
      <p:sp>
        <p:nvSpPr>
          <p:cNvPr id="115" name="Google Shape;115;p21"/>
          <p:cNvSpPr txBox="1"/>
          <p:nvPr>
            <p:ph type="ctrTitle"/>
          </p:nvPr>
        </p:nvSpPr>
        <p:spPr>
          <a:xfrm>
            <a:off x="6867100" y="3224325"/>
            <a:ext cx="5762100" cy="3026100"/>
          </a:xfrm>
          <a:prstGeom prst="rect">
            <a:avLst/>
          </a:prstGeom>
          <a:noFill/>
          <a:ln>
            <a:noFill/>
          </a:ln>
        </p:spPr>
        <p:txBody>
          <a:bodyPr anchorCtr="0" anchor="t" bIns="45825" lIns="91725" spcFirstLastPara="1" rIns="91725" wrap="square" tIns="45825">
            <a:normAutofit/>
          </a:bodyPr>
          <a:lstStyle/>
          <a:p>
            <a:pPr indent="0" lvl="0" marL="0" rtl="0" algn="l">
              <a:lnSpc>
                <a:spcPct val="90000"/>
              </a:lnSpc>
              <a:spcBef>
                <a:spcPts val="0"/>
              </a:spcBef>
              <a:spcAft>
                <a:spcPts val="0"/>
              </a:spcAft>
              <a:buClr>
                <a:schemeClr val="dk1"/>
              </a:buClr>
              <a:buSzPts val="5300"/>
              <a:buFont typeface="Calibri"/>
              <a:buNone/>
            </a:pPr>
            <a:r>
              <a:rPr b="1" lang="en-US" sz="3000">
                <a:solidFill>
                  <a:schemeClr val="dk2"/>
                </a:solidFill>
                <a:latin typeface="Calibri"/>
                <a:ea typeface="Calibri"/>
                <a:cs typeface="Calibri"/>
                <a:sym typeface="Calibri"/>
              </a:rPr>
              <a:t>Jennifer Pruitt,</a:t>
            </a:r>
            <a:r>
              <a:rPr lang="en-US" sz="3000">
                <a:solidFill>
                  <a:schemeClr val="dk2"/>
                </a:solidFill>
                <a:latin typeface="Calibri"/>
                <a:ea typeface="Calibri"/>
                <a:cs typeface="Calibri"/>
                <a:sym typeface="Calibri"/>
              </a:rPr>
              <a:t> Vice President, </a:t>
            </a:r>
            <a:endParaRPr sz="3000">
              <a:solidFill>
                <a:schemeClr val="dk2"/>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5300"/>
              <a:buFont typeface="Calibri"/>
              <a:buNone/>
            </a:pPr>
            <a:r>
              <a:rPr lang="en-US" sz="3000">
                <a:solidFill>
                  <a:schemeClr val="dk2"/>
                </a:solidFill>
                <a:latin typeface="Calibri"/>
                <a:ea typeface="Calibri"/>
                <a:cs typeface="Calibri"/>
                <a:sym typeface="Calibri"/>
              </a:rPr>
              <a:t>Innovation and Technology, CHF</a:t>
            </a:r>
            <a:endParaRPr sz="3000">
              <a:solidFill>
                <a:schemeClr val="dk2"/>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5300"/>
              <a:buFont typeface="Calibri"/>
              <a:buNone/>
            </a:pPr>
            <a:r>
              <a:t/>
            </a:r>
            <a:endParaRPr sz="3000">
              <a:solidFill>
                <a:schemeClr val="dk2"/>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5300"/>
              <a:buFont typeface="Calibri"/>
              <a:buNone/>
            </a:pPr>
            <a:r>
              <a:rPr b="1" lang="en-US" sz="3000">
                <a:solidFill>
                  <a:schemeClr val="dk2"/>
                </a:solidFill>
                <a:latin typeface="Calibri"/>
                <a:ea typeface="Calibri"/>
                <a:cs typeface="Calibri"/>
                <a:sym typeface="Calibri"/>
              </a:rPr>
              <a:t>Aurelia Jones-Taylor, MBA,</a:t>
            </a:r>
            <a:r>
              <a:rPr lang="en-US" sz="3000">
                <a:solidFill>
                  <a:schemeClr val="dk2"/>
                </a:solidFill>
                <a:latin typeface="Calibri"/>
                <a:ea typeface="Calibri"/>
                <a:cs typeface="Calibri"/>
                <a:sym typeface="Calibri"/>
              </a:rPr>
              <a:t> CEO, </a:t>
            </a:r>
            <a:endParaRPr sz="3000">
              <a:solidFill>
                <a:schemeClr val="dk2"/>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5300"/>
              <a:buFont typeface="Calibri"/>
              <a:buNone/>
            </a:pPr>
            <a:r>
              <a:rPr lang="en-US" sz="3000">
                <a:solidFill>
                  <a:schemeClr val="dk2"/>
                </a:solidFill>
                <a:latin typeface="Calibri"/>
                <a:ea typeface="Calibri"/>
                <a:cs typeface="Calibri"/>
                <a:sym typeface="Calibri"/>
              </a:rPr>
              <a:t>Aaron E. Henry Community Health Services Center </a:t>
            </a:r>
            <a:endParaRPr sz="61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0"/>
          <p:cNvPicPr preferRelativeResize="0"/>
          <p:nvPr/>
        </p:nvPicPr>
        <p:blipFill rotWithShape="1">
          <a:blip r:embed="rId3">
            <a:alphaModFix/>
          </a:blip>
          <a:srcRect b="4888" l="0" r="0" t="0"/>
          <a:stretch/>
        </p:blipFill>
        <p:spPr>
          <a:xfrm>
            <a:off x="3286795" y="363022"/>
            <a:ext cx="6834294" cy="5690911"/>
          </a:xfrm>
          <a:prstGeom prst="rect">
            <a:avLst/>
          </a:prstGeom>
          <a:noFill/>
          <a:ln>
            <a:noFill/>
          </a:ln>
        </p:spPr>
      </p:pic>
      <p:sp>
        <p:nvSpPr>
          <p:cNvPr id="175" name="Google Shape;175;p30"/>
          <p:cNvSpPr/>
          <p:nvPr/>
        </p:nvSpPr>
        <p:spPr>
          <a:xfrm>
            <a:off x="5757939" y="845965"/>
            <a:ext cx="4872900" cy="778800"/>
          </a:xfrm>
          <a:prstGeom prst="ellipse">
            <a:avLst/>
          </a:prstGeom>
          <a:noFill/>
          <a:ln cap="flat" cmpd="sng" w="57150">
            <a:solidFill>
              <a:srgbClr val="FF0000"/>
            </a:solidFill>
            <a:prstDash val="solid"/>
            <a:round/>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30"/>
          <p:cNvSpPr/>
          <p:nvPr/>
        </p:nvSpPr>
        <p:spPr>
          <a:xfrm>
            <a:off x="5756510" y="2880105"/>
            <a:ext cx="4696800" cy="778800"/>
          </a:xfrm>
          <a:prstGeom prst="ellipse">
            <a:avLst/>
          </a:prstGeom>
          <a:noFill/>
          <a:ln cap="flat" cmpd="sng" w="57150">
            <a:solidFill>
              <a:srgbClr val="FF0000"/>
            </a:solidFill>
            <a:prstDash val="solid"/>
            <a:round/>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p30"/>
          <p:cNvSpPr txBox="1"/>
          <p:nvPr/>
        </p:nvSpPr>
        <p:spPr>
          <a:xfrm>
            <a:off x="0" y="6634930"/>
            <a:ext cx="102903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000">
                <a:solidFill>
                  <a:schemeClr val="dk1"/>
                </a:solidFill>
                <a:latin typeface="Calibri"/>
                <a:ea typeface="Calibri"/>
                <a:cs typeface="Calibri"/>
                <a:sym typeface="Calibri"/>
              </a:rPr>
              <a:t>How healthy is your county?: County Health Rankings</a:t>
            </a:r>
            <a:r>
              <a:rPr lang="en-US" sz="1000">
                <a:solidFill>
                  <a:schemeClr val="dk1"/>
                </a:solidFill>
                <a:latin typeface="Calibri"/>
                <a:ea typeface="Calibri"/>
                <a:cs typeface="Calibri"/>
                <a:sym typeface="Calibri"/>
              </a:rPr>
              <a:t>. County Health Rankings &amp; Roadmaps. (n.d.). Retrieved March 16, 2022, from https://www.countyhealthrankings.org/ </a:t>
            </a:r>
            <a:endParaRPr sz="1000">
              <a:solidFill>
                <a:schemeClr val="dk1"/>
              </a:solidFill>
              <a:latin typeface="Calibri"/>
              <a:ea typeface="Calibri"/>
              <a:cs typeface="Calibri"/>
              <a:sym typeface="Calibri"/>
            </a:endParaRPr>
          </a:p>
        </p:txBody>
      </p:sp>
      <p:sp>
        <p:nvSpPr>
          <p:cNvPr id="178" name="Google Shape;178;p30"/>
          <p:cNvSpPr/>
          <p:nvPr/>
        </p:nvSpPr>
        <p:spPr>
          <a:xfrm>
            <a:off x="5033960" y="5314881"/>
            <a:ext cx="1076400" cy="220200"/>
          </a:xfrm>
          <a:prstGeom prst="righ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30"/>
          <p:cNvSpPr/>
          <p:nvPr/>
        </p:nvSpPr>
        <p:spPr>
          <a:xfrm>
            <a:off x="5033961" y="4486898"/>
            <a:ext cx="1076400" cy="220200"/>
          </a:xfrm>
          <a:prstGeom prst="righ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30"/>
          <p:cNvSpPr/>
          <p:nvPr/>
        </p:nvSpPr>
        <p:spPr>
          <a:xfrm>
            <a:off x="4962525" y="2214876"/>
            <a:ext cx="1076400" cy="220200"/>
          </a:xfrm>
          <a:prstGeom prst="righ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idx="1" type="body"/>
          </p:nvPr>
        </p:nvSpPr>
        <p:spPr>
          <a:xfrm>
            <a:off x="630806" y="1276539"/>
            <a:ext cx="11755800" cy="4535700"/>
          </a:xfrm>
          <a:prstGeom prst="rect">
            <a:avLst/>
          </a:prstGeom>
          <a:noFill/>
          <a:ln>
            <a:noFill/>
          </a:ln>
        </p:spPr>
        <p:txBody>
          <a:bodyPr anchorCtr="0" anchor="t" bIns="45700" lIns="91425" spcFirstLastPara="1" rIns="91425" wrap="square" tIns="45700">
            <a:normAutofit fontScale="77500" lnSpcReduction="20000"/>
          </a:bodyPr>
          <a:lstStyle/>
          <a:p>
            <a:pPr indent="-308610" lvl="0" marL="342900" rtl="0" algn="l">
              <a:lnSpc>
                <a:spcPct val="90000"/>
              </a:lnSpc>
              <a:spcBef>
                <a:spcPts val="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Higher Poverty Rates among AIANs, AAs/Blacks, Hispanics, Compared to Non-Hispanic Whites</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Unemployment Rates are 2 Times Higher</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Substantial Disparities in Educational Attainment Beyond High School</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More Likely to Live in Low-Income and Disadvantaged Neighborhoods</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More Likely to be Vulnerable to Losing Insurance Coverage</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Higher All-Cause Mortality and Morbidity Rates</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High Rates of Overall Disability</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Food Insecure</a:t>
            </a:r>
            <a:endParaRPr/>
          </a:p>
          <a:p>
            <a:pPr indent="-308610" lvl="0" marL="342900" rtl="0" algn="l">
              <a:lnSpc>
                <a:spcPct val="90000"/>
              </a:lnSpc>
              <a:spcBef>
                <a:spcPts val="1000"/>
              </a:spcBef>
              <a:spcAft>
                <a:spcPts val="0"/>
              </a:spcAft>
              <a:buClr>
                <a:srgbClr val="757070"/>
              </a:buClr>
              <a:buSzPct val="100000"/>
              <a:buFont typeface="Noto Sans Symbols"/>
              <a:buChar char="❑"/>
            </a:pPr>
            <a:r>
              <a:rPr lang="en-US">
                <a:solidFill>
                  <a:srgbClr val="757070"/>
                </a:solidFill>
                <a:latin typeface="Open Sans"/>
                <a:ea typeface="Open Sans"/>
                <a:cs typeface="Open Sans"/>
                <a:sym typeface="Open Sans"/>
              </a:rPr>
              <a:t>History of Racism and Other Social Inequities</a:t>
            </a:r>
            <a:endParaRPr/>
          </a:p>
          <a:p>
            <a:pPr indent="-190500" lvl="0" marL="342900" rtl="0" algn="l">
              <a:lnSpc>
                <a:spcPct val="90000"/>
              </a:lnSpc>
              <a:spcBef>
                <a:spcPts val="1000"/>
              </a:spcBef>
              <a:spcAft>
                <a:spcPts val="0"/>
              </a:spcAft>
              <a:buClr>
                <a:srgbClr val="888888"/>
              </a:buClr>
              <a:buSzPct val="100000"/>
              <a:buFont typeface="Noto Sans Symbols"/>
              <a:buNone/>
            </a:pPr>
            <a:r>
              <a:t/>
            </a:r>
            <a:endParaRPr>
              <a:solidFill>
                <a:srgbClr val="262626"/>
              </a:solidFill>
            </a:endParaRPr>
          </a:p>
          <a:p>
            <a:pPr indent="-190500" lvl="0" marL="342900" rtl="0" algn="l">
              <a:lnSpc>
                <a:spcPct val="90000"/>
              </a:lnSpc>
              <a:spcBef>
                <a:spcPts val="1000"/>
              </a:spcBef>
              <a:spcAft>
                <a:spcPts val="0"/>
              </a:spcAft>
              <a:buClr>
                <a:srgbClr val="888888"/>
              </a:buClr>
              <a:buSzPct val="100000"/>
              <a:buFont typeface="Noto Sans Symbols"/>
              <a:buNone/>
            </a:pPr>
            <a:r>
              <a:t/>
            </a:r>
            <a:endParaRPr/>
          </a:p>
          <a:p>
            <a:pPr indent="0" lvl="0" marL="0" rtl="0" algn="l">
              <a:lnSpc>
                <a:spcPct val="90000"/>
              </a:lnSpc>
              <a:spcBef>
                <a:spcPts val="1000"/>
              </a:spcBef>
              <a:spcAft>
                <a:spcPts val="0"/>
              </a:spcAft>
              <a:buClr>
                <a:srgbClr val="888888"/>
              </a:buClr>
              <a:buSzPct val="100000"/>
              <a:buNone/>
            </a:pPr>
            <a:r>
              <a:t/>
            </a:r>
            <a:endParaRPr/>
          </a:p>
          <a:p>
            <a:pPr indent="0" lvl="0" marL="0" rtl="0" algn="l">
              <a:lnSpc>
                <a:spcPct val="90000"/>
              </a:lnSpc>
              <a:spcBef>
                <a:spcPts val="1000"/>
              </a:spcBef>
              <a:spcAft>
                <a:spcPts val="0"/>
              </a:spcAft>
              <a:buClr>
                <a:srgbClr val="888888"/>
              </a:buClr>
              <a:buSzPct val="100000"/>
              <a:buNone/>
            </a:pPr>
            <a:r>
              <a:t/>
            </a:r>
            <a:endParaRPr/>
          </a:p>
        </p:txBody>
      </p:sp>
      <p:sp>
        <p:nvSpPr>
          <p:cNvPr id="187" name="Google Shape;187;p31"/>
          <p:cNvSpPr txBox="1"/>
          <p:nvPr/>
        </p:nvSpPr>
        <p:spPr>
          <a:xfrm>
            <a:off x="407598" y="491706"/>
            <a:ext cx="9874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Open Sans"/>
                <a:ea typeface="Open Sans"/>
                <a:cs typeface="Open Sans"/>
                <a:sym typeface="Open Sans"/>
              </a:rPr>
              <a:t>DISPARITIES IN SDOH</a:t>
            </a:r>
            <a:endParaRPr b="1" i="0" sz="3200">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2"/>
          <p:cNvPicPr preferRelativeResize="0"/>
          <p:nvPr>
            <p:ph idx="1" type="body"/>
          </p:nvPr>
        </p:nvPicPr>
        <p:blipFill rotWithShape="1">
          <a:blip r:embed="rId3">
            <a:alphaModFix/>
          </a:blip>
          <a:srcRect b="0" l="0" r="0" t="0"/>
          <a:stretch/>
        </p:blipFill>
        <p:spPr>
          <a:xfrm>
            <a:off x="1466850" y="368029"/>
            <a:ext cx="10020300" cy="629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idx="1" type="body"/>
          </p:nvPr>
        </p:nvSpPr>
        <p:spPr>
          <a:xfrm>
            <a:off x="668088" y="1339913"/>
            <a:ext cx="11718600" cy="44544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High Area Deprivation Index (ADI) </a:t>
            </a:r>
            <a:endParaRPr/>
          </a:p>
          <a:p>
            <a:pPr indent="-342900" lvl="1" marL="800100" rtl="0" algn="l">
              <a:lnSpc>
                <a:spcPct val="90000"/>
              </a:lnSpc>
              <a:spcBef>
                <a:spcPts val="5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income, employment, education, and housing quality. </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A graphical scan of the ADI for Mississippi shows areas of extreme high deprivation along Mississippi Delta Region. </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Lack of Broadband Availability</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Low Utilization of Internet at Broadband Speed</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Digital Literacy, Equipment Access</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High deprivation scores typically signal a need for targeted interventions and resources to improve health and social conditions in these areas</a:t>
            </a:r>
            <a:endParaRPr/>
          </a:p>
        </p:txBody>
      </p:sp>
      <p:sp>
        <p:nvSpPr>
          <p:cNvPr id="199" name="Google Shape;199;p33"/>
          <p:cNvSpPr txBox="1"/>
          <p:nvPr/>
        </p:nvSpPr>
        <p:spPr>
          <a:xfrm>
            <a:off x="544780" y="573887"/>
            <a:ext cx="553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chemeClr val="lt1"/>
                </a:solidFill>
                <a:latin typeface="Open Sans"/>
                <a:ea typeface="Open Sans"/>
                <a:cs typeface="Open Sans"/>
                <a:sym typeface="Open Sans"/>
              </a:rPr>
              <a:t>WHY WE ARE HERE</a:t>
            </a:r>
            <a:endParaRPr b="1" i="0" sz="2800">
              <a:solidFill>
                <a:schemeClr val="l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idx="1" type="body"/>
          </p:nvPr>
        </p:nvSpPr>
        <p:spPr>
          <a:xfrm>
            <a:off x="132407" y="1702051"/>
            <a:ext cx="9258300" cy="3675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888888"/>
              </a:buClr>
              <a:buSzPts val="2400"/>
              <a:buFont typeface="Arial"/>
              <a:buNone/>
            </a:pPr>
            <a:r>
              <a:rPr b="1" i="0" lang="en-US" sz="2400" u="none" cap="none" strike="noStrike">
                <a:solidFill>
                  <a:srgbClr val="888888"/>
                </a:solidFill>
                <a:latin typeface="Open Sans"/>
                <a:ea typeface="Open Sans"/>
                <a:cs typeface="Open Sans"/>
                <a:sym typeface="Open Sans"/>
              </a:rPr>
              <a:t>Health equity means that everyone has a fair and just opportunity to be as healthy as possible. </a:t>
            </a:r>
            <a:endParaRPr/>
          </a:p>
          <a:p>
            <a:pPr indent="0" lvl="0" marL="0" marR="0" rtl="0" algn="l">
              <a:lnSpc>
                <a:spcPct val="100000"/>
              </a:lnSpc>
              <a:spcBef>
                <a:spcPts val="0"/>
              </a:spcBef>
              <a:spcAft>
                <a:spcPts val="0"/>
              </a:spcAft>
              <a:buClr>
                <a:srgbClr val="888888"/>
              </a:buClr>
              <a:buSzPts val="1200"/>
              <a:buFont typeface="Arial"/>
              <a:buNone/>
            </a:pPr>
            <a:r>
              <a:t/>
            </a:r>
            <a:endParaRPr b="1" i="0" sz="1200" u="none" cap="none" strike="noStrike">
              <a:solidFill>
                <a:srgbClr val="888888"/>
              </a:solidFill>
              <a:latin typeface="Open Sans"/>
              <a:ea typeface="Open Sans"/>
              <a:cs typeface="Open Sans"/>
              <a:sym typeface="Open Sans"/>
            </a:endParaRPr>
          </a:p>
          <a:p>
            <a:pPr indent="0" lvl="0" marL="0" marR="0" rtl="0" algn="l">
              <a:lnSpc>
                <a:spcPct val="100000"/>
              </a:lnSpc>
              <a:spcBef>
                <a:spcPts val="0"/>
              </a:spcBef>
              <a:spcAft>
                <a:spcPts val="0"/>
              </a:spcAft>
              <a:buClr>
                <a:srgbClr val="888888"/>
              </a:buClr>
              <a:buSzPts val="2400"/>
              <a:buFont typeface="Arial"/>
              <a:buNone/>
            </a:pPr>
            <a:r>
              <a:t/>
            </a:r>
            <a:endParaRPr b="1" i="1" sz="2400" u="none" cap="none" strike="noStrike">
              <a:solidFill>
                <a:srgbClr val="888888"/>
              </a:solidFill>
              <a:latin typeface="Open Sans"/>
              <a:ea typeface="Open Sans"/>
              <a:cs typeface="Open Sans"/>
              <a:sym typeface="Open Sans"/>
            </a:endParaRPr>
          </a:p>
          <a:p>
            <a:pPr indent="0" lvl="0" marL="0" marR="0" rtl="0" algn="l">
              <a:lnSpc>
                <a:spcPct val="100000"/>
              </a:lnSpc>
              <a:spcBef>
                <a:spcPts val="0"/>
              </a:spcBef>
              <a:spcAft>
                <a:spcPts val="0"/>
              </a:spcAft>
              <a:buClr>
                <a:srgbClr val="888888"/>
              </a:buClr>
              <a:buSzPts val="2400"/>
              <a:buFont typeface="Arial"/>
              <a:buNone/>
            </a:pPr>
            <a:r>
              <a:rPr b="1" i="1" lang="en-US" sz="2400" u="none" cap="none" strike="noStrike">
                <a:solidFill>
                  <a:srgbClr val="888888"/>
                </a:solidFill>
                <a:latin typeface="Open Sans"/>
                <a:ea typeface="Open Sans"/>
                <a:cs typeface="Open Sans"/>
                <a:sym typeface="Open Sans"/>
              </a:rPr>
              <a:t>This requires removing obstacles to health such as poverty, discrimination, and their consequences, including powerlessness and lack of access to good jobs with fair pay, quality education and housing, safe environments, and health care.</a:t>
            </a:r>
            <a:endParaRPr/>
          </a:p>
          <a:p>
            <a:pPr indent="0" lvl="0" marL="0" marR="0" rtl="0" algn="l">
              <a:lnSpc>
                <a:spcPct val="90000"/>
              </a:lnSpc>
              <a:spcBef>
                <a:spcPts val="1000"/>
              </a:spcBef>
              <a:spcAft>
                <a:spcPts val="0"/>
              </a:spcAft>
              <a:buClr>
                <a:srgbClr val="888888"/>
              </a:buClr>
              <a:buSzPts val="2400"/>
              <a:buFont typeface="Arial"/>
              <a:buNone/>
            </a:pPr>
            <a:r>
              <a:t/>
            </a:r>
            <a:endParaRPr b="0" i="0" sz="2400" u="none" cap="none" strike="noStrike">
              <a:solidFill>
                <a:srgbClr val="CA5D2D"/>
              </a:solidFill>
              <a:latin typeface="Calibri"/>
              <a:ea typeface="Calibri"/>
              <a:cs typeface="Calibri"/>
              <a:sym typeface="Calibri"/>
            </a:endParaRPr>
          </a:p>
        </p:txBody>
      </p:sp>
      <p:sp>
        <p:nvSpPr>
          <p:cNvPr id="205" name="Google Shape;205;p34"/>
          <p:cNvSpPr txBox="1"/>
          <p:nvPr/>
        </p:nvSpPr>
        <p:spPr>
          <a:xfrm>
            <a:off x="544779" y="573887"/>
            <a:ext cx="69924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6000"/>
              <a:buFont typeface="Open Sans"/>
              <a:buNone/>
            </a:pPr>
            <a:r>
              <a:rPr lang="en-US" sz="6000">
                <a:solidFill>
                  <a:schemeClr val="dk1"/>
                </a:solidFill>
                <a:latin typeface="Open Sans"/>
                <a:ea typeface="Open Sans"/>
                <a:cs typeface="Open Sans"/>
                <a:sym typeface="Open Sans"/>
              </a:rPr>
              <a:t>Health Equity</a:t>
            </a:r>
            <a:endParaRPr b="1" i="0" sz="2800" u="none" cap="none" strike="noStrike">
              <a:solidFill>
                <a:srgbClr val="CA5D2D"/>
              </a:solidFill>
              <a:latin typeface="Open Sans"/>
              <a:ea typeface="Open Sans"/>
              <a:cs typeface="Open Sans"/>
              <a:sym typeface="Open Sans"/>
            </a:endParaRPr>
          </a:p>
        </p:txBody>
      </p:sp>
      <p:pic>
        <p:nvPicPr>
          <p:cNvPr id="206" name="Google Shape;206;p34"/>
          <p:cNvPicPr preferRelativeResize="0"/>
          <p:nvPr/>
        </p:nvPicPr>
        <p:blipFill rotWithShape="1">
          <a:blip r:embed="rId3">
            <a:alphaModFix/>
          </a:blip>
          <a:srcRect b="0" l="0" r="0" t="0"/>
          <a:stretch/>
        </p:blipFill>
        <p:spPr>
          <a:xfrm>
            <a:off x="9672638" y="0"/>
            <a:ext cx="3594100" cy="5033829"/>
          </a:xfrm>
          <a:prstGeom prst="rect">
            <a:avLst/>
          </a:prstGeom>
          <a:noFill/>
          <a:ln>
            <a:noFill/>
          </a:ln>
        </p:spPr>
      </p:pic>
      <p:sp>
        <p:nvSpPr>
          <p:cNvPr id="207" name="Google Shape;207;p34"/>
          <p:cNvSpPr/>
          <p:nvPr/>
        </p:nvSpPr>
        <p:spPr>
          <a:xfrm>
            <a:off x="132408" y="5830432"/>
            <a:ext cx="6692700" cy="4002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chemeClr val="dk1"/>
                </a:solidFill>
                <a:latin typeface="Arial"/>
                <a:ea typeface="Arial"/>
                <a:cs typeface="Arial"/>
                <a:sym typeface="Arial"/>
              </a:rPr>
              <a:t>Braveman P, Arkin E, Orleans T, Proctor D, and Plough A. What Is Health Equity? And What Difference Does a Definition Make? Princeton, NJ: Robert Wood Johnson Foundation, 2017.</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idx="1" type="body"/>
          </p:nvPr>
        </p:nvSpPr>
        <p:spPr>
          <a:xfrm>
            <a:off x="668088" y="1267485"/>
            <a:ext cx="11910600" cy="45267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90000"/>
              </a:lnSpc>
              <a:spcBef>
                <a:spcPts val="0"/>
              </a:spcBef>
              <a:spcAft>
                <a:spcPts val="0"/>
              </a:spcAft>
              <a:buClr>
                <a:srgbClr val="757070"/>
              </a:buClr>
              <a:buSzPts val="2400"/>
              <a:buFont typeface="Noto Sans Symbols"/>
              <a:buChar char="❑"/>
            </a:pPr>
            <a:r>
              <a:rPr lang="en-US">
                <a:solidFill>
                  <a:srgbClr val="757070"/>
                </a:solidFill>
                <a:latin typeface="Open Sans"/>
                <a:ea typeface="Open Sans"/>
                <a:cs typeface="Open Sans"/>
                <a:sym typeface="Open Sans"/>
              </a:rPr>
              <a:t>Computer and Internet Use have Profound Effects</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Individual Empowerment</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Educational Attainment</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Economic Growth</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Community Development</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Accessing Healthcare, Health-related Information, health education and Promotions</a:t>
            </a:r>
            <a:endParaRPr/>
          </a:p>
          <a:p>
            <a:pPr indent="-342900" lvl="0" marL="342900" rtl="0" algn="l">
              <a:lnSpc>
                <a:spcPct val="90000"/>
              </a:lnSpc>
              <a:spcBef>
                <a:spcPts val="1000"/>
              </a:spcBef>
              <a:spcAft>
                <a:spcPts val="0"/>
              </a:spcAft>
              <a:buClr>
                <a:srgbClr val="757070"/>
              </a:buClr>
              <a:buSzPts val="2400"/>
              <a:buFont typeface="Noto Sans Symbols"/>
              <a:buChar char="❑"/>
            </a:pPr>
            <a:r>
              <a:rPr lang="en-US">
                <a:solidFill>
                  <a:srgbClr val="757070"/>
                </a:solidFill>
                <a:latin typeface="Open Sans"/>
                <a:ea typeface="Open Sans"/>
                <a:cs typeface="Open Sans"/>
                <a:sym typeface="Open Sans"/>
              </a:rPr>
              <a:t>Significant Disparities in Computer and Internet Use by Sociodemographic Characteristics</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Black Household less Likely to Own or Use a Computer (Including a Smartphone)</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Black Households less likely to Afford Internet and Have Access to Broadband</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Household Education and Income are Strongly Linked to Computer and Internet Use</a:t>
            </a:r>
            <a:endParaRPr/>
          </a:p>
          <a:p>
            <a:pPr indent="-342900" lvl="1" marL="800100" rtl="0" algn="l">
              <a:lnSpc>
                <a:spcPct val="90000"/>
              </a:lnSpc>
              <a:spcBef>
                <a:spcPts val="500"/>
              </a:spcBef>
              <a:spcAft>
                <a:spcPts val="0"/>
              </a:spcAft>
              <a:buClr>
                <a:srgbClr val="757070"/>
              </a:buClr>
              <a:buSzPts val="2000"/>
              <a:buFont typeface="Noto Sans Symbols"/>
              <a:buChar char="❑"/>
            </a:pPr>
            <a:r>
              <a:rPr lang="en-US">
                <a:solidFill>
                  <a:srgbClr val="757070"/>
                </a:solidFill>
                <a:latin typeface="Open Sans"/>
                <a:ea typeface="Open Sans"/>
                <a:cs typeface="Open Sans"/>
                <a:sym typeface="Open Sans"/>
              </a:rPr>
              <a:t>Many Zip Codes Have lower Access to Computer and Broadband Internet</a:t>
            </a:r>
            <a:endParaRPr/>
          </a:p>
          <a:p>
            <a:pPr indent="0" lvl="0" marL="0" rtl="0" algn="l">
              <a:lnSpc>
                <a:spcPct val="90000"/>
              </a:lnSpc>
              <a:spcBef>
                <a:spcPts val="1000"/>
              </a:spcBef>
              <a:spcAft>
                <a:spcPts val="0"/>
              </a:spcAft>
              <a:buClr>
                <a:srgbClr val="888888"/>
              </a:buClr>
              <a:buSzPts val="2400"/>
              <a:buNone/>
            </a:pPr>
            <a:r>
              <a:t/>
            </a:r>
            <a:endParaRPr/>
          </a:p>
          <a:p>
            <a:pPr indent="0" lvl="0" marL="0" rtl="0" algn="l">
              <a:lnSpc>
                <a:spcPct val="90000"/>
              </a:lnSpc>
              <a:spcBef>
                <a:spcPts val="1000"/>
              </a:spcBef>
              <a:spcAft>
                <a:spcPts val="0"/>
              </a:spcAft>
              <a:buClr>
                <a:srgbClr val="888888"/>
              </a:buClr>
              <a:buSzPts val="2400"/>
              <a:buNone/>
            </a:pPr>
            <a:r>
              <a:t/>
            </a:r>
            <a:endParaRPr/>
          </a:p>
        </p:txBody>
      </p:sp>
      <p:sp>
        <p:nvSpPr>
          <p:cNvPr id="213" name="Google Shape;213;p35"/>
          <p:cNvSpPr txBox="1"/>
          <p:nvPr/>
        </p:nvSpPr>
        <p:spPr>
          <a:xfrm>
            <a:off x="544779" y="573887"/>
            <a:ext cx="6126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Open Sans"/>
                <a:ea typeface="Open Sans"/>
                <a:cs typeface="Open Sans"/>
                <a:sym typeface="Open Sans"/>
              </a:rPr>
              <a:t>THE DIGITAL DIVIDE</a:t>
            </a:r>
            <a:endParaRPr b="1" i="0" sz="28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ctrTitle"/>
          </p:nvPr>
        </p:nvSpPr>
        <p:spPr>
          <a:xfrm>
            <a:off x="756217" y="1783534"/>
            <a:ext cx="6423300" cy="95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lang="en-US"/>
              <a:t>TELEHEALTH</a:t>
            </a:r>
            <a:endParaRPr/>
          </a:p>
        </p:txBody>
      </p:sp>
      <p:sp>
        <p:nvSpPr>
          <p:cNvPr id="219" name="Google Shape;219;p36"/>
          <p:cNvSpPr txBox="1"/>
          <p:nvPr>
            <p:ph idx="1" type="subTitle"/>
          </p:nvPr>
        </p:nvSpPr>
        <p:spPr>
          <a:xfrm>
            <a:off x="1123612" y="2910633"/>
            <a:ext cx="5734500" cy="9507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rgbClr val="F7A01B"/>
              </a:buClr>
              <a:buSzPts val="3600"/>
              <a:buNone/>
            </a:pPr>
            <a:r>
              <a:rPr b="1" lang="en-US"/>
              <a:t>Challenges and Opportunities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idx="1" type="body"/>
          </p:nvPr>
        </p:nvSpPr>
        <p:spPr>
          <a:xfrm>
            <a:off x="668088" y="1267485"/>
            <a:ext cx="11553900" cy="4472400"/>
          </a:xfrm>
          <a:prstGeom prst="rect">
            <a:avLst/>
          </a:prstGeom>
          <a:noFill/>
          <a:ln>
            <a:noFill/>
          </a:ln>
        </p:spPr>
        <p:txBody>
          <a:bodyPr anchorCtr="0" anchor="t" bIns="45700" lIns="91425" spcFirstLastPara="1" rIns="91425" wrap="square" tIns="45700">
            <a:normAutofit fontScale="92500" lnSpcReduction="20000"/>
          </a:bodyPr>
          <a:lstStyle/>
          <a:p>
            <a:pPr indent="-554355" lvl="0" marL="571500" rtl="0" algn="l">
              <a:lnSpc>
                <a:spcPct val="90000"/>
              </a:lnSpc>
              <a:spcBef>
                <a:spcPts val="0"/>
              </a:spcBef>
              <a:spcAft>
                <a:spcPts val="0"/>
              </a:spcAft>
              <a:buClr>
                <a:srgbClr val="757070"/>
              </a:buClr>
              <a:buSzPct val="100000"/>
              <a:buFont typeface="Noto Sans Symbols"/>
              <a:buChar char="❑"/>
            </a:pPr>
            <a:r>
              <a:rPr lang="en-US" sz="3600">
                <a:solidFill>
                  <a:srgbClr val="757070"/>
                </a:solidFill>
                <a:latin typeface="Open Sans"/>
                <a:ea typeface="Open Sans"/>
                <a:cs typeface="Open Sans"/>
                <a:sym typeface="Open Sans"/>
              </a:rPr>
              <a:t>Mostly Used For Behavioral Health</a:t>
            </a:r>
            <a:endParaRPr/>
          </a:p>
          <a:p>
            <a:pPr indent="-55626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Referral Based on Depression Screen Score</a:t>
            </a:r>
            <a:endParaRPr/>
          </a:p>
          <a:p>
            <a:pPr indent="-55626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Reports of Panic Disorders</a:t>
            </a:r>
            <a:endParaRPr/>
          </a:p>
          <a:p>
            <a:pPr indent="-55626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Suicidal Ideation</a:t>
            </a:r>
            <a:endParaRPr/>
          </a:p>
          <a:p>
            <a:pPr indent="-554355" lvl="0" marL="571500" rtl="0" algn="l">
              <a:lnSpc>
                <a:spcPct val="90000"/>
              </a:lnSpc>
              <a:spcBef>
                <a:spcPts val="1000"/>
              </a:spcBef>
              <a:spcAft>
                <a:spcPts val="0"/>
              </a:spcAft>
              <a:buClr>
                <a:srgbClr val="757070"/>
              </a:buClr>
              <a:buSzPct val="100000"/>
              <a:buFont typeface="Noto Sans Symbols"/>
              <a:buChar char="❑"/>
            </a:pPr>
            <a:r>
              <a:rPr lang="en-US" sz="3600">
                <a:solidFill>
                  <a:srgbClr val="757070"/>
                </a:solidFill>
                <a:latin typeface="Open Sans"/>
                <a:ea typeface="Open Sans"/>
                <a:cs typeface="Open Sans"/>
                <a:sym typeface="Open Sans"/>
              </a:rPr>
              <a:t>Followed by Primary Care (Adults)</a:t>
            </a:r>
            <a:endParaRPr/>
          </a:p>
          <a:p>
            <a:pPr indent="-55626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Chronic Care Management</a:t>
            </a:r>
            <a:endParaRPr/>
          </a:p>
          <a:p>
            <a:pPr indent="-55626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Remote Patient Monitoring</a:t>
            </a:r>
            <a:endParaRPr/>
          </a:p>
          <a:p>
            <a:pPr indent="-554355" lvl="0" marL="571500" rtl="0" algn="l">
              <a:lnSpc>
                <a:spcPct val="90000"/>
              </a:lnSpc>
              <a:spcBef>
                <a:spcPts val="1000"/>
              </a:spcBef>
              <a:spcAft>
                <a:spcPts val="0"/>
              </a:spcAft>
              <a:buClr>
                <a:srgbClr val="757070"/>
              </a:buClr>
              <a:buSzPct val="100000"/>
              <a:buFont typeface="Noto Sans Symbols"/>
              <a:buChar char="❑"/>
            </a:pPr>
            <a:r>
              <a:rPr lang="en-US" sz="3600">
                <a:solidFill>
                  <a:srgbClr val="757070"/>
                </a:solidFill>
                <a:latin typeface="Open Sans"/>
                <a:ea typeface="Open Sans"/>
                <a:cs typeface="Open Sans"/>
                <a:sym typeface="Open Sans"/>
              </a:rPr>
              <a:t>Referral Management (Pending)</a:t>
            </a:r>
            <a:endParaRPr/>
          </a:p>
          <a:p>
            <a:pPr indent="0" lvl="0" marL="0" rtl="0" algn="l">
              <a:lnSpc>
                <a:spcPct val="90000"/>
              </a:lnSpc>
              <a:spcBef>
                <a:spcPts val="1000"/>
              </a:spcBef>
              <a:spcAft>
                <a:spcPts val="0"/>
              </a:spcAft>
              <a:buClr>
                <a:srgbClr val="888888"/>
              </a:buClr>
              <a:buSzPct val="100000"/>
              <a:buNone/>
            </a:pPr>
            <a:r>
              <a:t/>
            </a:r>
            <a:endParaRPr/>
          </a:p>
          <a:p>
            <a:pPr indent="0" lvl="0" marL="0" rtl="0" algn="l">
              <a:lnSpc>
                <a:spcPct val="90000"/>
              </a:lnSpc>
              <a:spcBef>
                <a:spcPts val="1000"/>
              </a:spcBef>
              <a:spcAft>
                <a:spcPts val="0"/>
              </a:spcAft>
              <a:buClr>
                <a:srgbClr val="888888"/>
              </a:buClr>
              <a:buSzPct val="100000"/>
              <a:buNone/>
            </a:pPr>
            <a:r>
              <a:t/>
            </a:r>
            <a:endParaRPr/>
          </a:p>
          <a:p>
            <a:pPr indent="0" lvl="0" marL="0" rtl="0" algn="l">
              <a:lnSpc>
                <a:spcPct val="90000"/>
              </a:lnSpc>
              <a:spcBef>
                <a:spcPts val="1000"/>
              </a:spcBef>
              <a:spcAft>
                <a:spcPts val="0"/>
              </a:spcAft>
              <a:buClr>
                <a:srgbClr val="888888"/>
              </a:buClr>
              <a:buSzPct val="100000"/>
              <a:buNone/>
            </a:pPr>
            <a:r>
              <a:t/>
            </a:r>
            <a:endParaRPr/>
          </a:p>
        </p:txBody>
      </p:sp>
      <p:sp>
        <p:nvSpPr>
          <p:cNvPr id="225" name="Google Shape;225;p37"/>
          <p:cNvSpPr txBox="1"/>
          <p:nvPr/>
        </p:nvSpPr>
        <p:spPr>
          <a:xfrm>
            <a:off x="376850" y="488887"/>
            <a:ext cx="8392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a:solidFill>
                  <a:schemeClr val="lt1"/>
                </a:solidFill>
                <a:latin typeface="Open Sans"/>
                <a:ea typeface="Open Sans"/>
                <a:cs typeface="Open Sans"/>
                <a:sym typeface="Open Sans"/>
              </a:rPr>
              <a:t>TELEHEALTH </a:t>
            </a:r>
            <a:r>
              <a:rPr b="1" lang="en-US" sz="3600">
                <a:solidFill>
                  <a:schemeClr val="lt1"/>
                </a:solidFill>
                <a:latin typeface="Open Sans"/>
                <a:ea typeface="Open Sans"/>
                <a:cs typeface="Open Sans"/>
                <a:sym typeface="Open Sans"/>
              </a:rPr>
              <a:t>UTILIZATION</a:t>
            </a:r>
            <a:endParaRPr b="1" i="0" sz="360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idx="1" type="body"/>
          </p:nvPr>
        </p:nvSpPr>
        <p:spPr>
          <a:xfrm>
            <a:off x="668088" y="1267485"/>
            <a:ext cx="11553900" cy="4472400"/>
          </a:xfrm>
          <a:prstGeom prst="rect">
            <a:avLst/>
          </a:prstGeom>
          <a:noFill/>
          <a:ln>
            <a:noFill/>
          </a:ln>
        </p:spPr>
        <p:txBody>
          <a:bodyPr anchorCtr="0" anchor="t" bIns="45700" lIns="91425" spcFirstLastPara="1" rIns="91425" wrap="square" tIns="45700">
            <a:normAutofit fontScale="85000" lnSpcReduction="20000"/>
          </a:bodyPr>
          <a:lstStyle/>
          <a:p>
            <a:pPr indent="-537210" lvl="0" marL="571500" rtl="0" algn="l">
              <a:lnSpc>
                <a:spcPct val="90000"/>
              </a:lnSpc>
              <a:spcBef>
                <a:spcPts val="0"/>
              </a:spcBef>
              <a:spcAft>
                <a:spcPts val="0"/>
              </a:spcAft>
              <a:buClr>
                <a:srgbClr val="757070"/>
              </a:buClr>
              <a:buSzPct val="100000"/>
              <a:buFont typeface="Noto Sans Symbols"/>
              <a:buChar char="❑"/>
            </a:pPr>
            <a:r>
              <a:rPr lang="en-US" sz="3600">
                <a:solidFill>
                  <a:srgbClr val="757070"/>
                </a:solidFill>
                <a:latin typeface="Open Sans"/>
                <a:ea typeface="Open Sans"/>
                <a:cs typeface="Open Sans"/>
                <a:sym typeface="Open Sans"/>
              </a:rPr>
              <a:t>TECHNOLOGY</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Connectivity – MS BEAM Initiative</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Literacy</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Device Access</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Cost</a:t>
            </a:r>
            <a:endParaRPr/>
          </a:p>
          <a:p>
            <a:pPr indent="-537210" lvl="0" marL="571500" rtl="0" algn="l">
              <a:lnSpc>
                <a:spcPct val="90000"/>
              </a:lnSpc>
              <a:spcBef>
                <a:spcPts val="1000"/>
              </a:spcBef>
              <a:spcAft>
                <a:spcPts val="0"/>
              </a:spcAft>
              <a:buClr>
                <a:srgbClr val="757070"/>
              </a:buClr>
              <a:buSzPct val="100000"/>
              <a:buFont typeface="Noto Sans Symbols"/>
              <a:buChar char="❑"/>
            </a:pPr>
            <a:r>
              <a:rPr lang="en-US" sz="3600">
                <a:solidFill>
                  <a:srgbClr val="757070"/>
                </a:solidFill>
                <a:latin typeface="Open Sans"/>
                <a:ea typeface="Open Sans"/>
                <a:cs typeface="Open Sans"/>
                <a:sym typeface="Open Sans"/>
              </a:rPr>
              <a:t>DEPLOYMENT</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Provider Use</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Reimbursement Issues</a:t>
            </a:r>
            <a:endParaRPr/>
          </a:p>
          <a:p>
            <a:pPr indent="-541020" lvl="1" marL="1028700" rtl="0" algn="l">
              <a:lnSpc>
                <a:spcPct val="90000"/>
              </a:lnSpc>
              <a:spcBef>
                <a:spcPts val="500"/>
              </a:spcBef>
              <a:spcAft>
                <a:spcPts val="0"/>
              </a:spcAft>
              <a:buClr>
                <a:srgbClr val="757070"/>
              </a:buClr>
              <a:buSzPct val="100000"/>
              <a:buFont typeface="Noto Sans Symbols"/>
              <a:buChar char="❑"/>
            </a:pPr>
            <a:r>
              <a:rPr lang="en-US" sz="3200">
                <a:solidFill>
                  <a:srgbClr val="757070"/>
                </a:solidFill>
                <a:latin typeface="Open Sans"/>
                <a:ea typeface="Open Sans"/>
                <a:cs typeface="Open Sans"/>
                <a:sym typeface="Open Sans"/>
              </a:rPr>
              <a:t>May Not Be Effective</a:t>
            </a:r>
            <a:endParaRPr/>
          </a:p>
          <a:p>
            <a:pPr indent="0" lvl="0" marL="0" rtl="0" algn="l">
              <a:lnSpc>
                <a:spcPct val="90000"/>
              </a:lnSpc>
              <a:spcBef>
                <a:spcPts val="1000"/>
              </a:spcBef>
              <a:spcAft>
                <a:spcPts val="0"/>
              </a:spcAft>
              <a:buClr>
                <a:srgbClr val="888888"/>
              </a:buClr>
              <a:buSzPct val="100000"/>
              <a:buNone/>
            </a:pPr>
            <a:r>
              <a:t/>
            </a:r>
            <a:endParaRPr/>
          </a:p>
          <a:p>
            <a:pPr indent="0" lvl="0" marL="0" rtl="0" algn="l">
              <a:lnSpc>
                <a:spcPct val="90000"/>
              </a:lnSpc>
              <a:spcBef>
                <a:spcPts val="1000"/>
              </a:spcBef>
              <a:spcAft>
                <a:spcPts val="0"/>
              </a:spcAft>
              <a:buClr>
                <a:srgbClr val="888888"/>
              </a:buClr>
              <a:buSzPct val="100000"/>
              <a:buNone/>
            </a:pPr>
            <a:r>
              <a:t/>
            </a:r>
            <a:endParaRPr/>
          </a:p>
          <a:p>
            <a:pPr indent="0" lvl="0" marL="0" rtl="0" algn="l">
              <a:lnSpc>
                <a:spcPct val="90000"/>
              </a:lnSpc>
              <a:spcBef>
                <a:spcPts val="1000"/>
              </a:spcBef>
              <a:spcAft>
                <a:spcPts val="0"/>
              </a:spcAft>
              <a:buClr>
                <a:srgbClr val="888888"/>
              </a:buClr>
              <a:buSzPct val="100000"/>
              <a:buNone/>
            </a:pPr>
            <a:r>
              <a:t/>
            </a:r>
            <a:endParaRPr/>
          </a:p>
        </p:txBody>
      </p:sp>
      <p:sp>
        <p:nvSpPr>
          <p:cNvPr id="231" name="Google Shape;231;p38"/>
          <p:cNvSpPr txBox="1"/>
          <p:nvPr/>
        </p:nvSpPr>
        <p:spPr>
          <a:xfrm>
            <a:off x="376850" y="488887"/>
            <a:ext cx="8392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a:solidFill>
                  <a:schemeClr val="lt1"/>
                </a:solidFill>
                <a:latin typeface="Open Sans"/>
                <a:ea typeface="Open Sans"/>
                <a:cs typeface="Open Sans"/>
                <a:sym typeface="Open Sans"/>
              </a:rPr>
              <a:t>TELEHEALTH CHALLENGES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9"/>
          <p:cNvPicPr preferRelativeResize="0"/>
          <p:nvPr/>
        </p:nvPicPr>
        <p:blipFill rotWithShape="1">
          <a:blip r:embed="rId3">
            <a:alphaModFix/>
          </a:blip>
          <a:srcRect b="0" l="0" r="0" t="0"/>
          <a:stretch/>
        </p:blipFill>
        <p:spPr>
          <a:xfrm>
            <a:off x="6632149" y="0"/>
            <a:ext cx="6858025" cy="6857999"/>
          </a:xfrm>
          <a:prstGeom prst="rect">
            <a:avLst/>
          </a:prstGeom>
          <a:noFill/>
          <a:ln>
            <a:noFill/>
          </a:ln>
        </p:spPr>
      </p:pic>
      <p:pic>
        <p:nvPicPr>
          <p:cNvPr id="238" name="Google Shape;238;p39"/>
          <p:cNvPicPr preferRelativeResize="0"/>
          <p:nvPr/>
        </p:nvPicPr>
        <p:blipFill rotWithShape="1">
          <a:blip r:embed="rId4">
            <a:alphaModFix/>
          </a:blip>
          <a:srcRect b="29518" l="22581" r="56331" t="65400"/>
          <a:stretch/>
        </p:blipFill>
        <p:spPr>
          <a:xfrm>
            <a:off x="317476" y="3805243"/>
            <a:ext cx="5295898" cy="685801"/>
          </a:xfrm>
          <a:prstGeom prst="rect">
            <a:avLst/>
          </a:prstGeom>
          <a:noFill/>
          <a:ln>
            <a:noFill/>
          </a:ln>
        </p:spPr>
      </p:pic>
      <p:sp>
        <p:nvSpPr>
          <p:cNvPr id="239" name="Google Shape;239;p39"/>
          <p:cNvSpPr txBox="1"/>
          <p:nvPr>
            <p:ph idx="1" type="body"/>
          </p:nvPr>
        </p:nvSpPr>
        <p:spPr>
          <a:xfrm>
            <a:off x="155850" y="2175600"/>
            <a:ext cx="6858000" cy="2061600"/>
          </a:xfrm>
          <a:prstGeom prst="rect">
            <a:avLst/>
          </a:prstGeom>
          <a:noFill/>
          <a:ln>
            <a:noFill/>
          </a:ln>
        </p:spPr>
        <p:txBody>
          <a:bodyPr anchorCtr="0" anchor="t" bIns="132050" lIns="132050" spcFirstLastPara="1" rIns="132050" wrap="square" tIns="132050">
            <a:noAutofit/>
          </a:bodyPr>
          <a:lstStyle/>
          <a:p>
            <a:pPr indent="0" lvl="0" marL="0" rtl="0" algn="l">
              <a:lnSpc>
                <a:spcPct val="115000"/>
              </a:lnSpc>
              <a:spcBef>
                <a:spcPts val="0"/>
              </a:spcBef>
              <a:spcAft>
                <a:spcPts val="0"/>
              </a:spcAft>
              <a:buSzPts val="1700"/>
              <a:buNone/>
            </a:pPr>
            <a:r>
              <a:rPr lang="en-US" sz="5100">
                <a:latin typeface="Calibri"/>
                <a:ea typeface="Calibri"/>
                <a:cs typeface="Calibri"/>
                <a:sym typeface="Calibri"/>
              </a:rPr>
              <a:t>Working Together to Improve Digital Inclusion</a:t>
            </a:r>
            <a:endParaRPr sz="5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rotWithShape="1">
          <a:blip r:embed="rId3">
            <a:alphaModFix/>
          </a:blip>
          <a:srcRect b="29518" l="22581" r="56331" t="65400"/>
          <a:stretch/>
        </p:blipFill>
        <p:spPr>
          <a:xfrm>
            <a:off x="1" y="1823318"/>
            <a:ext cx="5295898" cy="685801"/>
          </a:xfrm>
          <a:prstGeom prst="rect">
            <a:avLst/>
          </a:prstGeom>
          <a:noFill/>
          <a:ln>
            <a:noFill/>
          </a:ln>
        </p:spPr>
      </p:pic>
      <p:sp>
        <p:nvSpPr>
          <p:cNvPr id="122" name="Google Shape;122;p22"/>
          <p:cNvSpPr txBox="1"/>
          <p:nvPr>
            <p:ph type="title"/>
          </p:nvPr>
        </p:nvSpPr>
        <p:spPr>
          <a:xfrm>
            <a:off x="216925" y="230175"/>
            <a:ext cx="5938800" cy="1862700"/>
          </a:xfrm>
          <a:prstGeom prst="rect">
            <a:avLst/>
          </a:prstGeom>
          <a:noFill/>
          <a:ln>
            <a:noFill/>
          </a:ln>
        </p:spPr>
        <p:txBody>
          <a:bodyPr anchorCtr="0" anchor="b" bIns="132050" lIns="132050" spcFirstLastPara="1" rIns="132050" wrap="square" tIns="132050">
            <a:noAutofit/>
          </a:bodyPr>
          <a:lstStyle/>
          <a:p>
            <a:pPr indent="0" lvl="0" marL="0" rtl="0" algn="l">
              <a:lnSpc>
                <a:spcPct val="100000"/>
              </a:lnSpc>
              <a:spcBef>
                <a:spcPts val="0"/>
              </a:spcBef>
              <a:spcAft>
                <a:spcPts val="0"/>
              </a:spcAft>
              <a:buSzPts val="990"/>
              <a:buNone/>
            </a:pPr>
            <a:r>
              <a:rPr lang="en-US" sz="3850">
                <a:solidFill>
                  <a:schemeClr val="dk2"/>
                </a:solidFill>
                <a:latin typeface="Calibri"/>
                <a:ea typeface="Calibri"/>
                <a:cs typeface="Calibri"/>
                <a:sym typeface="Calibri"/>
              </a:rPr>
              <a:t>Increased Role of Technology </a:t>
            </a:r>
            <a:endParaRPr sz="3850">
              <a:solidFill>
                <a:schemeClr val="dk2"/>
              </a:solidFill>
              <a:latin typeface="Calibri"/>
              <a:ea typeface="Calibri"/>
              <a:cs typeface="Calibri"/>
              <a:sym typeface="Calibri"/>
            </a:endParaRPr>
          </a:p>
          <a:p>
            <a:pPr indent="0" lvl="0" marL="0" rtl="0" algn="l">
              <a:lnSpc>
                <a:spcPct val="100000"/>
              </a:lnSpc>
              <a:spcBef>
                <a:spcPts val="0"/>
              </a:spcBef>
              <a:spcAft>
                <a:spcPts val="0"/>
              </a:spcAft>
              <a:buSzPts val="990"/>
              <a:buNone/>
            </a:pPr>
            <a:r>
              <a:rPr lang="en-US" sz="3850">
                <a:solidFill>
                  <a:schemeClr val="dk2"/>
                </a:solidFill>
                <a:latin typeface="Calibri"/>
                <a:ea typeface="Calibri"/>
                <a:cs typeface="Calibri"/>
                <a:sym typeface="Calibri"/>
              </a:rPr>
              <a:t>in Healthcare Access</a:t>
            </a:r>
            <a:endParaRPr sz="3850">
              <a:solidFill>
                <a:schemeClr val="dk2"/>
              </a:solidFill>
              <a:latin typeface="Calibri"/>
              <a:ea typeface="Calibri"/>
              <a:cs typeface="Calibri"/>
              <a:sym typeface="Calibri"/>
            </a:endParaRPr>
          </a:p>
        </p:txBody>
      </p:sp>
      <p:sp>
        <p:nvSpPr>
          <p:cNvPr id="123" name="Google Shape;123;p22"/>
          <p:cNvSpPr txBox="1"/>
          <p:nvPr>
            <p:ph idx="1" type="body"/>
          </p:nvPr>
        </p:nvSpPr>
        <p:spPr>
          <a:xfrm>
            <a:off x="216925" y="2382900"/>
            <a:ext cx="5938800" cy="4475100"/>
          </a:xfrm>
          <a:prstGeom prst="rect">
            <a:avLst/>
          </a:prstGeom>
          <a:noFill/>
          <a:ln>
            <a:noFill/>
          </a:ln>
        </p:spPr>
        <p:txBody>
          <a:bodyPr anchorCtr="0" anchor="t" bIns="132050" lIns="132050" spcFirstLastPara="1" rIns="132050" wrap="square" tIns="132050">
            <a:normAutofit/>
          </a:bodyPr>
          <a:lstStyle/>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Electronic Health Records</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Patient Portals</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Telehealth</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Medical Wearables</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eRX</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Online Scheduling</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Pharmacy Apps</a:t>
            </a:r>
            <a:endParaRPr sz="2800">
              <a:latin typeface="Calibri"/>
              <a:ea typeface="Calibri"/>
              <a:cs typeface="Calibri"/>
              <a:sym typeface="Calibri"/>
            </a:endParaRPr>
          </a:p>
          <a:p>
            <a:pPr indent="-406400" lvl="0" marL="457200" rtl="0" algn="l">
              <a:lnSpc>
                <a:spcPct val="115000"/>
              </a:lnSpc>
              <a:spcBef>
                <a:spcPts val="0"/>
              </a:spcBef>
              <a:spcAft>
                <a:spcPts val="0"/>
              </a:spcAft>
              <a:buSzPts val="2800"/>
              <a:buFont typeface="Calibri"/>
              <a:buChar char="●"/>
            </a:pPr>
            <a:r>
              <a:rPr lang="en-US" sz="2800">
                <a:latin typeface="Calibri"/>
                <a:ea typeface="Calibri"/>
                <a:cs typeface="Calibri"/>
                <a:sym typeface="Calibri"/>
              </a:rPr>
              <a:t>Health Education Apps</a:t>
            </a:r>
            <a:endParaRPr sz="2900"/>
          </a:p>
        </p:txBody>
      </p:sp>
      <p:pic>
        <p:nvPicPr>
          <p:cNvPr id="124" name="Google Shape;124;p22"/>
          <p:cNvPicPr preferRelativeResize="0"/>
          <p:nvPr/>
        </p:nvPicPr>
        <p:blipFill rotWithShape="1">
          <a:blip r:embed="rId4">
            <a:alphaModFix/>
          </a:blip>
          <a:srcRect b="0" l="0" r="0" t="0"/>
          <a:stretch/>
        </p:blipFill>
        <p:spPr>
          <a:xfrm>
            <a:off x="6808400" y="152400"/>
            <a:ext cx="6553200" cy="655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cxnSp>
        <p:nvCxnSpPr>
          <p:cNvPr id="245" name="Google Shape;245;p40"/>
          <p:cNvCxnSpPr/>
          <p:nvPr/>
        </p:nvCxnSpPr>
        <p:spPr>
          <a:xfrm>
            <a:off x="6893381" y="1950720"/>
            <a:ext cx="0" cy="2956500"/>
          </a:xfrm>
          <a:prstGeom prst="straightConnector1">
            <a:avLst/>
          </a:prstGeom>
          <a:noFill/>
          <a:ln cap="flat" cmpd="sng" w="9525">
            <a:solidFill>
              <a:schemeClr val="accent2"/>
            </a:solidFill>
            <a:prstDash val="solid"/>
            <a:miter lim="800000"/>
            <a:headEnd len="sm" w="sm" type="none"/>
            <a:tailEnd len="sm" w="sm" type="none"/>
          </a:ln>
        </p:spPr>
      </p:cxnSp>
      <p:pic>
        <p:nvPicPr>
          <p:cNvPr id="246" name="Google Shape;246;p40"/>
          <p:cNvPicPr preferRelativeResize="0"/>
          <p:nvPr/>
        </p:nvPicPr>
        <p:blipFill rotWithShape="1">
          <a:blip r:embed="rId3">
            <a:alphaModFix/>
          </a:blip>
          <a:srcRect b="29518" l="22581" r="56331" t="65400"/>
          <a:stretch/>
        </p:blipFill>
        <p:spPr>
          <a:xfrm>
            <a:off x="1045613" y="2724905"/>
            <a:ext cx="5295898" cy="685801"/>
          </a:xfrm>
          <a:prstGeom prst="rect">
            <a:avLst/>
          </a:prstGeom>
          <a:noFill/>
          <a:ln>
            <a:noFill/>
          </a:ln>
        </p:spPr>
      </p:pic>
      <p:sp>
        <p:nvSpPr>
          <p:cNvPr id="247" name="Google Shape;247;p40"/>
          <p:cNvSpPr txBox="1"/>
          <p:nvPr/>
        </p:nvSpPr>
        <p:spPr>
          <a:xfrm>
            <a:off x="7678475" y="523025"/>
            <a:ext cx="5730000" cy="61611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Identify stakeholders</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Plan 2 -3 initial community events, at a variety of locations, days, times. Consider adding a virtual option.</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Invite representatives from all stakeholder groups</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Set clear goal and objectives</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Create broad agenda with guided open discussions</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Establish fair &amp; respectful ground rules</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Listen more than you talk</a:t>
            </a:r>
            <a:endParaRPr b="0" i="0" sz="2800" u="none" cap="none" strike="noStrike">
              <a:solidFill>
                <a:schemeClr val="dk2"/>
              </a:solidFill>
              <a:latin typeface="Calibri"/>
              <a:ea typeface="Calibri"/>
              <a:cs typeface="Calibri"/>
              <a:sym typeface="Calibri"/>
            </a:endParaRPr>
          </a:p>
          <a:p>
            <a:pPr indent="-406400" lvl="0" marL="457200" marR="0" rtl="0" algn="l">
              <a:lnSpc>
                <a:spcPct val="100000"/>
              </a:lnSpc>
              <a:spcBef>
                <a:spcPts val="0"/>
              </a:spcBef>
              <a:spcAft>
                <a:spcPts val="0"/>
              </a:spcAft>
              <a:buClr>
                <a:schemeClr val="dk2"/>
              </a:buClr>
              <a:buSzPts val="2800"/>
              <a:buFont typeface="Calibri"/>
              <a:buChar char="●"/>
            </a:pPr>
            <a:r>
              <a:rPr b="0" i="0" lang="en-US" sz="2800" u="none" cap="none" strike="noStrike">
                <a:solidFill>
                  <a:schemeClr val="dk2"/>
                </a:solidFill>
                <a:latin typeface="Calibri"/>
                <a:ea typeface="Calibri"/>
                <a:cs typeface="Calibri"/>
                <a:sym typeface="Calibri"/>
              </a:rPr>
              <a:t>Ask questions</a:t>
            </a:r>
            <a:endParaRPr b="0" i="0" sz="2800" u="none" cap="none" strike="noStrike">
              <a:solidFill>
                <a:schemeClr val="dk2"/>
              </a:solidFill>
              <a:latin typeface="Calibri"/>
              <a:ea typeface="Calibri"/>
              <a:cs typeface="Calibri"/>
              <a:sym typeface="Calibri"/>
            </a:endParaRPr>
          </a:p>
        </p:txBody>
      </p:sp>
      <p:sp>
        <p:nvSpPr>
          <p:cNvPr id="248" name="Google Shape;248;p40"/>
          <p:cNvSpPr txBox="1"/>
          <p:nvPr/>
        </p:nvSpPr>
        <p:spPr>
          <a:xfrm>
            <a:off x="694313" y="1367374"/>
            <a:ext cx="5998500" cy="1566600"/>
          </a:xfrm>
          <a:prstGeom prst="rect">
            <a:avLst/>
          </a:prstGeom>
          <a:noFill/>
          <a:ln>
            <a:noFill/>
          </a:ln>
        </p:spPr>
        <p:txBody>
          <a:bodyPr anchorCtr="0" anchor="b" bIns="45825" lIns="91725" spcFirstLastPara="1" rIns="91725" wrap="square" tIns="45825">
            <a:normAutofit/>
          </a:bodyPr>
          <a:lstStyle/>
          <a:p>
            <a:pPr indent="0" lvl="0" marL="0" marR="0" rtl="0" algn="ctr">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Community Engagement</a:t>
            </a:r>
            <a:endParaRPr b="0" i="0" sz="5300" u="none" cap="none" strike="noStrike">
              <a:solidFill>
                <a:schemeClr val="dk2"/>
              </a:solidFill>
              <a:latin typeface="Calibri"/>
              <a:ea typeface="Calibri"/>
              <a:cs typeface="Calibri"/>
              <a:sym typeface="Calibri"/>
            </a:endParaRPr>
          </a:p>
        </p:txBody>
      </p:sp>
      <p:pic>
        <p:nvPicPr>
          <p:cNvPr id="249" name="Google Shape;249;p40"/>
          <p:cNvPicPr preferRelativeResize="0"/>
          <p:nvPr/>
        </p:nvPicPr>
        <p:blipFill rotWithShape="1">
          <a:blip r:embed="rId4">
            <a:alphaModFix/>
          </a:blip>
          <a:srcRect b="0" l="0" r="0" t="0"/>
          <a:stretch/>
        </p:blipFill>
        <p:spPr>
          <a:xfrm>
            <a:off x="2271663" y="3410712"/>
            <a:ext cx="2843783" cy="28437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cxnSp>
        <p:nvCxnSpPr>
          <p:cNvPr id="255" name="Google Shape;255;p41"/>
          <p:cNvCxnSpPr/>
          <p:nvPr/>
        </p:nvCxnSpPr>
        <p:spPr>
          <a:xfrm>
            <a:off x="6893381" y="1950720"/>
            <a:ext cx="0" cy="2956500"/>
          </a:xfrm>
          <a:prstGeom prst="straightConnector1">
            <a:avLst/>
          </a:prstGeom>
          <a:noFill/>
          <a:ln cap="flat" cmpd="sng" w="9525">
            <a:solidFill>
              <a:schemeClr val="accent2"/>
            </a:solidFill>
            <a:prstDash val="solid"/>
            <a:miter lim="800000"/>
            <a:headEnd len="sm" w="sm" type="none"/>
            <a:tailEnd len="sm" w="sm" type="none"/>
          </a:ln>
        </p:spPr>
      </p:cxnSp>
      <p:pic>
        <p:nvPicPr>
          <p:cNvPr id="256" name="Google Shape;256;p41"/>
          <p:cNvPicPr preferRelativeResize="0"/>
          <p:nvPr/>
        </p:nvPicPr>
        <p:blipFill rotWithShape="1">
          <a:blip r:embed="rId3">
            <a:alphaModFix/>
          </a:blip>
          <a:srcRect b="29518" l="22581" r="56331" t="65400"/>
          <a:stretch/>
        </p:blipFill>
        <p:spPr>
          <a:xfrm>
            <a:off x="1045626" y="3086068"/>
            <a:ext cx="5295898" cy="685801"/>
          </a:xfrm>
          <a:prstGeom prst="rect">
            <a:avLst/>
          </a:prstGeom>
          <a:noFill/>
          <a:ln>
            <a:noFill/>
          </a:ln>
        </p:spPr>
      </p:pic>
      <p:sp>
        <p:nvSpPr>
          <p:cNvPr id="257" name="Google Shape;257;p41"/>
          <p:cNvSpPr txBox="1"/>
          <p:nvPr/>
        </p:nvSpPr>
        <p:spPr>
          <a:xfrm>
            <a:off x="7678475" y="523025"/>
            <a:ext cx="5730000" cy="6161100"/>
          </a:xfrm>
          <a:prstGeom prst="rect">
            <a:avLst/>
          </a:prstGeom>
          <a:noFill/>
          <a:ln>
            <a:noFill/>
          </a:ln>
        </p:spPr>
        <p:txBody>
          <a:bodyPr anchorCtr="0" anchor="t" bIns="91425" lIns="91425" spcFirstLastPara="1" rIns="91425" wrap="square" tIns="91425">
            <a:noAutofit/>
          </a:bodyPr>
          <a:lstStyle/>
          <a:p>
            <a:pPr indent="-400050" lvl="0" marL="914400" marR="0" rtl="0" algn="l">
              <a:lnSpc>
                <a:spcPct val="115000"/>
              </a:lnSpc>
              <a:spcBef>
                <a:spcPts val="120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Subsidized internet programs</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ACP (ended June 1, 2024)</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Lifeline</a:t>
            </a:r>
            <a:endParaRPr b="0" i="0" sz="2700" u="none" cap="none" strike="noStrike">
              <a:solidFill>
                <a:schemeClr val="dk2"/>
              </a:solidFill>
              <a:latin typeface="Calibri"/>
              <a:ea typeface="Calibri"/>
              <a:cs typeface="Calibri"/>
              <a:sym typeface="Calibri"/>
            </a:endParaRPr>
          </a:p>
          <a:p>
            <a:pPr indent="-400050" lvl="0" marL="9144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Corporate programs</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T Mobile Project 10 Million</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Verizon Project Forward</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Access from AT&amp;T</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Optimum Advantage Internet</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Spectrum Internet Assist</a:t>
            </a:r>
            <a:endParaRPr b="0" i="0" sz="2700" u="none" cap="none" strike="noStrike">
              <a:solidFill>
                <a:schemeClr val="dk2"/>
              </a:solidFill>
              <a:latin typeface="Calibri"/>
              <a:ea typeface="Calibri"/>
              <a:cs typeface="Calibri"/>
              <a:sym typeface="Calibri"/>
            </a:endParaRPr>
          </a:p>
          <a:p>
            <a:pPr indent="-400050" lvl="0" marL="9144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Guest wi-fi on mobile units</a:t>
            </a:r>
            <a:endParaRPr b="0" i="0" sz="2700" u="none" cap="none" strike="noStrike">
              <a:solidFill>
                <a:schemeClr val="dk2"/>
              </a:solidFill>
              <a:latin typeface="Calibri"/>
              <a:ea typeface="Calibri"/>
              <a:cs typeface="Calibri"/>
              <a:sym typeface="Calibri"/>
            </a:endParaRPr>
          </a:p>
          <a:p>
            <a:pPr indent="-400050" lvl="0" marL="9144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Expand community wi-fi hotspots</a:t>
            </a:r>
            <a:endParaRPr b="0" i="0" sz="2700" u="none" cap="none" strike="noStrike">
              <a:solidFill>
                <a:schemeClr val="dk2"/>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2800"/>
              <a:buFont typeface="Arial"/>
              <a:buNone/>
            </a:pPr>
            <a:r>
              <a:t/>
            </a:r>
            <a:endParaRPr b="0" i="0" sz="2800" u="none" cap="none" strike="noStrike">
              <a:solidFill>
                <a:schemeClr val="dk2"/>
              </a:solidFill>
              <a:latin typeface="Arial"/>
              <a:ea typeface="Arial"/>
              <a:cs typeface="Arial"/>
              <a:sym typeface="Arial"/>
            </a:endParaRPr>
          </a:p>
        </p:txBody>
      </p:sp>
      <p:sp>
        <p:nvSpPr>
          <p:cNvPr id="258" name="Google Shape;258;p41"/>
          <p:cNvSpPr txBox="1"/>
          <p:nvPr/>
        </p:nvSpPr>
        <p:spPr>
          <a:xfrm>
            <a:off x="690350" y="1325750"/>
            <a:ext cx="5998500" cy="1858500"/>
          </a:xfrm>
          <a:prstGeom prst="rect">
            <a:avLst/>
          </a:prstGeom>
          <a:noFill/>
          <a:ln>
            <a:noFill/>
          </a:ln>
        </p:spPr>
        <p:txBody>
          <a:bodyPr anchorCtr="0" anchor="b" bIns="45825" lIns="91725" spcFirstLastPara="1" rIns="91725" wrap="square" tIns="45825">
            <a:normAutofit lnSpcReduction="20000"/>
          </a:bodyPr>
          <a:lstStyle/>
          <a:p>
            <a:pPr indent="0" lvl="0" marL="0" marR="0" rtl="0" algn="ctr">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Expanded Access </a:t>
            </a:r>
            <a:endParaRPr b="0" i="0" sz="5300" u="none" cap="none" strike="noStrike">
              <a:solidFill>
                <a:schemeClr val="dk2"/>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to Fast, Reliable Internet</a:t>
            </a:r>
            <a:endParaRPr b="0" i="0" sz="5300" u="none" cap="none" strike="noStrike">
              <a:solidFill>
                <a:schemeClr val="dk2"/>
              </a:solidFill>
              <a:latin typeface="Calibri"/>
              <a:ea typeface="Calibri"/>
              <a:cs typeface="Calibri"/>
              <a:sym typeface="Calibri"/>
            </a:endParaRPr>
          </a:p>
        </p:txBody>
      </p:sp>
      <p:pic>
        <p:nvPicPr>
          <p:cNvPr id="259" name="Google Shape;259;p41"/>
          <p:cNvPicPr preferRelativeResize="0"/>
          <p:nvPr/>
        </p:nvPicPr>
        <p:blipFill rotWithShape="1">
          <a:blip r:embed="rId4">
            <a:alphaModFix/>
          </a:blip>
          <a:srcRect b="0" l="0" r="0" t="0"/>
          <a:stretch/>
        </p:blipFill>
        <p:spPr>
          <a:xfrm>
            <a:off x="2267712" y="3410712"/>
            <a:ext cx="2843783" cy="28437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cxnSp>
        <p:nvCxnSpPr>
          <p:cNvPr id="265" name="Google Shape;265;p42"/>
          <p:cNvCxnSpPr/>
          <p:nvPr/>
        </p:nvCxnSpPr>
        <p:spPr>
          <a:xfrm>
            <a:off x="6893381" y="1950720"/>
            <a:ext cx="0" cy="2956500"/>
          </a:xfrm>
          <a:prstGeom prst="straightConnector1">
            <a:avLst/>
          </a:prstGeom>
          <a:noFill/>
          <a:ln cap="flat" cmpd="sng" w="9525">
            <a:solidFill>
              <a:schemeClr val="accent2"/>
            </a:solidFill>
            <a:prstDash val="solid"/>
            <a:miter lim="800000"/>
            <a:headEnd len="sm" w="sm" type="none"/>
            <a:tailEnd len="sm" w="sm" type="none"/>
          </a:ln>
        </p:spPr>
      </p:cxnSp>
      <p:pic>
        <p:nvPicPr>
          <p:cNvPr id="266" name="Google Shape;266;p42"/>
          <p:cNvPicPr preferRelativeResize="0"/>
          <p:nvPr/>
        </p:nvPicPr>
        <p:blipFill rotWithShape="1">
          <a:blip r:embed="rId3">
            <a:alphaModFix/>
          </a:blip>
          <a:srcRect b="29518" l="22581" r="56331" t="65400"/>
          <a:stretch/>
        </p:blipFill>
        <p:spPr>
          <a:xfrm>
            <a:off x="1045638" y="2818780"/>
            <a:ext cx="5295898" cy="685801"/>
          </a:xfrm>
          <a:prstGeom prst="rect">
            <a:avLst/>
          </a:prstGeom>
          <a:noFill/>
          <a:ln>
            <a:noFill/>
          </a:ln>
        </p:spPr>
      </p:pic>
      <p:sp>
        <p:nvSpPr>
          <p:cNvPr id="267" name="Google Shape;267;p42"/>
          <p:cNvSpPr txBox="1"/>
          <p:nvPr/>
        </p:nvSpPr>
        <p:spPr>
          <a:xfrm>
            <a:off x="7678475" y="523025"/>
            <a:ext cx="5730000" cy="6161100"/>
          </a:xfrm>
          <a:prstGeom prst="rect">
            <a:avLst/>
          </a:prstGeom>
          <a:noFill/>
          <a:ln>
            <a:noFill/>
          </a:ln>
        </p:spPr>
        <p:txBody>
          <a:bodyPr anchorCtr="0" anchor="t" bIns="91425" lIns="91425" spcFirstLastPara="1" rIns="91425" wrap="square" tIns="91425">
            <a:noAutofit/>
          </a:bodyPr>
          <a:lstStyle/>
          <a:p>
            <a:pPr indent="-419100" lvl="0" marL="914400" marR="0" rtl="0" algn="l">
              <a:lnSpc>
                <a:spcPct val="115000"/>
              </a:lnSpc>
              <a:spcBef>
                <a:spcPts val="120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Free or subsidized device programs</a:t>
            </a:r>
            <a:endParaRPr b="0" i="0" sz="3000" u="none" cap="none" strike="noStrike">
              <a:solidFill>
                <a:schemeClr val="dk2"/>
              </a:solidFill>
              <a:latin typeface="Calibri"/>
              <a:ea typeface="Calibri"/>
              <a:cs typeface="Calibri"/>
              <a:sym typeface="Calibri"/>
            </a:endParaRPr>
          </a:p>
          <a:p>
            <a:pPr indent="-419100" lvl="1" marL="13716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ACP (ended June 1, 2024</a:t>
            </a:r>
            <a:r>
              <a:rPr b="0" i="0" lang="en-US" sz="2700" u="none" cap="none" strike="noStrike">
                <a:solidFill>
                  <a:schemeClr val="dk2"/>
                </a:solidFill>
                <a:latin typeface="Calibri"/>
                <a:ea typeface="Calibri"/>
                <a:cs typeface="Calibri"/>
                <a:sym typeface="Calibri"/>
              </a:rPr>
              <a:t>)</a:t>
            </a:r>
            <a:endParaRPr b="0" i="0" sz="2700" u="none" cap="none" strike="noStrike">
              <a:solidFill>
                <a:schemeClr val="dk2"/>
              </a:solidFill>
              <a:latin typeface="Calibri"/>
              <a:ea typeface="Calibri"/>
              <a:cs typeface="Calibri"/>
              <a:sym typeface="Calibri"/>
            </a:endParaRPr>
          </a:p>
          <a:p>
            <a:pPr indent="-400050" lvl="1" marL="1371600" marR="0" rtl="0" algn="l">
              <a:lnSpc>
                <a:spcPct val="115000"/>
              </a:lnSpc>
              <a:spcBef>
                <a:spcPts val="0"/>
              </a:spcBef>
              <a:spcAft>
                <a:spcPts val="0"/>
              </a:spcAft>
              <a:buClr>
                <a:schemeClr val="dk2"/>
              </a:buClr>
              <a:buSzPts val="2700"/>
              <a:buFont typeface="Calibri"/>
              <a:buChar char="○"/>
            </a:pPr>
            <a:r>
              <a:rPr b="0" i="0" lang="en-US" sz="2700" u="none" cap="none" strike="noStrike">
                <a:solidFill>
                  <a:schemeClr val="dk2"/>
                </a:solidFill>
                <a:latin typeface="Calibri"/>
                <a:ea typeface="Calibri"/>
                <a:cs typeface="Calibri"/>
                <a:sym typeface="Calibri"/>
              </a:rPr>
              <a:t>Some Lifeline providers give free tablets (StandUp Wireless)</a:t>
            </a:r>
            <a:endParaRPr b="0" i="0" sz="2700" u="none" cap="none" strike="noStrike">
              <a:solidFill>
                <a:schemeClr val="dk2"/>
              </a:solidFill>
              <a:latin typeface="Calibri"/>
              <a:ea typeface="Calibri"/>
              <a:cs typeface="Calibri"/>
              <a:sym typeface="Calibri"/>
            </a:endParaRPr>
          </a:p>
          <a:p>
            <a:pPr indent="-419100" lvl="1" marL="13716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PCs for People</a:t>
            </a:r>
            <a:endParaRPr b="0" i="0" sz="3000" u="none" cap="none" strike="noStrike">
              <a:solidFill>
                <a:schemeClr val="dk2"/>
              </a:solidFill>
              <a:latin typeface="Calibri"/>
              <a:ea typeface="Calibri"/>
              <a:cs typeface="Calibri"/>
              <a:sym typeface="Calibri"/>
            </a:endParaRPr>
          </a:p>
          <a:p>
            <a:pPr indent="-419100" lvl="1" marL="13716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human-i-t</a:t>
            </a:r>
            <a:endParaRPr b="0" i="0" sz="3000" u="none" cap="none" strike="noStrike">
              <a:solidFill>
                <a:schemeClr val="dk2"/>
              </a:solidFill>
              <a:latin typeface="Calibri"/>
              <a:ea typeface="Calibri"/>
              <a:cs typeface="Calibri"/>
              <a:sym typeface="Calibri"/>
            </a:endParaRPr>
          </a:p>
          <a:p>
            <a:pPr indent="-419100" lvl="0" marL="9144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Local nonprofits or government programs</a:t>
            </a:r>
            <a:endParaRPr b="0" i="0" sz="3000" u="none" cap="none" strike="noStrike">
              <a:solidFill>
                <a:schemeClr val="dk2"/>
              </a:solidFill>
              <a:latin typeface="Calibri"/>
              <a:ea typeface="Calibri"/>
              <a:cs typeface="Calibri"/>
              <a:sym typeface="Calibri"/>
            </a:endParaRPr>
          </a:p>
          <a:p>
            <a:pPr indent="-419100" lvl="0" marL="9144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Device donation drives</a:t>
            </a:r>
            <a:endParaRPr b="0" i="0" sz="2800" u="none" cap="none" strike="noStrike">
              <a:solidFill>
                <a:schemeClr val="dk2"/>
              </a:solidFill>
              <a:latin typeface="Calibri"/>
              <a:ea typeface="Calibri"/>
              <a:cs typeface="Calibri"/>
              <a:sym typeface="Calibri"/>
            </a:endParaRPr>
          </a:p>
          <a:p>
            <a:pPr indent="0" lvl="0" marL="914400" marR="0" rtl="0" algn="l">
              <a:lnSpc>
                <a:spcPct val="115000"/>
              </a:lnSpc>
              <a:spcBef>
                <a:spcPts val="1200"/>
              </a:spcBef>
              <a:spcAft>
                <a:spcPts val="1200"/>
              </a:spcAft>
              <a:buClr>
                <a:srgbClr val="000000"/>
              </a:buClr>
              <a:buSzPts val="2800"/>
              <a:buFont typeface="Arial"/>
              <a:buNone/>
            </a:pPr>
            <a:r>
              <a:t/>
            </a:r>
            <a:endParaRPr b="0" i="0" sz="2800" u="none" cap="none" strike="noStrike">
              <a:solidFill>
                <a:schemeClr val="dk2"/>
              </a:solidFill>
              <a:latin typeface="Arial"/>
              <a:ea typeface="Arial"/>
              <a:cs typeface="Arial"/>
              <a:sym typeface="Arial"/>
            </a:endParaRPr>
          </a:p>
        </p:txBody>
      </p:sp>
      <p:sp>
        <p:nvSpPr>
          <p:cNvPr id="268" name="Google Shape;268;p42"/>
          <p:cNvSpPr txBox="1"/>
          <p:nvPr/>
        </p:nvSpPr>
        <p:spPr>
          <a:xfrm>
            <a:off x="694338" y="1132250"/>
            <a:ext cx="5998500" cy="1858500"/>
          </a:xfrm>
          <a:prstGeom prst="rect">
            <a:avLst/>
          </a:prstGeom>
          <a:noFill/>
          <a:ln>
            <a:noFill/>
          </a:ln>
        </p:spPr>
        <p:txBody>
          <a:bodyPr anchorCtr="0" anchor="b" bIns="45825" lIns="91725" spcFirstLastPara="1" rIns="91725" wrap="square" tIns="45825">
            <a:normAutofit lnSpcReduction="20000"/>
          </a:bodyPr>
          <a:lstStyle/>
          <a:p>
            <a:pPr indent="0" lvl="0" marL="0" marR="0" rtl="0" algn="ctr">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Expanded Access </a:t>
            </a:r>
            <a:endParaRPr b="0" i="0" sz="5300" u="none" cap="none" strike="noStrike">
              <a:solidFill>
                <a:schemeClr val="dk2"/>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to Up-to-Date Devices</a:t>
            </a:r>
            <a:endParaRPr b="0" i="0" sz="5300" u="none" cap="none" strike="noStrike">
              <a:solidFill>
                <a:schemeClr val="dk2"/>
              </a:solidFill>
              <a:latin typeface="Calibri"/>
              <a:ea typeface="Calibri"/>
              <a:cs typeface="Calibri"/>
              <a:sym typeface="Calibri"/>
            </a:endParaRPr>
          </a:p>
        </p:txBody>
      </p:sp>
      <p:pic>
        <p:nvPicPr>
          <p:cNvPr id="269" name="Google Shape;269;p42"/>
          <p:cNvPicPr preferRelativeResize="0"/>
          <p:nvPr/>
        </p:nvPicPr>
        <p:blipFill rotWithShape="1">
          <a:blip r:embed="rId4">
            <a:alphaModFix/>
          </a:blip>
          <a:srcRect b="0" l="0" r="0" t="0"/>
          <a:stretch/>
        </p:blipFill>
        <p:spPr>
          <a:xfrm>
            <a:off x="2271688" y="3410712"/>
            <a:ext cx="2843783" cy="28437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cxnSp>
        <p:nvCxnSpPr>
          <p:cNvPr id="275" name="Google Shape;275;p43"/>
          <p:cNvCxnSpPr/>
          <p:nvPr/>
        </p:nvCxnSpPr>
        <p:spPr>
          <a:xfrm>
            <a:off x="6893381" y="1950720"/>
            <a:ext cx="0" cy="2956500"/>
          </a:xfrm>
          <a:prstGeom prst="straightConnector1">
            <a:avLst/>
          </a:prstGeom>
          <a:noFill/>
          <a:ln cap="flat" cmpd="sng" w="9525">
            <a:solidFill>
              <a:schemeClr val="accent2"/>
            </a:solidFill>
            <a:prstDash val="solid"/>
            <a:miter lim="800000"/>
            <a:headEnd len="sm" w="sm" type="none"/>
            <a:tailEnd len="sm" w="sm" type="none"/>
          </a:ln>
        </p:spPr>
      </p:cxnSp>
      <p:pic>
        <p:nvPicPr>
          <p:cNvPr id="276" name="Google Shape;276;p43"/>
          <p:cNvPicPr preferRelativeResize="0"/>
          <p:nvPr/>
        </p:nvPicPr>
        <p:blipFill rotWithShape="1">
          <a:blip r:embed="rId3">
            <a:alphaModFix/>
          </a:blip>
          <a:srcRect b="29518" l="22581" r="56331" t="65400"/>
          <a:stretch/>
        </p:blipFill>
        <p:spPr>
          <a:xfrm>
            <a:off x="1045601" y="2720718"/>
            <a:ext cx="5295898" cy="685801"/>
          </a:xfrm>
          <a:prstGeom prst="rect">
            <a:avLst/>
          </a:prstGeom>
          <a:noFill/>
          <a:ln>
            <a:noFill/>
          </a:ln>
        </p:spPr>
      </p:pic>
      <p:sp>
        <p:nvSpPr>
          <p:cNvPr id="277" name="Google Shape;277;p43"/>
          <p:cNvSpPr txBox="1"/>
          <p:nvPr/>
        </p:nvSpPr>
        <p:spPr>
          <a:xfrm>
            <a:off x="7701150" y="869350"/>
            <a:ext cx="5730000" cy="5381700"/>
          </a:xfrm>
          <a:prstGeom prst="rect">
            <a:avLst/>
          </a:prstGeom>
          <a:noFill/>
          <a:ln>
            <a:noFill/>
          </a:ln>
        </p:spPr>
        <p:txBody>
          <a:bodyPr anchorCtr="0" anchor="t" bIns="91425" lIns="91425" spcFirstLastPara="1" rIns="91425" wrap="square" tIns="91425">
            <a:noAutofit/>
          </a:bodyPr>
          <a:lstStyle/>
          <a:p>
            <a:pPr indent="-412750" lvl="0" marL="914400" marR="0" rtl="0" algn="l">
              <a:lnSpc>
                <a:spcPct val="115000"/>
              </a:lnSpc>
              <a:spcBef>
                <a:spcPts val="1200"/>
              </a:spcBef>
              <a:spcAft>
                <a:spcPts val="0"/>
              </a:spcAft>
              <a:buClr>
                <a:schemeClr val="dk2"/>
              </a:buClr>
              <a:buSzPts val="2900"/>
              <a:buFont typeface="Calibri"/>
              <a:buChar char="●"/>
            </a:pPr>
            <a:r>
              <a:rPr b="0" i="0" lang="en-US" sz="2900" u="none" cap="none" strike="noStrike">
                <a:solidFill>
                  <a:schemeClr val="dk2"/>
                </a:solidFill>
                <a:latin typeface="Calibri"/>
                <a:ea typeface="Calibri"/>
                <a:cs typeface="Calibri"/>
                <a:sym typeface="Calibri"/>
              </a:rPr>
              <a:t>Staff training</a:t>
            </a:r>
            <a:endParaRPr b="0" i="0" sz="2900" u="none" cap="none" strike="noStrike">
              <a:solidFill>
                <a:schemeClr val="dk2"/>
              </a:solidFill>
              <a:latin typeface="Calibri"/>
              <a:ea typeface="Calibri"/>
              <a:cs typeface="Calibri"/>
              <a:sym typeface="Calibri"/>
            </a:endParaRPr>
          </a:p>
          <a:p>
            <a:pPr indent="-412750" lvl="0" marL="914400" marR="0" rtl="0" algn="l">
              <a:lnSpc>
                <a:spcPct val="115000"/>
              </a:lnSpc>
              <a:spcBef>
                <a:spcPts val="0"/>
              </a:spcBef>
              <a:spcAft>
                <a:spcPts val="0"/>
              </a:spcAft>
              <a:buClr>
                <a:schemeClr val="dk2"/>
              </a:buClr>
              <a:buSzPts val="2900"/>
              <a:buFont typeface="Calibri"/>
              <a:buChar char="●"/>
            </a:pPr>
            <a:r>
              <a:rPr b="0" i="0" lang="en-US" sz="2900" u="none" cap="none" strike="noStrike">
                <a:solidFill>
                  <a:schemeClr val="dk2"/>
                </a:solidFill>
                <a:latin typeface="Calibri"/>
                <a:ea typeface="Calibri"/>
                <a:cs typeface="Calibri"/>
                <a:sym typeface="Calibri"/>
              </a:rPr>
              <a:t>Develop clinic-specific digital support materials or videos for your patients</a:t>
            </a:r>
            <a:endParaRPr b="0" i="0" sz="2900" u="none" cap="none" strike="noStrike">
              <a:solidFill>
                <a:schemeClr val="dk2"/>
              </a:solidFill>
              <a:latin typeface="Calibri"/>
              <a:ea typeface="Calibri"/>
              <a:cs typeface="Calibri"/>
              <a:sym typeface="Calibri"/>
            </a:endParaRPr>
          </a:p>
          <a:p>
            <a:pPr indent="-412750" lvl="0" marL="914400" marR="0" rtl="0" algn="l">
              <a:lnSpc>
                <a:spcPct val="115000"/>
              </a:lnSpc>
              <a:spcBef>
                <a:spcPts val="0"/>
              </a:spcBef>
              <a:spcAft>
                <a:spcPts val="0"/>
              </a:spcAft>
              <a:buClr>
                <a:schemeClr val="dk2"/>
              </a:buClr>
              <a:buSzPts val="2900"/>
              <a:buFont typeface="Calibri"/>
              <a:buChar char="●"/>
            </a:pPr>
            <a:r>
              <a:rPr b="0" i="0" lang="en-US" sz="2900" u="none" cap="none" strike="noStrike">
                <a:solidFill>
                  <a:schemeClr val="dk2"/>
                </a:solidFill>
                <a:latin typeface="Calibri"/>
                <a:ea typeface="Calibri"/>
                <a:cs typeface="Calibri"/>
                <a:sym typeface="Calibri"/>
              </a:rPr>
              <a:t>Youth digital health ambassador programs</a:t>
            </a:r>
            <a:endParaRPr b="0" i="0" sz="2900" u="none" cap="none" strike="noStrike">
              <a:solidFill>
                <a:schemeClr val="dk2"/>
              </a:solidFill>
              <a:latin typeface="Calibri"/>
              <a:ea typeface="Calibri"/>
              <a:cs typeface="Calibri"/>
              <a:sym typeface="Calibri"/>
            </a:endParaRPr>
          </a:p>
          <a:p>
            <a:pPr indent="-412750" lvl="0" marL="914400" marR="0" rtl="0" algn="l">
              <a:lnSpc>
                <a:spcPct val="115000"/>
              </a:lnSpc>
              <a:spcBef>
                <a:spcPts val="0"/>
              </a:spcBef>
              <a:spcAft>
                <a:spcPts val="0"/>
              </a:spcAft>
              <a:buClr>
                <a:schemeClr val="dk2"/>
              </a:buClr>
              <a:buSzPts val="2900"/>
              <a:buFont typeface="Calibri"/>
              <a:buChar char="●"/>
            </a:pPr>
            <a:r>
              <a:rPr b="0" i="0" lang="en-US" sz="2900" u="none" cap="none" strike="noStrike">
                <a:solidFill>
                  <a:schemeClr val="dk2"/>
                </a:solidFill>
                <a:latin typeface="Calibri"/>
                <a:ea typeface="Calibri"/>
                <a:cs typeface="Calibri"/>
                <a:sym typeface="Calibri"/>
              </a:rPr>
              <a:t>Digital health literacy workshops (in person)</a:t>
            </a:r>
            <a:endParaRPr b="0" i="0" sz="2900" u="none" cap="none" strike="noStrike">
              <a:solidFill>
                <a:schemeClr val="dk2"/>
              </a:solidFill>
              <a:latin typeface="Calibri"/>
              <a:ea typeface="Calibri"/>
              <a:cs typeface="Calibri"/>
              <a:sym typeface="Calibri"/>
            </a:endParaRPr>
          </a:p>
          <a:p>
            <a:pPr indent="-412750" lvl="0" marL="914400" marR="0" rtl="0" algn="l">
              <a:lnSpc>
                <a:spcPct val="115000"/>
              </a:lnSpc>
              <a:spcBef>
                <a:spcPts val="0"/>
              </a:spcBef>
              <a:spcAft>
                <a:spcPts val="0"/>
              </a:spcAft>
              <a:buClr>
                <a:schemeClr val="dk2"/>
              </a:buClr>
              <a:buSzPts val="2900"/>
              <a:buFont typeface="Calibri"/>
              <a:buChar char="●"/>
            </a:pPr>
            <a:r>
              <a:rPr b="0" i="0" lang="en-US" sz="2900" u="none" cap="none" strike="noStrike">
                <a:solidFill>
                  <a:schemeClr val="dk2"/>
                </a:solidFill>
                <a:latin typeface="Calibri"/>
                <a:ea typeface="Calibri"/>
                <a:cs typeface="Calibri"/>
                <a:sym typeface="Calibri"/>
              </a:rPr>
              <a:t>Digital health literacy trainings (virtual)</a:t>
            </a:r>
            <a:endParaRPr b="0" i="0" sz="2900" u="none" cap="none" strike="noStrike">
              <a:solidFill>
                <a:schemeClr val="dk2"/>
              </a:solidFill>
              <a:latin typeface="Calibri"/>
              <a:ea typeface="Calibri"/>
              <a:cs typeface="Calibri"/>
              <a:sym typeface="Calibri"/>
            </a:endParaRPr>
          </a:p>
        </p:txBody>
      </p:sp>
      <p:sp>
        <p:nvSpPr>
          <p:cNvPr id="278" name="Google Shape;278;p43"/>
          <p:cNvSpPr txBox="1"/>
          <p:nvPr/>
        </p:nvSpPr>
        <p:spPr>
          <a:xfrm>
            <a:off x="694300" y="1415399"/>
            <a:ext cx="5998500" cy="1489500"/>
          </a:xfrm>
          <a:prstGeom prst="rect">
            <a:avLst/>
          </a:prstGeom>
          <a:noFill/>
          <a:ln>
            <a:noFill/>
          </a:ln>
        </p:spPr>
        <p:txBody>
          <a:bodyPr anchorCtr="0" anchor="b" bIns="45825" lIns="91725" spcFirstLastPara="1" rIns="91725" wrap="square" tIns="45825">
            <a:normAutofit lnSpcReduction="10000"/>
          </a:bodyPr>
          <a:lstStyle/>
          <a:p>
            <a:pPr indent="0" lvl="0" marL="0" marR="0" rtl="0" algn="ctr">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Digital Health Literacy</a:t>
            </a:r>
            <a:endParaRPr b="0" i="0" sz="5300" u="none" cap="none" strike="noStrike">
              <a:solidFill>
                <a:schemeClr val="dk2"/>
              </a:solidFill>
              <a:latin typeface="Calibri"/>
              <a:ea typeface="Calibri"/>
              <a:cs typeface="Calibri"/>
              <a:sym typeface="Calibri"/>
            </a:endParaRPr>
          </a:p>
        </p:txBody>
      </p:sp>
      <p:pic>
        <p:nvPicPr>
          <p:cNvPr id="279" name="Google Shape;279;p43"/>
          <p:cNvPicPr preferRelativeResize="0"/>
          <p:nvPr/>
        </p:nvPicPr>
        <p:blipFill rotWithShape="1">
          <a:blip r:embed="rId4">
            <a:alphaModFix/>
          </a:blip>
          <a:srcRect b="0" l="0" r="0" t="0"/>
          <a:stretch/>
        </p:blipFill>
        <p:spPr>
          <a:xfrm>
            <a:off x="2271311" y="3406527"/>
            <a:ext cx="2844526" cy="28445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4"/>
          <p:cNvPicPr preferRelativeResize="0"/>
          <p:nvPr/>
        </p:nvPicPr>
        <p:blipFill rotWithShape="1">
          <a:blip r:embed="rId3">
            <a:alphaModFix/>
          </a:blip>
          <a:srcRect b="29518" l="22581" r="56331" t="65400"/>
          <a:stretch/>
        </p:blipFill>
        <p:spPr>
          <a:xfrm>
            <a:off x="-1" y="907500"/>
            <a:ext cx="12321125" cy="685799"/>
          </a:xfrm>
          <a:prstGeom prst="rect">
            <a:avLst/>
          </a:prstGeom>
          <a:noFill/>
          <a:ln>
            <a:noFill/>
          </a:ln>
        </p:spPr>
      </p:pic>
      <p:sp>
        <p:nvSpPr>
          <p:cNvPr id="286" name="Google Shape;286;p44"/>
          <p:cNvSpPr txBox="1"/>
          <p:nvPr/>
        </p:nvSpPr>
        <p:spPr>
          <a:xfrm>
            <a:off x="356550" y="1593300"/>
            <a:ext cx="5985600" cy="5097900"/>
          </a:xfrm>
          <a:prstGeom prst="rect">
            <a:avLst/>
          </a:prstGeom>
          <a:noFill/>
          <a:ln>
            <a:noFill/>
          </a:ln>
        </p:spPr>
        <p:txBody>
          <a:bodyPr anchorCtr="0" anchor="t" bIns="91425" lIns="91425" spcFirstLastPara="1" rIns="91425" wrap="square" tIns="91425">
            <a:noAutofit/>
          </a:bodyPr>
          <a:lstStyle/>
          <a:p>
            <a:pPr indent="-425450" lvl="0" marL="457200" marR="0" rtl="0" algn="l">
              <a:lnSpc>
                <a:spcPct val="115000"/>
              </a:lnSpc>
              <a:spcBef>
                <a:spcPts val="1400"/>
              </a:spcBef>
              <a:spcAft>
                <a:spcPts val="0"/>
              </a:spcAft>
              <a:buClr>
                <a:schemeClr val="dk2"/>
              </a:buClr>
              <a:buSzPts val="3100"/>
              <a:buFont typeface="Calibri"/>
              <a:buChar char="●"/>
            </a:pPr>
            <a:r>
              <a:rPr b="0" i="0" lang="en-US" sz="3100" u="none" cap="none" strike="noStrike">
                <a:solidFill>
                  <a:schemeClr val="dk2"/>
                </a:solidFill>
                <a:latin typeface="Calibri"/>
                <a:ea typeface="Calibri"/>
                <a:cs typeface="Calibri"/>
                <a:sym typeface="Calibri"/>
              </a:rPr>
              <a:t>Community wi-fi hotspots</a:t>
            </a:r>
            <a:endParaRPr b="0" i="0" sz="3100" u="none" cap="none" strike="noStrike">
              <a:solidFill>
                <a:schemeClr val="dk2"/>
              </a:solidFill>
              <a:latin typeface="Calibri"/>
              <a:ea typeface="Calibri"/>
              <a:cs typeface="Calibri"/>
              <a:sym typeface="Calibri"/>
            </a:endParaRPr>
          </a:p>
          <a:p>
            <a:pPr indent="-425450" lvl="0" marL="457200" marR="0" rtl="0" algn="l">
              <a:lnSpc>
                <a:spcPct val="115000"/>
              </a:lnSpc>
              <a:spcBef>
                <a:spcPts val="0"/>
              </a:spcBef>
              <a:spcAft>
                <a:spcPts val="0"/>
              </a:spcAft>
              <a:buClr>
                <a:schemeClr val="dk2"/>
              </a:buClr>
              <a:buSzPts val="3100"/>
              <a:buFont typeface="Calibri"/>
              <a:buChar char="●"/>
            </a:pPr>
            <a:r>
              <a:rPr b="0" i="0" lang="en-US" sz="3100" u="none" cap="none" strike="noStrike">
                <a:solidFill>
                  <a:schemeClr val="dk2"/>
                </a:solidFill>
                <a:latin typeface="Calibri"/>
                <a:ea typeface="Calibri"/>
                <a:cs typeface="Calibri"/>
                <a:sym typeface="Calibri"/>
              </a:rPr>
              <a:t>Community digital health literacy workshops</a:t>
            </a:r>
            <a:endParaRPr b="0" i="0" sz="3100" u="none" cap="none" strike="noStrike">
              <a:solidFill>
                <a:schemeClr val="dk2"/>
              </a:solidFill>
              <a:latin typeface="Calibri"/>
              <a:ea typeface="Calibri"/>
              <a:cs typeface="Calibri"/>
              <a:sym typeface="Calibri"/>
            </a:endParaRPr>
          </a:p>
          <a:p>
            <a:pPr indent="-425450" lvl="0" marL="457200" marR="0" rtl="0" algn="l">
              <a:lnSpc>
                <a:spcPct val="115000"/>
              </a:lnSpc>
              <a:spcBef>
                <a:spcPts val="0"/>
              </a:spcBef>
              <a:spcAft>
                <a:spcPts val="0"/>
              </a:spcAft>
              <a:buClr>
                <a:schemeClr val="dk2"/>
              </a:buClr>
              <a:buSzPts val="3100"/>
              <a:buFont typeface="Calibri"/>
              <a:buChar char="●"/>
            </a:pPr>
            <a:r>
              <a:rPr b="0" i="0" lang="en-US" sz="3100" u="none" cap="none" strike="noStrike">
                <a:solidFill>
                  <a:schemeClr val="dk2"/>
                </a:solidFill>
                <a:latin typeface="Calibri"/>
                <a:ea typeface="Calibri"/>
                <a:cs typeface="Calibri"/>
                <a:sym typeface="Calibri"/>
              </a:rPr>
              <a:t>Library-based tech education programs</a:t>
            </a:r>
            <a:endParaRPr b="0" i="0" sz="3100" u="none" cap="none" strike="noStrike">
              <a:solidFill>
                <a:schemeClr val="dk2"/>
              </a:solidFill>
              <a:latin typeface="Calibri"/>
              <a:ea typeface="Calibri"/>
              <a:cs typeface="Calibri"/>
              <a:sym typeface="Calibri"/>
            </a:endParaRPr>
          </a:p>
          <a:p>
            <a:pPr indent="-425450" lvl="0" marL="457200" marR="0" rtl="0" algn="l">
              <a:lnSpc>
                <a:spcPct val="115000"/>
              </a:lnSpc>
              <a:spcBef>
                <a:spcPts val="0"/>
              </a:spcBef>
              <a:spcAft>
                <a:spcPts val="0"/>
              </a:spcAft>
              <a:buClr>
                <a:schemeClr val="dk2"/>
              </a:buClr>
              <a:buSzPts val="3100"/>
              <a:buFont typeface="Calibri"/>
              <a:buChar char="●"/>
            </a:pPr>
            <a:r>
              <a:rPr b="0" i="0" lang="en-US" sz="3100" u="none" cap="none" strike="noStrike">
                <a:solidFill>
                  <a:schemeClr val="dk2"/>
                </a:solidFill>
                <a:latin typeface="Calibri"/>
                <a:ea typeface="Calibri"/>
                <a:cs typeface="Calibri"/>
                <a:sym typeface="Calibri"/>
              </a:rPr>
              <a:t>Feature digital health education at health fairs</a:t>
            </a:r>
            <a:endParaRPr b="0" i="0" sz="3100" u="none" cap="none" strike="noStrike">
              <a:solidFill>
                <a:schemeClr val="dk2"/>
              </a:solidFill>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3100"/>
              <a:buFont typeface="Arial"/>
              <a:buNone/>
            </a:pPr>
            <a:r>
              <a:t/>
            </a:r>
            <a:endParaRPr b="0" i="0" sz="3100" u="none" cap="none" strike="noStrike">
              <a:solidFill>
                <a:schemeClr val="dk2"/>
              </a:solidFill>
              <a:latin typeface="Calibri"/>
              <a:ea typeface="Calibri"/>
              <a:cs typeface="Calibri"/>
              <a:sym typeface="Calibri"/>
            </a:endParaRPr>
          </a:p>
          <a:p>
            <a:pPr indent="0" lvl="0" marL="457200" marR="0" rtl="0" algn="l">
              <a:lnSpc>
                <a:spcPct val="115000"/>
              </a:lnSpc>
              <a:spcBef>
                <a:spcPts val="140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a:p>
            <a:pPr indent="0" lvl="0" marL="457200" marR="0" rtl="0" algn="l">
              <a:lnSpc>
                <a:spcPct val="115000"/>
              </a:lnSpc>
              <a:spcBef>
                <a:spcPts val="1400"/>
              </a:spcBef>
              <a:spcAft>
                <a:spcPts val="400"/>
              </a:spcAft>
              <a:buClr>
                <a:srgbClr val="000000"/>
              </a:buClr>
              <a:buSzPts val="4700"/>
              <a:buFont typeface="Arial"/>
              <a:buNone/>
            </a:pPr>
            <a:r>
              <a:t/>
            </a:r>
            <a:endParaRPr b="1" i="0" sz="4700" u="none" cap="none" strike="noStrike">
              <a:solidFill>
                <a:schemeClr val="dk1"/>
              </a:solidFill>
              <a:latin typeface="Calibri"/>
              <a:ea typeface="Calibri"/>
              <a:cs typeface="Calibri"/>
              <a:sym typeface="Calibri"/>
            </a:endParaRPr>
          </a:p>
        </p:txBody>
      </p:sp>
      <p:sp>
        <p:nvSpPr>
          <p:cNvPr id="287" name="Google Shape;287;p44"/>
          <p:cNvSpPr txBox="1"/>
          <p:nvPr/>
        </p:nvSpPr>
        <p:spPr>
          <a:xfrm>
            <a:off x="356550" y="63475"/>
            <a:ext cx="13002900" cy="1010700"/>
          </a:xfrm>
          <a:prstGeom prst="rect">
            <a:avLst/>
          </a:prstGeom>
          <a:noFill/>
          <a:ln>
            <a:noFill/>
          </a:ln>
        </p:spPr>
        <p:txBody>
          <a:bodyPr anchorCtr="0" anchor="b" bIns="45825" lIns="91725" spcFirstLastPara="1" rIns="91725" wrap="square" tIns="45825">
            <a:noAutofit/>
          </a:bodyPr>
          <a:lstStyle/>
          <a:p>
            <a:pPr indent="0" lvl="0" marL="0" marR="0" rtl="0" algn="l">
              <a:lnSpc>
                <a:spcPct val="115000"/>
              </a:lnSpc>
              <a:spcBef>
                <a:spcPts val="0"/>
              </a:spcBef>
              <a:spcAft>
                <a:spcPts val="0"/>
              </a:spcAft>
              <a:buClr>
                <a:schemeClr val="dk1"/>
              </a:buClr>
              <a:buSzPts val="1100"/>
              <a:buFont typeface="Arial"/>
              <a:buNone/>
            </a:pPr>
            <a:r>
              <a:rPr b="0" i="0" lang="en-US" sz="4600" u="none" cap="none" strike="noStrike">
                <a:solidFill>
                  <a:schemeClr val="dk2"/>
                </a:solidFill>
                <a:latin typeface="Calibri"/>
                <a:ea typeface="Calibri"/>
                <a:cs typeface="Calibri"/>
                <a:sym typeface="Calibri"/>
              </a:rPr>
              <a:t>Community Activities to Increase Digital Health Equity</a:t>
            </a:r>
            <a:endParaRPr b="0" i="0" sz="4600" u="none" cap="none" strike="noStrike">
              <a:solidFill>
                <a:schemeClr val="dk2"/>
              </a:solidFill>
              <a:latin typeface="Calibri"/>
              <a:ea typeface="Calibri"/>
              <a:cs typeface="Calibri"/>
              <a:sym typeface="Calibri"/>
            </a:endParaRPr>
          </a:p>
        </p:txBody>
      </p:sp>
      <p:sp>
        <p:nvSpPr>
          <p:cNvPr id="288" name="Google Shape;288;p44"/>
          <p:cNvSpPr txBox="1"/>
          <p:nvPr/>
        </p:nvSpPr>
        <p:spPr>
          <a:xfrm>
            <a:off x="7192000" y="1593300"/>
            <a:ext cx="5985600" cy="5097900"/>
          </a:xfrm>
          <a:prstGeom prst="rect">
            <a:avLst/>
          </a:prstGeom>
          <a:noFill/>
          <a:ln>
            <a:noFill/>
          </a:ln>
        </p:spPr>
        <p:txBody>
          <a:bodyPr anchorCtr="0" anchor="t" bIns="91425" lIns="91425" spcFirstLastPara="1" rIns="91425" wrap="square" tIns="91425">
            <a:noAutofit/>
          </a:bodyPr>
          <a:lstStyle/>
          <a:p>
            <a:pPr indent="-425450" lvl="0" marL="457200" marR="0" rtl="0" algn="l">
              <a:lnSpc>
                <a:spcPct val="115000"/>
              </a:lnSpc>
              <a:spcBef>
                <a:spcPts val="1400"/>
              </a:spcBef>
              <a:spcAft>
                <a:spcPts val="0"/>
              </a:spcAft>
              <a:buClr>
                <a:schemeClr val="dk2"/>
              </a:buClr>
              <a:buSzPts val="3100"/>
              <a:buFont typeface="Calibri"/>
              <a:buChar char="●"/>
            </a:pPr>
            <a:r>
              <a:rPr b="0" i="0" lang="en-US" sz="3100" u="none" cap="none" strike="noStrike">
                <a:solidFill>
                  <a:schemeClr val="dk2"/>
                </a:solidFill>
                <a:latin typeface="Calibri"/>
                <a:ea typeface="Calibri"/>
                <a:cs typeface="Calibri"/>
                <a:sym typeface="Calibri"/>
              </a:rPr>
              <a:t>Telehealth awareness campaigns</a:t>
            </a:r>
            <a:endParaRPr b="0" i="0" sz="3100" u="none" cap="none" strike="noStrike">
              <a:solidFill>
                <a:schemeClr val="dk2"/>
              </a:solidFill>
              <a:latin typeface="Calibri"/>
              <a:ea typeface="Calibri"/>
              <a:cs typeface="Calibri"/>
              <a:sym typeface="Calibri"/>
            </a:endParaRPr>
          </a:p>
          <a:p>
            <a:pPr indent="-425450" lvl="0" marL="457200" marR="0" rtl="0" algn="l">
              <a:lnSpc>
                <a:spcPct val="115000"/>
              </a:lnSpc>
              <a:spcBef>
                <a:spcPts val="0"/>
              </a:spcBef>
              <a:spcAft>
                <a:spcPts val="0"/>
              </a:spcAft>
              <a:buClr>
                <a:schemeClr val="dk2"/>
              </a:buClr>
              <a:buSzPts val="3100"/>
              <a:buFont typeface="Calibri"/>
              <a:buChar char="●"/>
            </a:pPr>
            <a:r>
              <a:rPr b="0" i="0" lang="en-US" sz="3100" u="none" cap="none" strike="noStrike">
                <a:solidFill>
                  <a:schemeClr val="dk2"/>
                </a:solidFill>
                <a:latin typeface="Calibri"/>
                <a:ea typeface="Calibri"/>
                <a:cs typeface="Calibri"/>
                <a:sym typeface="Calibri"/>
              </a:rPr>
              <a:t>Culturally tailored digital education campaigns</a:t>
            </a:r>
            <a:endParaRPr b="0" i="0" sz="3100" u="none" cap="none" strike="noStrike">
              <a:solidFill>
                <a:schemeClr val="dk2"/>
              </a:solidFill>
              <a:latin typeface="Calibri"/>
              <a:ea typeface="Calibri"/>
              <a:cs typeface="Calibri"/>
              <a:sym typeface="Calibri"/>
            </a:endParaRPr>
          </a:p>
        </p:txBody>
      </p:sp>
      <p:pic>
        <p:nvPicPr>
          <p:cNvPr id="289" name="Google Shape;289;p44"/>
          <p:cNvPicPr preferRelativeResize="0"/>
          <p:nvPr/>
        </p:nvPicPr>
        <p:blipFill rotWithShape="1">
          <a:blip r:embed="rId4">
            <a:alphaModFix amt="33000"/>
          </a:blip>
          <a:srcRect b="0" l="0" r="0" t="0"/>
          <a:stretch/>
        </p:blipFill>
        <p:spPr>
          <a:xfrm>
            <a:off x="5962225" y="4497250"/>
            <a:ext cx="7495798" cy="2360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5"/>
          <p:cNvPicPr preferRelativeResize="0"/>
          <p:nvPr/>
        </p:nvPicPr>
        <p:blipFill rotWithShape="1">
          <a:blip r:embed="rId3">
            <a:alphaModFix/>
          </a:blip>
          <a:srcRect b="29518" l="22581" r="56331" t="65400"/>
          <a:stretch/>
        </p:blipFill>
        <p:spPr>
          <a:xfrm>
            <a:off x="697438" y="777513"/>
            <a:ext cx="12321125" cy="612900"/>
          </a:xfrm>
          <a:prstGeom prst="rect">
            <a:avLst/>
          </a:prstGeom>
          <a:noFill/>
          <a:ln>
            <a:noFill/>
          </a:ln>
        </p:spPr>
      </p:pic>
      <p:cxnSp>
        <p:nvCxnSpPr>
          <p:cNvPr id="296" name="Google Shape;296;p45"/>
          <p:cNvCxnSpPr/>
          <p:nvPr/>
        </p:nvCxnSpPr>
        <p:spPr>
          <a:xfrm flipH="1">
            <a:off x="6847950" y="1772600"/>
            <a:ext cx="20100" cy="4724700"/>
          </a:xfrm>
          <a:prstGeom prst="straightConnector1">
            <a:avLst/>
          </a:prstGeom>
          <a:noFill/>
          <a:ln cap="flat" cmpd="sng" w="9525">
            <a:solidFill>
              <a:schemeClr val="accent2"/>
            </a:solidFill>
            <a:prstDash val="solid"/>
            <a:miter lim="800000"/>
            <a:headEnd len="sm" w="sm" type="none"/>
            <a:tailEnd len="sm" w="sm" type="none"/>
          </a:ln>
        </p:spPr>
      </p:cxnSp>
      <p:sp>
        <p:nvSpPr>
          <p:cNvPr id="297" name="Google Shape;297;p45"/>
          <p:cNvSpPr txBox="1"/>
          <p:nvPr/>
        </p:nvSpPr>
        <p:spPr>
          <a:xfrm>
            <a:off x="0" y="2408950"/>
            <a:ext cx="6867900" cy="2878800"/>
          </a:xfrm>
          <a:prstGeom prst="rect">
            <a:avLst/>
          </a:prstGeom>
          <a:noFill/>
          <a:ln>
            <a:noFill/>
          </a:ln>
        </p:spPr>
        <p:txBody>
          <a:bodyPr anchorCtr="0" anchor="t" bIns="91425" lIns="91425" spcFirstLastPara="1" rIns="91425" wrap="square" tIns="91425">
            <a:noAutofit/>
          </a:bodyPr>
          <a:lstStyle/>
          <a:p>
            <a:pPr indent="-387350" lvl="0" marL="914400" marR="0" rtl="0" algn="l">
              <a:lnSpc>
                <a:spcPct val="115000"/>
              </a:lnSpc>
              <a:spcBef>
                <a:spcPts val="12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Leverage mobile phones for health services: </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10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Phone-based telehealth and telemental health</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10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Text-based mental health support</a:t>
            </a:r>
            <a:endParaRPr b="0" i="0" sz="2500" u="none" cap="none" strike="noStrike">
              <a:solidFill>
                <a:schemeClr val="dk2"/>
              </a:solidFill>
              <a:latin typeface="Calibri"/>
              <a:ea typeface="Calibri"/>
              <a:cs typeface="Calibri"/>
              <a:sym typeface="Calibri"/>
            </a:endParaRPr>
          </a:p>
          <a:p>
            <a:pPr indent="-387350" lvl="0" marL="914400" marR="0" rtl="0" algn="l">
              <a:lnSpc>
                <a:spcPct val="115000"/>
              </a:lnSpc>
              <a:spcBef>
                <a:spcPts val="1200"/>
              </a:spcBef>
              <a:spcAft>
                <a:spcPts val="100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Low-bandwidth telehealth options</a:t>
            </a:r>
            <a:endParaRPr b="0" i="0" sz="2500" u="none" cap="none" strike="noStrike">
              <a:solidFill>
                <a:schemeClr val="dk2"/>
              </a:solidFill>
              <a:latin typeface="Calibri"/>
              <a:ea typeface="Calibri"/>
              <a:cs typeface="Calibri"/>
              <a:sym typeface="Calibri"/>
            </a:endParaRPr>
          </a:p>
        </p:txBody>
      </p:sp>
      <p:sp>
        <p:nvSpPr>
          <p:cNvPr id="298" name="Google Shape;298;p45"/>
          <p:cNvSpPr txBox="1"/>
          <p:nvPr/>
        </p:nvSpPr>
        <p:spPr>
          <a:xfrm>
            <a:off x="410100" y="1770650"/>
            <a:ext cx="6047700" cy="507600"/>
          </a:xfrm>
          <a:prstGeom prst="rect">
            <a:avLst/>
          </a:prstGeom>
          <a:noFill/>
          <a:ln>
            <a:noFill/>
          </a:ln>
        </p:spPr>
        <p:txBody>
          <a:bodyPr anchorCtr="0" anchor="b" bIns="45825" lIns="91725" spcFirstLastPara="1" rIns="91725" wrap="square" tIns="45825">
            <a:noAutofit/>
          </a:bodyPr>
          <a:lstStyle/>
          <a:p>
            <a:pPr indent="0" lvl="0" marL="0" marR="0" rtl="0" algn="ctr">
              <a:lnSpc>
                <a:spcPct val="115000"/>
              </a:lnSpc>
              <a:spcBef>
                <a:spcPts val="1200"/>
              </a:spcBef>
              <a:spcAft>
                <a:spcPts val="1200"/>
              </a:spcAft>
              <a:buClr>
                <a:srgbClr val="000000"/>
              </a:buClr>
              <a:buSzPts val="3200"/>
              <a:buFont typeface="Arial"/>
              <a:buNone/>
            </a:pPr>
            <a:r>
              <a:rPr b="0" i="0" lang="en-US" sz="3200" u="sng" cap="none" strike="noStrike">
                <a:solidFill>
                  <a:schemeClr val="dk2"/>
                </a:solidFill>
                <a:latin typeface="Calibri"/>
                <a:ea typeface="Calibri"/>
                <a:cs typeface="Calibri"/>
                <a:sym typeface="Calibri"/>
              </a:rPr>
              <a:t>Simplified, Low-Bandwidth Options</a:t>
            </a:r>
            <a:endParaRPr b="0" i="0" sz="3200" u="sng" cap="none" strike="noStrike">
              <a:solidFill>
                <a:schemeClr val="dk2"/>
              </a:solidFill>
              <a:latin typeface="Calibri"/>
              <a:ea typeface="Calibri"/>
              <a:cs typeface="Calibri"/>
              <a:sym typeface="Calibri"/>
            </a:endParaRPr>
          </a:p>
        </p:txBody>
      </p:sp>
      <p:sp>
        <p:nvSpPr>
          <p:cNvPr id="299" name="Google Shape;299;p45"/>
          <p:cNvSpPr txBox="1"/>
          <p:nvPr/>
        </p:nvSpPr>
        <p:spPr>
          <a:xfrm>
            <a:off x="6868050" y="2408950"/>
            <a:ext cx="6770700" cy="4171200"/>
          </a:xfrm>
          <a:prstGeom prst="rect">
            <a:avLst/>
          </a:prstGeom>
          <a:noFill/>
          <a:ln>
            <a:noFill/>
          </a:ln>
        </p:spPr>
        <p:txBody>
          <a:bodyPr anchorCtr="0" anchor="t" bIns="91425" lIns="91425" spcFirstLastPara="1" rIns="91425" wrap="square" tIns="91425">
            <a:noAutofit/>
          </a:bodyPr>
          <a:lstStyle/>
          <a:p>
            <a:pPr indent="-387350" lvl="0" marL="914400" marR="0" rtl="0" algn="l">
              <a:lnSpc>
                <a:spcPct val="115000"/>
              </a:lnSpc>
              <a:spcBef>
                <a:spcPts val="12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Multilingual digital health services</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Patient portals</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Telehealth platforms</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Reminder texts</a:t>
            </a:r>
            <a:endParaRPr b="0" i="0" sz="2500" u="none" cap="none" strike="noStrike">
              <a:solidFill>
                <a:schemeClr val="dk2"/>
              </a:solidFill>
              <a:latin typeface="Calibri"/>
              <a:ea typeface="Calibri"/>
              <a:cs typeface="Calibri"/>
              <a:sym typeface="Calibri"/>
            </a:endParaRPr>
          </a:p>
          <a:p>
            <a:pPr indent="-387350" lvl="0" marL="9144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Culturally tailored digital health content, taking into account:</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Cultural differences</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Literacy-levels</a:t>
            </a:r>
            <a:endParaRPr b="0" i="0" sz="2500" u="none" cap="none" strike="noStrike">
              <a:solidFill>
                <a:schemeClr val="dk2"/>
              </a:solidFill>
              <a:latin typeface="Calibri"/>
              <a:ea typeface="Calibri"/>
              <a:cs typeface="Calibri"/>
              <a:sym typeface="Calibri"/>
            </a:endParaRPr>
          </a:p>
          <a:p>
            <a:pPr indent="-387350" lvl="1" marL="1371600" marR="0" rtl="0" algn="l">
              <a:lnSpc>
                <a:spcPct val="115000"/>
              </a:lnSpc>
              <a:spcBef>
                <a:spcPts val="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Living situations and economic realities</a:t>
            </a:r>
            <a:endParaRPr b="0" i="0" sz="2500" u="none" cap="none" strike="noStrike">
              <a:solidFill>
                <a:schemeClr val="dk2"/>
              </a:solidFill>
              <a:latin typeface="Calibri"/>
              <a:ea typeface="Calibri"/>
              <a:cs typeface="Calibri"/>
              <a:sym typeface="Calibri"/>
            </a:endParaRPr>
          </a:p>
        </p:txBody>
      </p:sp>
      <p:sp>
        <p:nvSpPr>
          <p:cNvPr id="300" name="Google Shape;300;p45"/>
          <p:cNvSpPr txBox="1"/>
          <p:nvPr/>
        </p:nvSpPr>
        <p:spPr>
          <a:xfrm>
            <a:off x="103675" y="90725"/>
            <a:ext cx="13612200" cy="8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chemeClr val="dk2"/>
                </a:solidFill>
                <a:latin typeface="Calibri"/>
                <a:ea typeface="Calibri"/>
                <a:cs typeface="Calibri"/>
                <a:sym typeface="Calibri"/>
              </a:rPr>
              <a:t>Equity Requirements for Digital Health Platforms</a:t>
            </a:r>
            <a:endParaRPr b="0" i="0" sz="5300" u="none" cap="none" strike="noStrike">
              <a:solidFill>
                <a:schemeClr val="dk2"/>
              </a:solidFill>
              <a:latin typeface="Calibri"/>
              <a:ea typeface="Calibri"/>
              <a:cs typeface="Calibri"/>
              <a:sym typeface="Calibri"/>
            </a:endParaRPr>
          </a:p>
        </p:txBody>
      </p:sp>
      <p:sp>
        <p:nvSpPr>
          <p:cNvPr id="301" name="Google Shape;301;p45"/>
          <p:cNvSpPr txBox="1"/>
          <p:nvPr/>
        </p:nvSpPr>
        <p:spPr>
          <a:xfrm>
            <a:off x="7229550" y="1770650"/>
            <a:ext cx="6047700" cy="507600"/>
          </a:xfrm>
          <a:prstGeom prst="rect">
            <a:avLst/>
          </a:prstGeom>
          <a:noFill/>
          <a:ln>
            <a:noFill/>
          </a:ln>
        </p:spPr>
        <p:txBody>
          <a:bodyPr anchorCtr="0" anchor="b" bIns="45825" lIns="91725" spcFirstLastPara="1" rIns="91725" wrap="square" tIns="45825">
            <a:noAutofit/>
          </a:bodyPr>
          <a:lstStyle/>
          <a:p>
            <a:pPr indent="0" lvl="0" marL="0" marR="0" rtl="0" algn="ctr">
              <a:lnSpc>
                <a:spcPct val="115000"/>
              </a:lnSpc>
              <a:spcBef>
                <a:spcPts val="1200"/>
              </a:spcBef>
              <a:spcAft>
                <a:spcPts val="1200"/>
              </a:spcAft>
              <a:buClr>
                <a:srgbClr val="000000"/>
              </a:buClr>
              <a:buSzPts val="3200"/>
              <a:buFont typeface="Arial"/>
              <a:buNone/>
            </a:pPr>
            <a:r>
              <a:rPr b="0" i="0" lang="en-US" sz="3200" u="sng" cap="none" strike="noStrike">
                <a:solidFill>
                  <a:schemeClr val="dk2"/>
                </a:solidFill>
                <a:latin typeface="Calibri"/>
                <a:ea typeface="Calibri"/>
                <a:cs typeface="Calibri"/>
                <a:sym typeface="Calibri"/>
              </a:rPr>
              <a:t>Culturally Relevant Feature Sets</a:t>
            </a:r>
            <a:endParaRPr b="0" i="0" sz="3200" u="sng" cap="none" strike="noStrike">
              <a:solidFill>
                <a:schemeClr val="dk2"/>
              </a:solidFill>
              <a:latin typeface="Calibri"/>
              <a:ea typeface="Calibri"/>
              <a:cs typeface="Calibri"/>
              <a:sym typeface="Calibri"/>
            </a:endParaRPr>
          </a:p>
        </p:txBody>
      </p:sp>
      <p:pic>
        <p:nvPicPr>
          <p:cNvPr id="302" name="Google Shape;302;p45"/>
          <p:cNvPicPr preferRelativeResize="0"/>
          <p:nvPr/>
        </p:nvPicPr>
        <p:blipFill rotWithShape="1">
          <a:blip r:embed="rId4">
            <a:alphaModFix/>
          </a:blip>
          <a:srcRect b="0" l="0" r="0" t="0"/>
          <a:stretch/>
        </p:blipFill>
        <p:spPr>
          <a:xfrm>
            <a:off x="11919750" y="2658501"/>
            <a:ext cx="1719001" cy="1719001"/>
          </a:xfrm>
          <a:prstGeom prst="rect">
            <a:avLst/>
          </a:prstGeom>
          <a:noFill/>
          <a:ln>
            <a:noFill/>
          </a:ln>
        </p:spPr>
      </p:pic>
      <p:pic>
        <p:nvPicPr>
          <p:cNvPr id="303" name="Google Shape;303;p45"/>
          <p:cNvPicPr preferRelativeResize="0"/>
          <p:nvPr/>
        </p:nvPicPr>
        <p:blipFill rotWithShape="1">
          <a:blip r:embed="rId5">
            <a:alphaModFix/>
          </a:blip>
          <a:srcRect b="0" l="0" r="0" t="0"/>
          <a:stretch/>
        </p:blipFill>
        <p:spPr>
          <a:xfrm rot="6">
            <a:off x="5129510" y="4936088"/>
            <a:ext cx="1644049" cy="1644049"/>
          </a:xfrm>
          <a:prstGeom prst="rect">
            <a:avLst/>
          </a:prstGeom>
          <a:noFill/>
          <a:ln>
            <a:noFill/>
          </a:ln>
        </p:spPr>
      </p:pic>
      <p:pic>
        <p:nvPicPr>
          <p:cNvPr id="304" name="Google Shape;304;p45"/>
          <p:cNvPicPr preferRelativeResize="0"/>
          <p:nvPr/>
        </p:nvPicPr>
        <p:blipFill rotWithShape="1">
          <a:blip r:embed="rId6">
            <a:alphaModFix/>
          </a:blip>
          <a:srcRect b="0" l="0" r="0" t="0"/>
          <a:stretch/>
        </p:blipFill>
        <p:spPr>
          <a:xfrm>
            <a:off x="3390973" y="5213973"/>
            <a:ext cx="1644025" cy="1644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6"/>
          <p:cNvSpPr txBox="1"/>
          <p:nvPr/>
        </p:nvSpPr>
        <p:spPr>
          <a:xfrm>
            <a:off x="365125" y="1291400"/>
            <a:ext cx="13043100" cy="53097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400"/>
              </a:spcBef>
              <a:spcAft>
                <a:spcPts val="0"/>
              </a:spcAft>
              <a:buClr>
                <a:schemeClr val="dk2"/>
              </a:buClr>
              <a:buSzPts val="3000"/>
              <a:buFont typeface="Calibri"/>
              <a:buChar char="●"/>
            </a:pPr>
            <a:r>
              <a:rPr b="0" i="0" lang="en-US" sz="3000" u="none" cap="none" strike="noStrike">
                <a:solidFill>
                  <a:schemeClr val="dk2"/>
                </a:solidFill>
                <a:highlight>
                  <a:srgbClr val="FFFFFF"/>
                </a:highlight>
                <a:latin typeface="Calibri"/>
                <a:ea typeface="Calibri"/>
                <a:cs typeface="Calibri"/>
                <a:sym typeface="Calibri"/>
              </a:rPr>
              <a:t>Infrastructure Investment and Jobs Act (IIJA)</a:t>
            </a:r>
            <a:endParaRPr b="0" i="0" sz="3000" u="none" cap="none" strike="noStrike">
              <a:solidFill>
                <a:schemeClr val="dk2"/>
              </a:solidFill>
              <a:highlight>
                <a:srgbClr val="FFFFFF"/>
              </a:highlight>
              <a:latin typeface="Calibri"/>
              <a:ea typeface="Calibri"/>
              <a:cs typeface="Calibri"/>
              <a:sym typeface="Calibri"/>
            </a:endParaRPr>
          </a:p>
          <a:p>
            <a:pPr indent="-419100" lvl="1" marL="9144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highlight>
                  <a:srgbClr val="FFFFFF"/>
                </a:highlight>
                <a:latin typeface="Calibri"/>
                <a:ea typeface="Calibri"/>
                <a:cs typeface="Calibri"/>
                <a:sym typeface="Calibri"/>
              </a:rPr>
              <a:t>Broadband and Internet for All</a:t>
            </a:r>
            <a:endParaRPr b="0" i="0" sz="3000" u="none" cap="none" strike="noStrike">
              <a:solidFill>
                <a:schemeClr val="dk2"/>
              </a:solidFill>
              <a:highlight>
                <a:srgbClr val="FFFFFF"/>
              </a:highlight>
              <a:latin typeface="Calibri"/>
              <a:ea typeface="Calibri"/>
              <a:cs typeface="Calibri"/>
              <a:sym typeface="Calibri"/>
            </a:endParaRPr>
          </a:p>
          <a:p>
            <a:pPr indent="-419100" lvl="0" marL="4572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highlight>
                  <a:srgbClr val="FFFFFF"/>
                </a:highlight>
                <a:latin typeface="Calibri"/>
                <a:ea typeface="Calibri"/>
                <a:cs typeface="Calibri"/>
                <a:sym typeface="Calibri"/>
              </a:rPr>
              <a:t>Lifeline Program</a:t>
            </a:r>
            <a:endParaRPr b="0" i="0" sz="3000" u="none" cap="none" strike="noStrike">
              <a:solidFill>
                <a:schemeClr val="dk2"/>
              </a:solidFill>
              <a:highlight>
                <a:srgbClr val="FFFFFF"/>
              </a:highlight>
              <a:latin typeface="Calibri"/>
              <a:ea typeface="Calibri"/>
              <a:cs typeface="Calibri"/>
              <a:sym typeface="Calibri"/>
            </a:endParaRPr>
          </a:p>
          <a:p>
            <a:pPr indent="-419100" lvl="0" marL="4572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highlight>
                  <a:srgbClr val="FFFFFF"/>
                </a:highlight>
                <a:latin typeface="Calibri"/>
                <a:ea typeface="Calibri"/>
                <a:cs typeface="Calibri"/>
                <a:sym typeface="Calibri"/>
              </a:rPr>
              <a:t>The Rural Digital Opportunity Fund (RDOF)</a:t>
            </a:r>
            <a:endParaRPr b="0" i="0" sz="3000" u="none" cap="none" strike="noStrike">
              <a:solidFill>
                <a:schemeClr val="dk2"/>
              </a:solidFill>
              <a:highlight>
                <a:srgbClr val="FFFFFF"/>
              </a:highlight>
              <a:latin typeface="Calibri"/>
              <a:ea typeface="Calibri"/>
              <a:cs typeface="Calibri"/>
              <a:sym typeface="Calibri"/>
            </a:endParaRPr>
          </a:p>
          <a:p>
            <a:pPr indent="-419100" lvl="0" marL="4572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highlight>
                  <a:srgbClr val="FFFFFF"/>
                </a:highlight>
                <a:latin typeface="Calibri"/>
                <a:ea typeface="Calibri"/>
                <a:cs typeface="Calibri"/>
                <a:sym typeface="Calibri"/>
              </a:rPr>
              <a:t>Federal</a:t>
            </a:r>
            <a:r>
              <a:rPr b="0" i="0" lang="en-US" sz="3000" u="none" cap="none" strike="noStrike">
                <a:solidFill>
                  <a:schemeClr val="dk2"/>
                </a:solidFill>
                <a:highlight>
                  <a:schemeClr val="lt1"/>
                </a:highlight>
                <a:latin typeface="Calibri"/>
                <a:ea typeface="Calibri"/>
                <a:cs typeface="Calibri"/>
                <a:sym typeface="Calibri"/>
              </a:rPr>
              <a:t> Communications Commission (FCC) </a:t>
            </a:r>
            <a:endParaRPr b="0" i="0" sz="3000" u="none" cap="none" strike="noStrike">
              <a:solidFill>
                <a:schemeClr val="dk2"/>
              </a:solidFill>
              <a:highlight>
                <a:schemeClr val="lt1"/>
              </a:highlight>
              <a:latin typeface="Calibri"/>
              <a:ea typeface="Calibri"/>
              <a:cs typeface="Calibri"/>
              <a:sym typeface="Calibri"/>
            </a:endParaRPr>
          </a:p>
          <a:p>
            <a:pPr indent="0" lvl="0" marL="457200" marR="0" rtl="0" algn="l">
              <a:lnSpc>
                <a:spcPct val="100000"/>
              </a:lnSpc>
              <a:spcBef>
                <a:spcPts val="400"/>
              </a:spcBef>
              <a:spcAft>
                <a:spcPts val="0"/>
              </a:spcAft>
              <a:buClr>
                <a:srgbClr val="000000"/>
              </a:buClr>
              <a:buSzPts val="3000"/>
              <a:buFont typeface="Arial"/>
              <a:buNone/>
            </a:pPr>
            <a:r>
              <a:rPr b="0" i="0" lang="en-US" sz="3000" u="none" cap="none" strike="noStrike">
                <a:solidFill>
                  <a:schemeClr val="dk2"/>
                </a:solidFill>
                <a:highlight>
                  <a:srgbClr val="FFFFFF"/>
                </a:highlight>
                <a:latin typeface="Calibri"/>
                <a:ea typeface="Calibri"/>
                <a:cs typeface="Calibri"/>
                <a:sym typeface="Calibri"/>
              </a:rPr>
              <a:t>Broadband Mapping</a:t>
            </a:r>
            <a:endParaRPr b="0" i="0" sz="3000" u="none" cap="none" strike="noStrike">
              <a:solidFill>
                <a:schemeClr val="dk2"/>
              </a:solidFill>
              <a:highlight>
                <a:schemeClr val="lt1"/>
              </a:highlight>
              <a:latin typeface="Calibri"/>
              <a:ea typeface="Calibri"/>
              <a:cs typeface="Calibri"/>
              <a:sym typeface="Calibri"/>
            </a:endParaRPr>
          </a:p>
          <a:p>
            <a:pPr indent="-419100" lvl="0" marL="457200" marR="0" rtl="0" algn="l">
              <a:lnSpc>
                <a:spcPct val="115000"/>
              </a:lnSpc>
              <a:spcBef>
                <a:spcPts val="1400"/>
              </a:spcBef>
              <a:spcAft>
                <a:spcPts val="0"/>
              </a:spcAft>
              <a:buClr>
                <a:schemeClr val="dk2"/>
              </a:buClr>
              <a:buSzPts val="3000"/>
              <a:buFont typeface="Calibri"/>
              <a:buChar char="●"/>
            </a:pPr>
            <a:r>
              <a:rPr b="0" i="0" lang="en-US" sz="3000" u="none" cap="none" strike="noStrike">
                <a:solidFill>
                  <a:schemeClr val="dk2"/>
                </a:solidFill>
                <a:highlight>
                  <a:schemeClr val="lt1"/>
                </a:highlight>
                <a:latin typeface="Calibri"/>
                <a:ea typeface="Calibri"/>
                <a:cs typeface="Calibri"/>
                <a:sym typeface="Calibri"/>
              </a:rPr>
              <a:t>Telehealth Modernization Act of 2024</a:t>
            </a:r>
            <a:endParaRPr b="0" i="0" sz="3000" u="none" cap="none" strike="noStrike">
              <a:solidFill>
                <a:schemeClr val="dk2"/>
              </a:solidFill>
              <a:highlight>
                <a:schemeClr val="lt1"/>
              </a:highlight>
              <a:latin typeface="Calibri"/>
              <a:ea typeface="Calibri"/>
              <a:cs typeface="Calibri"/>
              <a:sym typeface="Calibri"/>
            </a:endParaRPr>
          </a:p>
          <a:p>
            <a:pPr indent="-419100" lvl="0" marL="4572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highlight>
                  <a:schemeClr val="lt1"/>
                </a:highlight>
                <a:latin typeface="Calibri"/>
                <a:ea typeface="Calibri"/>
                <a:cs typeface="Calibri"/>
                <a:sym typeface="Calibri"/>
              </a:rPr>
              <a:t>National Digital Inclusion Alliance (NDIA) Initiatives</a:t>
            </a:r>
            <a:endParaRPr b="0" i="0" sz="3000" u="none" cap="none" strike="noStrike">
              <a:solidFill>
                <a:schemeClr val="dk2"/>
              </a:solidFill>
              <a:highlight>
                <a:schemeClr val="lt1"/>
              </a:highlight>
              <a:latin typeface="Calibri"/>
              <a:ea typeface="Calibri"/>
              <a:cs typeface="Calibri"/>
              <a:sym typeface="Calibri"/>
            </a:endParaRPr>
          </a:p>
          <a:p>
            <a:pPr indent="-419100" lvl="0" marL="457200" marR="0" rtl="0" algn="l">
              <a:lnSpc>
                <a:spcPct val="115000"/>
              </a:lnSpc>
              <a:spcBef>
                <a:spcPts val="0"/>
              </a:spcBef>
              <a:spcAft>
                <a:spcPts val="0"/>
              </a:spcAft>
              <a:buClr>
                <a:schemeClr val="dk2"/>
              </a:buClr>
              <a:buSzPts val="3000"/>
              <a:buFont typeface="Calibri"/>
              <a:buChar char="●"/>
            </a:pPr>
            <a:r>
              <a:rPr b="0" i="0" lang="en-US" sz="3000" u="none" cap="none" strike="noStrike">
                <a:solidFill>
                  <a:schemeClr val="dk2"/>
                </a:solidFill>
                <a:highlight>
                  <a:schemeClr val="lt1"/>
                </a:highlight>
                <a:latin typeface="Calibri"/>
                <a:ea typeface="Calibri"/>
                <a:cs typeface="Calibri"/>
                <a:sym typeface="Calibri"/>
              </a:rPr>
              <a:t>State and Local Initiatives</a:t>
            </a:r>
            <a:endParaRPr b="0" i="0" sz="3000" u="none" cap="none" strike="noStrike">
              <a:solidFill>
                <a:schemeClr val="dk2"/>
              </a:solidFill>
              <a:highlight>
                <a:schemeClr val="lt1"/>
              </a:highlight>
              <a:latin typeface="Calibri"/>
              <a:ea typeface="Calibri"/>
              <a:cs typeface="Calibri"/>
              <a:sym typeface="Calibri"/>
            </a:endParaRPr>
          </a:p>
        </p:txBody>
      </p:sp>
      <p:pic>
        <p:nvPicPr>
          <p:cNvPr id="311" name="Google Shape;311;p46"/>
          <p:cNvPicPr preferRelativeResize="0"/>
          <p:nvPr/>
        </p:nvPicPr>
        <p:blipFill rotWithShape="1">
          <a:blip r:embed="rId3">
            <a:alphaModFix/>
          </a:blip>
          <a:srcRect b="29518" l="22581" r="56331" t="65400"/>
          <a:stretch/>
        </p:blipFill>
        <p:spPr>
          <a:xfrm>
            <a:off x="0" y="734575"/>
            <a:ext cx="11961801" cy="685799"/>
          </a:xfrm>
          <a:prstGeom prst="rect">
            <a:avLst/>
          </a:prstGeom>
          <a:noFill/>
          <a:ln>
            <a:noFill/>
          </a:ln>
        </p:spPr>
      </p:pic>
      <p:sp>
        <p:nvSpPr>
          <p:cNvPr id="312" name="Google Shape;312;p46"/>
          <p:cNvSpPr txBox="1"/>
          <p:nvPr/>
        </p:nvSpPr>
        <p:spPr>
          <a:xfrm>
            <a:off x="365125" y="161075"/>
            <a:ext cx="13043100" cy="1000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5300"/>
              <a:buFont typeface="Calibri"/>
              <a:buNone/>
            </a:pPr>
            <a:r>
              <a:rPr b="0" i="0" lang="en-US" sz="5300" u="none" cap="none" strike="noStrike">
                <a:solidFill>
                  <a:schemeClr val="dk2"/>
                </a:solidFill>
                <a:latin typeface="Calibri"/>
                <a:ea typeface="Calibri"/>
                <a:cs typeface="Calibri"/>
                <a:sym typeface="Calibri"/>
              </a:rPr>
              <a:t>Policy &amp; Advocacy Efforts for Digital Equity</a:t>
            </a:r>
            <a:endParaRPr b="0" i="0" sz="2600" u="none" cap="none" strike="noStrike">
              <a:solidFill>
                <a:schemeClr val="dk2"/>
              </a:solidFill>
              <a:latin typeface="Arial"/>
              <a:ea typeface="Arial"/>
              <a:cs typeface="Arial"/>
              <a:sym typeface="Arial"/>
            </a:endParaRPr>
          </a:p>
        </p:txBody>
      </p:sp>
      <p:pic>
        <p:nvPicPr>
          <p:cNvPr id="313" name="Google Shape;313;p46"/>
          <p:cNvPicPr preferRelativeResize="0"/>
          <p:nvPr/>
        </p:nvPicPr>
        <p:blipFill rotWithShape="1">
          <a:blip r:embed="rId4">
            <a:alphaModFix/>
          </a:blip>
          <a:srcRect b="0" l="0" r="0" t="0"/>
          <a:stretch/>
        </p:blipFill>
        <p:spPr>
          <a:xfrm>
            <a:off x="9141900" y="2236211"/>
            <a:ext cx="4137350" cy="4137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ph idx="1" type="body"/>
          </p:nvPr>
        </p:nvSpPr>
        <p:spPr>
          <a:xfrm>
            <a:off x="942900" y="619800"/>
            <a:ext cx="11830200" cy="5618400"/>
          </a:xfrm>
          <a:prstGeom prst="rect">
            <a:avLst/>
          </a:prstGeom>
          <a:noFill/>
          <a:ln>
            <a:noFill/>
          </a:ln>
        </p:spPr>
        <p:txBody>
          <a:bodyPr anchorCtr="0" anchor="t" bIns="45825" lIns="91725" spcFirstLastPara="1" rIns="91725" wrap="square" tIns="45825">
            <a:normAutofit/>
          </a:bodyPr>
          <a:lstStyle/>
          <a:p>
            <a:pPr indent="0" lvl="0" marL="0" rtl="0" algn="ctr">
              <a:lnSpc>
                <a:spcPct val="90000"/>
              </a:lnSpc>
              <a:spcBef>
                <a:spcPts val="1000"/>
              </a:spcBef>
              <a:spcAft>
                <a:spcPts val="0"/>
              </a:spcAft>
              <a:buSzPts val="1900"/>
              <a:buNone/>
            </a:pPr>
            <a:r>
              <a:t/>
            </a:r>
            <a:endParaRPr sz="12000">
              <a:latin typeface="Calibri"/>
              <a:ea typeface="Calibri"/>
              <a:cs typeface="Calibri"/>
              <a:sym typeface="Calibri"/>
            </a:endParaRPr>
          </a:p>
          <a:p>
            <a:pPr indent="0" lvl="0" marL="0" rtl="0" algn="ctr">
              <a:lnSpc>
                <a:spcPct val="90000"/>
              </a:lnSpc>
              <a:spcBef>
                <a:spcPts val="1000"/>
              </a:spcBef>
              <a:spcAft>
                <a:spcPts val="0"/>
              </a:spcAft>
              <a:buSzPts val="1900"/>
              <a:buNone/>
            </a:pPr>
            <a:r>
              <a:rPr lang="en-US" sz="12000">
                <a:latin typeface="Calibri"/>
                <a:ea typeface="Calibri"/>
                <a:cs typeface="Calibri"/>
                <a:sym typeface="Calibri"/>
              </a:rPr>
              <a:t>Discussion…</a:t>
            </a:r>
            <a:endParaRPr sz="12000">
              <a:latin typeface="Calibri"/>
              <a:ea typeface="Calibri"/>
              <a:cs typeface="Calibri"/>
              <a:sym typeface="Calibri"/>
            </a:endParaRPr>
          </a:p>
        </p:txBody>
      </p:sp>
      <p:pic>
        <p:nvPicPr>
          <p:cNvPr id="320" name="Google Shape;320;p47"/>
          <p:cNvPicPr preferRelativeResize="0"/>
          <p:nvPr/>
        </p:nvPicPr>
        <p:blipFill rotWithShape="1">
          <a:blip r:embed="rId3">
            <a:alphaModFix/>
          </a:blip>
          <a:srcRect b="29518" l="22583" r="56331" t="65401"/>
          <a:stretch/>
        </p:blipFill>
        <p:spPr>
          <a:xfrm>
            <a:off x="4224596" y="3921815"/>
            <a:ext cx="5266943" cy="685801"/>
          </a:xfrm>
          <a:prstGeom prst="rect">
            <a:avLst/>
          </a:prstGeom>
          <a:noFill/>
          <a:ln>
            <a:noFill/>
          </a:ln>
        </p:spPr>
      </p:pic>
      <p:sp>
        <p:nvSpPr>
          <p:cNvPr id="321" name="Google Shape;321;p47"/>
          <p:cNvSpPr/>
          <p:nvPr/>
        </p:nvSpPr>
        <p:spPr>
          <a:xfrm>
            <a:off x="6572250" y="646075"/>
            <a:ext cx="2727600" cy="15003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7"/>
          <p:cNvSpPr/>
          <p:nvPr/>
        </p:nvSpPr>
        <p:spPr>
          <a:xfrm rot="900230">
            <a:off x="10330354" y="1798112"/>
            <a:ext cx="2201761" cy="1247004"/>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7"/>
          <p:cNvSpPr/>
          <p:nvPr/>
        </p:nvSpPr>
        <p:spPr>
          <a:xfrm flipH="1" rot="-1979673">
            <a:off x="683346" y="1267905"/>
            <a:ext cx="2728078" cy="1500131"/>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7"/>
          <p:cNvSpPr/>
          <p:nvPr/>
        </p:nvSpPr>
        <p:spPr>
          <a:xfrm flipH="1" rot="-900230">
            <a:off x="3818229" y="1022587"/>
            <a:ext cx="2201761" cy="1247004"/>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8"/>
          <p:cNvPicPr preferRelativeResize="0"/>
          <p:nvPr/>
        </p:nvPicPr>
        <p:blipFill rotWithShape="1">
          <a:blip r:embed="rId3">
            <a:alphaModFix/>
          </a:blip>
          <a:srcRect b="0" l="0" r="0" t="0"/>
          <a:stretch/>
        </p:blipFill>
        <p:spPr>
          <a:xfrm>
            <a:off x="76200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rotWithShape="1">
          <a:blip r:embed="rId3">
            <a:alphaModFix/>
          </a:blip>
          <a:srcRect b="29518" l="22581" r="56331" t="65400"/>
          <a:stretch/>
        </p:blipFill>
        <p:spPr>
          <a:xfrm>
            <a:off x="0" y="734575"/>
            <a:ext cx="8354475" cy="685799"/>
          </a:xfrm>
          <a:prstGeom prst="rect">
            <a:avLst/>
          </a:prstGeom>
          <a:noFill/>
          <a:ln>
            <a:noFill/>
          </a:ln>
        </p:spPr>
      </p:pic>
      <p:sp>
        <p:nvSpPr>
          <p:cNvPr id="131" name="Google Shape;131;p23"/>
          <p:cNvSpPr txBox="1"/>
          <p:nvPr/>
        </p:nvSpPr>
        <p:spPr>
          <a:xfrm>
            <a:off x="635000" y="167100"/>
            <a:ext cx="11506800" cy="780900"/>
          </a:xfrm>
          <a:prstGeom prst="rect">
            <a:avLst/>
          </a:prstGeom>
          <a:noFill/>
          <a:ln>
            <a:noFill/>
          </a:ln>
        </p:spPr>
        <p:txBody>
          <a:bodyPr anchorCtr="0" anchor="b" bIns="45825" lIns="91725" spcFirstLastPara="1" rIns="91725" wrap="square" tIns="45825">
            <a:noAutofit/>
          </a:bodyPr>
          <a:lstStyle/>
          <a:p>
            <a:pPr indent="0" lvl="0" marL="0" marR="0" rtl="0" algn="l">
              <a:lnSpc>
                <a:spcPct val="90000"/>
              </a:lnSpc>
              <a:spcBef>
                <a:spcPts val="0"/>
              </a:spcBef>
              <a:spcAft>
                <a:spcPts val="0"/>
              </a:spcAft>
              <a:buClr>
                <a:schemeClr val="dk1"/>
              </a:buClr>
              <a:buSzPts val="5300"/>
              <a:buFont typeface="Calibri"/>
              <a:buNone/>
            </a:pPr>
            <a:r>
              <a:rPr b="0" i="0" lang="en-US" sz="5300" u="none" cap="none" strike="noStrike">
                <a:solidFill>
                  <a:schemeClr val="dk2"/>
                </a:solidFill>
                <a:highlight>
                  <a:srgbClr val="FFFFFF"/>
                </a:highlight>
                <a:latin typeface="Calibri"/>
                <a:ea typeface="Calibri"/>
                <a:cs typeface="Calibri"/>
                <a:sym typeface="Calibri"/>
              </a:rPr>
              <a:t>Disparities in Digital Access </a:t>
            </a:r>
            <a:endParaRPr b="0" i="0" sz="5300" u="none" cap="none" strike="noStrike">
              <a:solidFill>
                <a:schemeClr val="dk2"/>
              </a:solidFill>
              <a:highlight>
                <a:srgbClr val="FFFFFF"/>
              </a:highlight>
              <a:latin typeface="Calibri"/>
              <a:ea typeface="Calibri"/>
              <a:cs typeface="Calibri"/>
              <a:sym typeface="Calibri"/>
            </a:endParaRPr>
          </a:p>
        </p:txBody>
      </p:sp>
      <p:sp>
        <p:nvSpPr>
          <p:cNvPr id="132" name="Google Shape;132;p23"/>
          <p:cNvSpPr txBox="1"/>
          <p:nvPr/>
        </p:nvSpPr>
        <p:spPr>
          <a:xfrm>
            <a:off x="635000" y="1308600"/>
            <a:ext cx="12615900" cy="5188800"/>
          </a:xfrm>
          <a:prstGeom prst="rect">
            <a:avLst/>
          </a:prstGeom>
          <a:solidFill>
            <a:schemeClr val="lt1"/>
          </a:solidFill>
          <a:ln>
            <a:noFill/>
          </a:ln>
        </p:spPr>
        <p:txBody>
          <a:bodyPr anchorCtr="0" anchor="t" bIns="91425" lIns="91425" spcFirstLastPara="1" rIns="91425" wrap="square" tIns="91425">
            <a:noAutofit/>
          </a:bodyPr>
          <a:lstStyle/>
          <a:p>
            <a:pPr indent="-381000" lvl="0" marL="457200" marR="0" rtl="0" algn="l">
              <a:lnSpc>
                <a:spcPct val="115000"/>
              </a:lnSpc>
              <a:spcBef>
                <a:spcPts val="1200"/>
              </a:spcBef>
              <a:spcAft>
                <a:spcPts val="0"/>
              </a:spcAft>
              <a:buClr>
                <a:schemeClr val="dk2"/>
              </a:buClr>
              <a:buSzPts val="2400"/>
              <a:buFont typeface="Arial"/>
              <a:buChar char="●"/>
            </a:pPr>
            <a:r>
              <a:rPr b="0" i="0" lang="en-US" sz="2400" u="none" cap="none" strike="noStrike">
                <a:solidFill>
                  <a:schemeClr val="dk2"/>
                </a:solidFill>
                <a:latin typeface="Calibri"/>
                <a:ea typeface="Calibri"/>
                <a:cs typeface="Calibri"/>
                <a:sym typeface="Calibri"/>
              </a:rPr>
              <a:t>In the US, </a:t>
            </a:r>
            <a:r>
              <a:rPr b="1" i="0" lang="en-US" sz="2400" u="none" cap="none" strike="noStrike">
                <a:solidFill>
                  <a:schemeClr val="dk2"/>
                </a:solidFill>
                <a:latin typeface="Calibri"/>
                <a:ea typeface="Calibri"/>
                <a:cs typeface="Calibri"/>
                <a:sym typeface="Calibri"/>
              </a:rPr>
              <a:t>29% of low-income households with children do not have access to high-speed internet at home</a:t>
            </a:r>
            <a:r>
              <a:rPr b="0" i="0" lang="en-US" sz="2400" u="none" cap="none" strike="noStrike">
                <a:solidFill>
                  <a:schemeClr val="dk2"/>
                </a:solidFill>
                <a:latin typeface="Calibri"/>
                <a:ea typeface="Calibri"/>
                <a:cs typeface="Calibri"/>
                <a:sym typeface="Calibri"/>
              </a:rPr>
              <a:t>, compared to 7% of higher-income families. </a:t>
            </a:r>
            <a:endParaRPr b="0" i="0" sz="2400" u="none" cap="none" strike="noStrike">
              <a:solidFill>
                <a:schemeClr val="dk2"/>
              </a:solidFill>
              <a:latin typeface="Calibri"/>
              <a:ea typeface="Calibri"/>
              <a:cs typeface="Calibri"/>
              <a:sym typeface="Calibri"/>
            </a:endParaRPr>
          </a:p>
          <a:p>
            <a:pPr indent="-381000" lvl="0" marL="457200" marR="0" rtl="0" algn="l">
              <a:lnSpc>
                <a:spcPct val="115000"/>
              </a:lnSpc>
              <a:spcBef>
                <a:spcPts val="1000"/>
              </a:spcBef>
              <a:spcAft>
                <a:spcPts val="0"/>
              </a:spcAft>
              <a:buClr>
                <a:schemeClr val="dk2"/>
              </a:buClr>
              <a:buSzPts val="2400"/>
              <a:buFont typeface="Arial"/>
              <a:buChar char="●"/>
            </a:pPr>
            <a:r>
              <a:rPr b="0" i="0" lang="en-US" sz="2400" u="none" cap="none" strike="noStrike">
                <a:solidFill>
                  <a:schemeClr val="dk2"/>
                </a:solidFill>
                <a:latin typeface="Calibri"/>
                <a:ea typeface="Calibri"/>
                <a:cs typeface="Calibri"/>
                <a:sym typeface="Calibri"/>
              </a:rPr>
              <a:t>A 2020 report found that </a:t>
            </a:r>
            <a:r>
              <a:rPr b="1" i="0" lang="en-US" sz="2400" u="none" cap="none" strike="noStrike">
                <a:solidFill>
                  <a:schemeClr val="dk2"/>
                </a:solidFill>
                <a:latin typeface="Calibri"/>
                <a:ea typeface="Calibri"/>
                <a:cs typeface="Calibri"/>
                <a:sym typeface="Calibri"/>
              </a:rPr>
              <a:t>35% of households with incomes below $30,000 lacked a computer</a:t>
            </a:r>
            <a:r>
              <a:rPr b="0" i="0" lang="en-US" sz="2400" u="none" cap="none" strike="noStrike">
                <a:solidFill>
                  <a:schemeClr val="dk2"/>
                </a:solidFill>
                <a:latin typeface="Calibri"/>
                <a:ea typeface="Calibri"/>
                <a:cs typeface="Calibri"/>
                <a:sym typeface="Calibri"/>
              </a:rPr>
              <a:t>, and </a:t>
            </a:r>
            <a:r>
              <a:rPr b="1" i="0" lang="en-US" sz="2400" u="none" cap="none" strike="noStrike">
                <a:solidFill>
                  <a:schemeClr val="dk2"/>
                </a:solidFill>
                <a:latin typeface="Calibri"/>
                <a:ea typeface="Calibri"/>
                <a:cs typeface="Calibri"/>
                <a:sym typeface="Calibri"/>
              </a:rPr>
              <a:t>43% relied solely on smartphones</a:t>
            </a:r>
            <a:r>
              <a:rPr b="0" i="0" lang="en-US" sz="2400" u="none" cap="none" strike="noStrike">
                <a:solidFill>
                  <a:schemeClr val="dk2"/>
                </a:solidFill>
                <a:latin typeface="Calibri"/>
                <a:ea typeface="Calibri"/>
                <a:cs typeface="Calibri"/>
                <a:sym typeface="Calibri"/>
              </a:rPr>
              <a:t> for internet access. </a:t>
            </a:r>
            <a:endParaRPr b="0" i="0" sz="2400" u="none" cap="none" strike="noStrike">
              <a:solidFill>
                <a:schemeClr val="dk2"/>
              </a:solidFill>
              <a:latin typeface="Calibri"/>
              <a:ea typeface="Calibri"/>
              <a:cs typeface="Calibri"/>
              <a:sym typeface="Calibri"/>
            </a:endParaRPr>
          </a:p>
          <a:p>
            <a:pPr indent="-381000" lvl="0" marL="457200" marR="0" rtl="0" algn="l">
              <a:lnSpc>
                <a:spcPct val="115000"/>
              </a:lnSpc>
              <a:spcBef>
                <a:spcPts val="100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In rural areas</a:t>
            </a:r>
            <a:r>
              <a:rPr b="0" i="0" lang="en-US" sz="2400" u="none" cap="none" strike="noStrike">
                <a:solidFill>
                  <a:schemeClr val="dk2"/>
                </a:solidFill>
                <a:latin typeface="Calibri"/>
                <a:ea typeface="Calibri"/>
                <a:cs typeface="Calibri"/>
                <a:sym typeface="Calibri"/>
              </a:rPr>
              <a:t> (often home to a high concentration of immigrant and agricultural worker families), </a:t>
            </a:r>
            <a:r>
              <a:rPr b="1" i="0" lang="en-US" sz="2400" u="none" cap="none" strike="noStrike">
                <a:solidFill>
                  <a:schemeClr val="dk2"/>
                </a:solidFill>
                <a:latin typeface="Calibri"/>
                <a:ea typeface="Calibri"/>
                <a:cs typeface="Calibri"/>
                <a:sym typeface="Calibri"/>
              </a:rPr>
              <a:t>23% of households lack broadband internet</a:t>
            </a:r>
            <a:r>
              <a:rPr b="0" i="0" lang="en-US" sz="2400" u="none" cap="none" strike="noStrike">
                <a:solidFill>
                  <a:schemeClr val="dk2"/>
                </a:solidFill>
                <a:latin typeface="Calibri"/>
                <a:ea typeface="Calibri"/>
                <a:cs typeface="Calibri"/>
                <a:sym typeface="Calibri"/>
              </a:rPr>
              <a:t>.</a:t>
            </a:r>
            <a:endParaRPr b="0" i="0" sz="2400" u="none" cap="none" strike="noStrike">
              <a:solidFill>
                <a:schemeClr val="dk2"/>
              </a:solidFill>
              <a:latin typeface="Calibri"/>
              <a:ea typeface="Calibri"/>
              <a:cs typeface="Calibri"/>
              <a:sym typeface="Calibri"/>
            </a:endParaRPr>
          </a:p>
          <a:p>
            <a:pPr indent="-381000" lvl="0" marL="457200" marR="0" rtl="0" algn="l">
              <a:lnSpc>
                <a:spcPct val="115000"/>
              </a:lnSpc>
              <a:spcBef>
                <a:spcPts val="1000"/>
              </a:spcBef>
              <a:spcAft>
                <a:spcPts val="0"/>
              </a:spcAft>
              <a:buClr>
                <a:schemeClr val="dk2"/>
              </a:buClr>
              <a:buSzPts val="2400"/>
              <a:buFont typeface="Arial"/>
              <a:buChar char="●"/>
            </a:pPr>
            <a:r>
              <a:rPr b="0" i="0" lang="en-US" sz="2400" u="none" cap="none" strike="noStrike">
                <a:solidFill>
                  <a:schemeClr val="dk2"/>
                </a:solidFill>
                <a:highlight>
                  <a:schemeClr val="lt1"/>
                </a:highlight>
                <a:latin typeface="Calibri"/>
                <a:ea typeface="Calibri"/>
                <a:cs typeface="Calibri"/>
                <a:sym typeface="Calibri"/>
              </a:rPr>
              <a:t>Immigrant households face higher rates of digital exclusion, with </a:t>
            </a:r>
            <a:r>
              <a:rPr b="1" i="0" lang="en-US" sz="2400" u="none" cap="none" strike="noStrike">
                <a:solidFill>
                  <a:schemeClr val="dk2"/>
                </a:solidFill>
                <a:highlight>
                  <a:schemeClr val="lt1"/>
                </a:highlight>
                <a:latin typeface="Calibri"/>
                <a:ea typeface="Calibri"/>
                <a:cs typeface="Calibri"/>
                <a:sym typeface="Calibri"/>
              </a:rPr>
              <a:t>37% of Hispanic immigrant families lacking home broadband</a:t>
            </a:r>
            <a:r>
              <a:rPr b="0" i="0" lang="en-US" sz="2400" u="none" cap="none" strike="noStrike">
                <a:solidFill>
                  <a:schemeClr val="dk2"/>
                </a:solidFill>
                <a:highlight>
                  <a:schemeClr val="lt1"/>
                </a:highlight>
                <a:latin typeface="Calibri"/>
                <a:ea typeface="Calibri"/>
                <a:cs typeface="Calibri"/>
                <a:sym typeface="Calibri"/>
              </a:rPr>
              <a:t> compared to 25% of US-born Hispanic families. </a:t>
            </a:r>
            <a:endParaRPr b="0" i="0" sz="2400" u="none" cap="none" strike="noStrike">
              <a:solidFill>
                <a:schemeClr val="dk2"/>
              </a:solidFill>
              <a:latin typeface="Calibri"/>
              <a:ea typeface="Calibri"/>
              <a:cs typeface="Calibri"/>
              <a:sym typeface="Calibri"/>
            </a:endParaRPr>
          </a:p>
          <a:p>
            <a:pPr indent="-381000" lvl="0" marL="457200" marR="0" rtl="0" algn="l">
              <a:lnSpc>
                <a:spcPct val="115000"/>
              </a:lnSpc>
              <a:spcBef>
                <a:spcPts val="1000"/>
              </a:spcBef>
              <a:spcAft>
                <a:spcPts val="1000"/>
              </a:spcAft>
              <a:buClr>
                <a:schemeClr val="dk2"/>
              </a:buClr>
              <a:buSzPts val="2400"/>
              <a:buFont typeface="Arial"/>
              <a:buChar char="●"/>
            </a:pPr>
            <a:r>
              <a:rPr b="0" i="0" lang="en-US" sz="2400" u="none" cap="none" strike="noStrike">
                <a:solidFill>
                  <a:schemeClr val="dk2"/>
                </a:solidFill>
                <a:highlight>
                  <a:srgbClr val="FFFFFF"/>
                </a:highlight>
                <a:latin typeface="Calibri"/>
                <a:ea typeface="Calibri"/>
                <a:cs typeface="Calibri"/>
                <a:sym typeface="Calibri"/>
              </a:rPr>
              <a:t>During the COVID-19 pandemic, low-income and immigrant families faced challenges in accessing telehealth services, with </a:t>
            </a:r>
            <a:r>
              <a:rPr b="1" i="0" lang="en-US" sz="2400" u="none" cap="none" strike="noStrike">
                <a:solidFill>
                  <a:schemeClr val="dk2"/>
                </a:solidFill>
                <a:highlight>
                  <a:srgbClr val="FFFFFF"/>
                </a:highlight>
                <a:latin typeface="Calibri"/>
                <a:ea typeface="Calibri"/>
                <a:cs typeface="Calibri"/>
                <a:sym typeface="Calibri"/>
              </a:rPr>
              <a:t>27% of low-income families reporting difficulty using telehealth platforms</a:t>
            </a:r>
            <a:r>
              <a:rPr b="0" i="0" lang="en-US" sz="2400" u="none" cap="none" strike="noStrike">
                <a:solidFill>
                  <a:schemeClr val="dk2"/>
                </a:solidFill>
                <a:highlight>
                  <a:srgbClr val="FFFFFF"/>
                </a:highlight>
                <a:latin typeface="Calibri"/>
                <a:ea typeface="Calibri"/>
                <a:cs typeface="Calibri"/>
                <a:sym typeface="Calibri"/>
              </a:rPr>
              <a:t> due to a lack of reliable internet and digital literacy issues.</a:t>
            </a:r>
            <a:endParaRPr b="0" i="0" sz="2400" u="none" cap="none" strike="noStrike">
              <a:solidFill>
                <a:schemeClr val="dk2"/>
              </a:solidFill>
              <a:highlight>
                <a:srgbClr val="FFFFFF"/>
              </a:highlight>
              <a:latin typeface="Calibri"/>
              <a:ea typeface="Calibri"/>
              <a:cs typeface="Calibri"/>
              <a:sym typeface="Calibri"/>
            </a:endParaRPr>
          </a:p>
        </p:txBody>
      </p:sp>
      <p:pic>
        <p:nvPicPr>
          <p:cNvPr id="133" name="Google Shape;133;p23"/>
          <p:cNvPicPr preferRelativeResize="0"/>
          <p:nvPr/>
        </p:nvPicPr>
        <p:blipFill rotWithShape="1">
          <a:blip r:embed="rId4">
            <a:alphaModFix amt="25000"/>
          </a:blip>
          <a:srcRect b="0" l="0" r="0" t="0"/>
          <a:stretch/>
        </p:blipFill>
        <p:spPr>
          <a:xfrm>
            <a:off x="3513950" y="0"/>
            <a:ext cx="6858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ctrTitle"/>
          </p:nvPr>
        </p:nvSpPr>
        <p:spPr>
          <a:xfrm>
            <a:off x="1853601" y="2950234"/>
            <a:ext cx="10151100" cy="871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66666"/>
              <a:buFont typeface="Open Sans"/>
              <a:buNone/>
            </a:pPr>
            <a:br>
              <a:rPr lang="en-US" sz="4000"/>
            </a:br>
            <a:r>
              <a:rPr lang="en-US" sz="3100"/>
              <a:t>Advancing Equity: Digital Inclusion</a:t>
            </a:r>
            <a:endParaRPr/>
          </a:p>
        </p:txBody>
      </p:sp>
      <p:sp>
        <p:nvSpPr>
          <p:cNvPr id="139" name="Google Shape;139;p24"/>
          <p:cNvSpPr txBox="1"/>
          <p:nvPr>
            <p:ph idx="1" type="subTitle"/>
          </p:nvPr>
        </p:nvSpPr>
        <p:spPr>
          <a:xfrm>
            <a:off x="2241790" y="3916393"/>
            <a:ext cx="9762900" cy="22341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0000"/>
              </a:lnSpc>
              <a:spcBef>
                <a:spcPts val="0"/>
              </a:spcBef>
              <a:spcAft>
                <a:spcPts val="0"/>
              </a:spcAft>
              <a:buClr>
                <a:srgbClr val="CA5D2D"/>
              </a:buClr>
              <a:buSzPct val="100000"/>
              <a:buNone/>
            </a:pPr>
            <a:r>
              <a:t/>
            </a:r>
            <a:endParaRPr sz="3600"/>
          </a:p>
          <a:p>
            <a:pPr indent="0" lvl="0" marL="0" rtl="0" algn="ctr">
              <a:lnSpc>
                <a:spcPct val="90000"/>
              </a:lnSpc>
              <a:spcBef>
                <a:spcPts val="1000"/>
              </a:spcBef>
              <a:spcAft>
                <a:spcPts val="0"/>
              </a:spcAft>
              <a:buClr>
                <a:srgbClr val="2F5496"/>
              </a:buClr>
              <a:buSzPct val="100000"/>
              <a:buNone/>
            </a:pPr>
            <a:r>
              <a:rPr lang="en-US" sz="8000">
                <a:solidFill>
                  <a:srgbClr val="2F5496"/>
                </a:solidFill>
              </a:rPr>
              <a:t>The Children’s Health Fund</a:t>
            </a:r>
            <a:endParaRPr/>
          </a:p>
          <a:p>
            <a:pPr indent="0" lvl="0" marL="0" rtl="0" algn="ctr">
              <a:lnSpc>
                <a:spcPct val="90000"/>
              </a:lnSpc>
              <a:spcBef>
                <a:spcPts val="1000"/>
              </a:spcBef>
              <a:spcAft>
                <a:spcPts val="0"/>
              </a:spcAft>
              <a:buClr>
                <a:srgbClr val="2F5496"/>
              </a:buClr>
              <a:buSzPct val="100000"/>
              <a:buNone/>
            </a:pPr>
            <a:r>
              <a:rPr lang="en-US" sz="8000">
                <a:solidFill>
                  <a:srgbClr val="2F5496"/>
                </a:solidFill>
              </a:rPr>
              <a:t>Annual Conference</a:t>
            </a:r>
            <a:endParaRPr/>
          </a:p>
          <a:p>
            <a:pPr indent="0" lvl="0" marL="0" rtl="0" algn="ctr">
              <a:lnSpc>
                <a:spcPct val="90000"/>
              </a:lnSpc>
              <a:spcBef>
                <a:spcPts val="1000"/>
              </a:spcBef>
              <a:spcAft>
                <a:spcPts val="0"/>
              </a:spcAft>
              <a:buClr>
                <a:srgbClr val="CA5D2D"/>
              </a:buClr>
              <a:buSzPct val="100000"/>
              <a:buNone/>
            </a:pPr>
            <a:r>
              <a:t/>
            </a:r>
            <a:endParaRPr sz="7200">
              <a:solidFill>
                <a:srgbClr val="2F5496"/>
              </a:solidFill>
            </a:endParaRPr>
          </a:p>
          <a:p>
            <a:pPr indent="0" lvl="0" marL="0" rtl="0" algn="ctr">
              <a:lnSpc>
                <a:spcPct val="90000"/>
              </a:lnSpc>
              <a:spcBef>
                <a:spcPts val="1000"/>
              </a:spcBef>
              <a:spcAft>
                <a:spcPts val="0"/>
              </a:spcAft>
              <a:buClr>
                <a:srgbClr val="2F5496"/>
              </a:buClr>
              <a:buSzPct val="100000"/>
              <a:buNone/>
            </a:pPr>
            <a:r>
              <a:rPr lang="en-US" sz="7200">
                <a:solidFill>
                  <a:srgbClr val="2F5496"/>
                </a:solidFill>
              </a:rPr>
              <a:t>October 7-9, 2024</a:t>
            </a:r>
            <a:endParaRPr/>
          </a:p>
          <a:p>
            <a:pPr indent="0" lvl="0" marL="0" rtl="0" algn="ctr">
              <a:lnSpc>
                <a:spcPct val="90000"/>
              </a:lnSpc>
              <a:spcBef>
                <a:spcPts val="1000"/>
              </a:spcBef>
              <a:spcAft>
                <a:spcPts val="0"/>
              </a:spcAft>
              <a:buClr>
                <a:srgbClr val="2F5496"/>
              </a:buClr>
              <a:buSzPct val="100000"/>
              <a:buNone/>
            </a:pPr>
            <a:r>
              <a:rPr b="1" lang="en-US" sz="7200">
                <a:solidFill>
                  <a:srgbClr val="2F5496"/>
                </a:solidFill>
              </a:rPr>
              <a:t>Aurelia Jones Taylor, MBA </a:t>
            </a:r>
            <a:endParaRPr/>
          </a:p>
          <a:p>
            <a:pPr indent="0" lvl="0" marL="0" rtl="0" algn="ctr">
              <a:lnSpc>
                <a:spcPct val="90000"/>
              </a:lnSpc>
              <a:spcBef>
                <a:spcPts val="1000"/>
              </a:spcBef>
              <a:spcAft>
                <a:spcPts val="0"/>
              </a:spcAft>
              <a:buClr>
                <a:srgbClr val="2F5496"/>
              </a:buClr>
              <a:buSzPct val="100000"/>
              <a:buNone/>
            </a:pPr>
            <a:r>
              <a:rPr lang="en-US" sz="7200">
                <a:solidFill>
                  <a:srgbClr val="2F5496"/>
                </a:solidFill>
              </a:rPr>
              <a:t>CEO Aaron E Henry Community Health  Services Center, Inc.</a:t>
            </a:r>
            <a:endParaRPr/>
          </a:p>
          <a:p>
            <a:pPr indent="0" lvl="0" marL="0" rtl="0" algn="ctr">
              <a:lnSpc>
                <a:spcPct val="90000"/>
              </a:lnSpc>
              <a:spcBef>
                <a:spcPts val="1000"/>
              </a:spcBef>
              <a:spcAft>
                <a:spcPts val="0"/>
              </a:spcAft>
              <a:buClr>
                <a:srgbClr val="CA5D2D"/>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idx="1" type="body"/>
          </p:nvPr>
        </p:nvSpPr>
        <p:spPr>
          <a:xfrm>
            <a:off x="544780" y="1303699"/>
            <a:ext cx="11841900" cy="41826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Federally Qualified Health Center with 45 Year History</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Serves Six Counties through 12 Locations</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Mississippi Children's Health Project Since 1992</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Three School-Based Clinics</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Two MMUs Serving 25 Schools in 5 Rural Counties</a:t>
            </a:r>
            <a:endParaRPr/>
          </a:p>
          <a:p>
            <a:pPr indent="-342900" lvl="1" marL="800100" rtl="0" algn="l">
              <a:lnSpc>
                <a:spcPct val="90000"/>
              </a:lnSpc>
              <a:spcBef>
                <a:spcPts val="500"/>
              </a:spcBef>
              <a:spcAft>
                <a:spcPts val="0"/>
              </a:spcAft>
              <a:buClr>
                <a:srgbClr val="262626"/>
              </a:buClr>
              <a:buSzPts val="2400"/>
              <a:buFont typeface="Noto Sans Symbols"/>
              <a:buChar char="❑"/>
            </a:pPr>
            <a:r>
              <a:rPr lang="en-US" sz="2400">
                <a:solidFill>
                  <a:srgbClr val="262626"/>
                </a:solidFill>
                <a:latin typeface="Open Sans"/>
                <a:ea typeface="Open Sans"/>
                <a:cs typeface="Open Sans"/>
                <a:sym typeface="Open Sans"/>
              </a:rPr>
              <a:t>Five Free-Standing Clinics – Recently Acquired The Children’s Clinic of Clarksdale</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160 Diverse Employees</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Over 11,000 Patients Served </a:t>
            </a:r>
            <a:endParaRPr/>
          </a:p>
        </p:txBody>
      </p:sp>
      <p:sp>
        <p:nvSpPr>
          <p:cNvPr id="149" name="Google Shape;149;p26"/>
          <p:cNvSpPr txBox="1"/>
          <p:nvPr/>
        </p:nvSpPr>
        <p:spPr>
          <a:xfrm>
            <a:off x="544780" y="573887"/>
            <a:ext cx="553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chemeClr val="lt1"/>
                </a:solidFill>
                <a:latin typeface="Open Sans"/>
                <a:ea typeface="Open Sans"/>
                <a:cs typeface="Open Sans"/>
                <a:sym typeface="Open Sans"/>
              </a:rPr>
              <a:t>WHO WE ARE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aphicFrame>
        <p:nvGraphicFramePr>
          <p:cNvPr id="154" name="Google Shape;154;p27"/>
          <p:cNvGraphicFramePr/>
          <p:nvPr/>
        </p:nvGraphicFramePr>
        <p:xfrm>
          <a:off x="339666" y="1321806"/>
          <a:ext cx="3000000" cy="3000000"/>
        </p:xfrm>
        <a:graphic>
          <a:graphicData uri="http://schemas.openxmlformats.org/drawingml/2006/table">
            <a:tbl>
              <a:tblPr bandRow="1" firstCol="1" firstRow="1">
                <a:noFill/>
                <a:tableStyleId>{991D2285-F9C1-44B5-90F4-C600C3010CBF}</a:tableStyleId>
              </a:tblPr>
              <a:tblGrid>
                <a:gridCol w="1994975"/>
                <a:gridCol w="1755575"/>
                <a:gridCol w="1723400"/>
                <a:gridCol w="1753000"/>
                <a:gridCol w="1702800"/>
                <a:gridCol w="1702800"/>
                <a:gridCol w="1692500"/>
              </a:tblGrid>
              <a:tr h="301675">
                <a:tc rowSpan="2">
                  <a:txBody>
                    <a:bodyPr/>
                    <a:lstStyle/>
                    <a:p>
                      <a:pPr indent="0" lvl="0" marL="0" marR="0" rtl="0" algn="ctr">
                        <a:lnSpc>
                          <a:spcPct val="107000"/>
                        </a:lnSpc>
                        <a:spcBef>
                          <a:spcPts val="0"/>
                        </a:spcBef>
                        <a:spcAft>
                          <a:spcPts val="0"/>
                        </a:spcAft>
                        <a:buNone/>
                      </a:pPr>
                      <a:r>
                        <a:rPr lang="en-US" sz="1600" u="none" cap="none" strike="noStrike"/>
                        <a:t> </a:t>
                      </a:r>
                      <a:endParaRPr/>
                    </a:p>
                    <a:p>
                      <a:pPr indent="0" lvl="0" marL="0" marR="0" rtl="0" algn="ctr">
                        <a:lnSpc>
                          <a:spcPct val="107000"/>
                        </a:lnSpc>
                        <a:spcBef>
                          <a:spcPts val="0"/>
                        </a:spcBef>
                        <a:spcAft>
                          <a:spcPts val="0"/>
                        </a:spcAft>
                        <a:buNone/>
                      </a:pPr>
                      <a:r>
                        <a:rPr lang="en-US" sz="1600" u="none" cap="none" strike="noStrike"/>
                        <a:t>County</a:t>
                      </a:r>
                      <a:endParaRPr sz="1600" u="none" cap="none" strike="noStrike">
                        <a:latin typeface="Arial"/>
                        <a:ea typeface="Arial"/>
                        <a:cs typeface="Arial"/>
                        <a:sym typeface="Arial"/>
                      </a:endParaRPr>
                    </a:p>
                  </a:txBody>
                  <a:tcPr marT="0" marB="0" marR="68575" marL="68575" anchor="ctr"/>
                </a:tc>
                <a:tc rowSpan="2">
                  <a:txBody>
                    <a:bodyPr/>
                    <a:lstStyle/>
                    <a:p>
                      <a:pPr indent="0" lvl="0" marL="0" marR="0" rtl="0" algn="ctr">
                        <a:lnSpc>
                          <a:spcPct val="107000"/>
                        </a:lnSpc>
                        <a:spcBef>
                          <a:spcPts val="0"/>
                        </a:spcBef>
                        <a:spcAft>
                          <a:spcPts val="0"/>
                        </a:spcAft>
                        <a:buNone/>
                      </a:pPr>
                      <a:r>
                        <a:rPr lang="en-US" sz="1600" u="none" cap="none" strike="noStrike"/>
                        <a:t>2020 Population</a:t>
                      </a:r>
                      <a:endParaRPr sz="1600" u="none" cap="none" strike="noStrike">
                        <a:latin typeface="Arial"/>
                        <a:ea typeface="Arial"/>
                        <a:cs typeface="Arial"/>
                        <a:sym typeface="Arial"/>
                      </a:endParaRPr>
                    </a:p>
                  </a:txBody>
                  <a:tcPr marT="0" marB="0" marR="68575" marL="68575" anchor="ctr"/>
                </a:tc>
                <a:tc rowSpan="2">
                  <a:txBody>
                    <a:bodyPr/>
                    <a:lstStyle/>
                    <a:p>
                      <a:pPr indent="0" lvl="0" marL="0" marR="0" rtl="0" algn="ctr">
                        <a:lnSpc>
                          <a:spcPct val="107000"/>
                        </a:lnSpc>
                        <a:spcBef>
                          <a:spcPts val="0"/>
                        </a:spcBef>
                        <a:spcAft>
                          <a:spcPts val="0"/>
                        </a:spcAft>
                        <a:buNone/>
                      </a:pPr>
                      <a:r>
                        <a:rPr lang="en-US" sz="1600" u="none" cap="none" strike="noStrike"/>
                        <a:t>Percent Below Poverty</a:t>
                      </a:r>
                      <a:endParaRPr sz="1600" u="none" cap="none" strike="noStrike">
                        <a:latin typeface="Arial"/>
                        <a:ea typeface="Arial"/>
                        <a:cs typeface="Arial"/>
                        <a:sym typeface="Arial"/>
                      </a:endParaRPr>
                    </a:p>
                  </a:txBody>
                  <a:tcPr marT="0" marB="0" marR="68575" marL="68575" anchor="ctr"/>
                </a:tc>
                <a:tc rowSpan="2">
                  <a:txBody>
                    <a:bodyPr/>
                    <a:lstStyle/>
                    <a:p>
                      <a:pPr indent="0" lvl="0" marL="0" marR="0" rtl="0" algn="ctr">
                        <a:lnSpc>
                          <a:spcPct val="107000"/>
                        </a:lnSpc>
                        <a:spcBef>
                          <a:spcPts val="0"/>
                        </a:spcBef>
                        <a:spcAft>
                          <a:spcPts val="0"/>
                        </a:spcAft>
                        <a:buNone/>
                      </a:pPr>
                      <a:r>
                        <a:rPr lang="en-US" sz="1600" u="none" cap="none" strike="noStrike"/>
                        <a:t>Median Household Income</a:t>
                      </a:r>
                      <a:endParaRPr sz="1600" u="none" cap="none" strike="noStrike">
                        <a:latin typeface="Arial"/>
                        <a:ea typeface="Arial"/>
                        <a:cs typeface="Arial"/>
                        <a:sym typeface="Arial"/>
                      </a:endParaRPr>
                    </a:p>
                  </a:txBody>
                  <a:tcPr marT="0" marB="0" marR="68575" marL="68575" anchor="ctr"/>
                </a:tc>
                <a:tc gridSpan="3">
                  <a:txBody>
                    <a:bodyPr/>
                    <a:lstStyle/>
                    <a:p>
                      <a:pPr indent="0" lvl="0" marL="0" marR="0" rtl="0" algn="ctr">
                        <a:lnSpc>
                          <a:spcPct val="107000"/>
                        </a:lnSpc>
                        <a:spcBef>
                          <a:spcPts val="0"/>
                        </a:spcBef>
                        <a:spcAft>
                          <a:spcPts val="0"/>
                        </a:spcAft>
                        <a:buNone/>
                      </a:pPr>
                      <a:r>
                        <a:rPr lang="en-US" sz="1600" u="none" cap="none" strike="noStrike"/>
                        <a:t>Racial/Ethnic Groups</a:t>
                      </a:r>
                      <a:endParaRPr sz="1600" u="none" cap="none" strike="noStrike">
                        <a:latin typeface="Arial"/>
                        <a:ea typeface="Arial"/>
                        <a:cs typeface="Arial"/>
                        <a:sym typeface="Arial"/>
                      </a:endParaRPr>
                    </a:p>
                  </a:txBody>
                  <a:tcPr marT="0" marB="0" marR="68575" marL="68575" anchor="ctr"/>
                </a:tc>
                <a:tc hMerge="1"/>
                <a:tc hMerge="1"/>
              </a:tr>
              <a:tr h="926550">
                <a:tc vMerge="1"/>
                <a:tc vMerge="1"/>
                <a:tc vMerge="1"/>
                <a:tc vMerge="1"/>
                <a:tc>
                  <a:txBody>
                    <a:bodyPr/>
                    <a:lstStyle/>
                    <a:p>
                      <a:pPr indent="0" lvl="0" marL="0" marR="0" rtl="0" algn="ctr">
                        <a:lnSpc>
                          <a:spcPct val="107000"/>
                        </a:lnSpc>
                        <a:spcBef>
                          <a:spcPts val="0"/>
                        </a:spcBef>
                        <a:spcAft>
                          <a:spcPts val="0"/>
                        </a:spcAft>
                        <a:buNone/>
                      </a:pPr>
                      <a:r>
                        <a:rPr lang="en-US" sz="1600" u="none" cap="none" strike="noStrike"/>
                        <a:t> </a:t>
                      </a:r>
                      <a:endParaRPr/>
                    </a:p>
                    <a:p>
                      <a:pPr indent="0" lvl="0" marL="0" marR="0" rtl="0" algn="ctr">
                        <a:lnSpc>
                          <a:spcPct val="107000"/>
                        </a:lnSpc>
                        <a:spcBef>
                          <a:spcPts val="0"/>
                        </a:spcBef>
                        <a:spcAft>
                          <a:spcPts val="0"/>
                        </a:spcAft>
                        <a:buNone/>
                      </a:pPr>
                      <a:r>
                        <a:rPr lang="en-US" sz="1600" u="none" cap="none" strike="noStrike"/>
                        <a:t>W</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 </a:t>
                      </a:r>
                      <a:endParaRPr/>
                    </a:p>
                    <a:p>
                      <a:pPr indent="0" lvl="0" marL="0" marR="0" rtl="0" algn="ctr">
                        <a:lnSpc>
                          <a:spcPct val="107000"/>
                        </a:lnSpc>
                        <a:spcBef>
                          <a:spcPts val="0"/>
                        </a:spcBef>
                        <a:spcAft>
                          <a:spcPts val="0"/>
                        </a:spcAft>
                        <a:buNone/>
                      </a:pPr>
                      <a:r>
                        <a:rPr lang="en-US" sz="1600" u="none" cap="none" strike="noStrike"/>
                        <a:t>AA</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 </a:t>
                      </a:r>
                      <a:endParaRPr/>
                    </a:p>
                    <a:p>
                      <a:pPr indent="0" lvl="0" marL="0" marR="0" rtl="0" algn="ctr">
                        <a:lnSpc>
                          <a:spcPct val="107000"/>
                        </a:lnSpc>
                        <a:spcBef>
                          <a:spcPts val="0"/>
                        </a:spcBef>
                        <a:spcAft>
                          <a:spcPts val="0"/>
                        </a:spcAft>
                        <a:buNone/>
                      </a:pPr>
                      <a:r>
                        <a:rPr lang="en-US" sz="1600" u="none" cap="none" strike="noStrike"/>
                        <a:t>H</a:t>
                      </a:r>
                      <a:endParaRPr sz="1600" u="none" cap="none" strike="noStrike">
                        <a:latin typeface="Arial"/>
                        <a:ea typeface="Arial"/>
                        <a:cs typeface="Arial"/>
                        <a:sym typeface="Arial"/>
                      </a:endParaRPr>
                    </a:p>
                  </a:txBody>
                  <a:tcPr marT="0" marB="0" marR="68575" marL="68575"/>
                </a:tc>
              </a:tr>
              <a:tr h="301675">
                <a:tc>
                  <a:txBody>
                    <a:bodyPr/>
                    <a:lstStyle/>
                    <a:p>
                      <a:pPr indent="0" lvl="0" marL="0" marR="0" rtl="0" algn="l">
                        <a:lnSpc>
                          <a:spcPct val="107000"/>
                        </a:lnSpc>
                        <a:spcBef>
                          <a:spcPts val="0"/>
                        </a:spcBef>
                        <a:spcAft>
                          <a:spcPts val="0"/>
                        </a:spcAft>
                        <a:buNone/>
                      </a:pPr>
                      <a:r>
                        <a:rPr lang="en-US" sz="1600" u="none" cap="none" strike="noStrike"/>
                        <a:t>Coahoma</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21,390</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38.2%</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$29,121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20.9%</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77.6%</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1.7%</a:t>
                      </a:r>
                      <a:endParaRPr sz="1600" u="none" cap="none" strike="noStrike">
                        <a:latin typeface="Arial"/>
                        <a:ea typeface="Arial"/>
                        <a:cs typeface="Arial"/>
                        <a:sym typeface="Arial"/>
                      </a:endParaRPr>
                    </a:p>
                  </a:txBody>
                  <a:tcPr marT="0" marB="0" marR="68575" marL="68575"/>
                </a:tc>
              </a:tr>
              <a:tr h="301675">
                <a:tc>
                  <a:txBody>
                    <a:bodyPr/>
                    <a:lstStyle/>
                    <a:p>
                      <a:pPr indent="0" lvl="0" marL="0" marR="0" rtl="0" algn="l">
                        <a:lnSpc>
                          <a:spcPct val="107000"/>
                        </a:lnSpc>
                        <a:spcBef>
                          <a:spcPts val="0"/>
                        </a:spcBef>
                        <a:spcAft>
                          <a:spcPts val="0"/>
                        </a:spcAft>
                        <a:buNone/>
                      </a:pPr>
                      <a:r>
                        <a:rPr lang="en-US" sz="1600" u="none" cap="none" strike="noStrike"/>
                        <a:t>Panola</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33,208</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22.8%</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$38,304</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48.2%</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50.1%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2.2%</a:t>
                      </a:r>
                      <a:endParaRPr sz="1600" u="none" cap="none" strike="noStrike">
                        <a:latin typeface="Arial"/>
                        <a:ea typeface="Arial"/>
                        <a:cs typeface="Arial"/>
                        <a:sym typeface="Arial"/>
                      </a:endParaRPr>
                    </a:p>
                  </a:txBody>
                  <a:tcPr marT="0" marB="0" marR="68575" marL="68575"/>
                </a:tc>
              </a:tr>
              <a:tr h="301675">
                <a:tc>
                  <a:txBody>
                    <a:bodyPr/>
                    <a:lstStyle/>
                    <a:p>
                      <a:pPr indent="0" lvl="0" marL="0" marR="0" rtl="0" algn="l">
                        <a:lnSpc>
                          <a:spcPct val="107000"/>
                        </a:lnSpc>
                        <a:spcBef>
                          <a:spcPts val="0"/>
                        </a:spcBef>
                        <a:spcAft>
                          <a:spcPts val="0"/>
                        </a:spcAft>
                        <a:buNone/>
                      </a:pPr>
                      <a:r>
                        <a:rPr lang="en-US" sz="1600" u="none" cap="none" strike="noStrike"/>
                        <a:t>Quitman</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6,176</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35.0%</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$25,283</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26.5%</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71.7%</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1.8%</a:t>
                      </a:r>
                      <a:endParaRPr sz="1600" u="none" cap="none" strike="noStrike">
                        <a:latin typeface="Arial"/>
                        <a:ea typeface="Arial"/>
                        <a:cs typeface="Arial"/>
                        <a:sym typeface="Arial"/>
                      </a:endParaRPr>
                    </a:p>
                  </a:txBody>
                  <a:tcPr marT="0" marB="0" marR="68575" marL="68575"/>
                </a:tc>
              </a:tr>
              <a:tr h="373100">
                <a:tc>
                  <a:txBody>
                    <a:bodyPr/>
                    <a:lstStyle/>
                    <a:p>
                      <a:pPr indent="0" lvl="0" marL="0" marR="0" rtl="0" algn="l">
                        <a:lnSpc>
                          <a:spcPct val="107000"/>
                        </a:lnSpc>
                        <a:spcBef>
                          <a:spcPts val="0"/>
                        </a:spcBef>
                        <a:spcAft>
                          <a:spcPts val="0"/>
                        </a:spcAft>
                        <a:buNone/>
                      </a:pPr>
                      <a:r>
                        <a:rPr lang="en-US" sz="1600" u="none" cap="none" strike="noStrike"/>
                        <a:t>Tallahatchie</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12,715</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37.9%</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$29,864</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40.2%</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57.0%</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6.9%</a:t>
                      </a:r>
                      <a:endParaRPr sz="1600" u="none" cap="none" strike="noStrike">
                        <a:latin typeface="Arial"/>
                        <a:ea typeface="Arial"/>
                        <a:cs typeface="Arial"/>
                        <a:sym typeface="Arial"/>
                      </a:endParaRPr>
                    </a:p>
                  </a:txBody>
                  <a:tcPr marT="0" marB="0" marR="68575" marL="68575"/>
                </a:tc>
              </a:tr>
              <a:tr h="301675">
                <a:tc>
                  <a:txBody>
                    <a:bodyPr/>
                    <a:lstStyle/>
                    <a:p>
                      <a:pPr indent="0" lvl="0" marL="0" marR="0" rtl="0" algn="l">
                        <a:lnSpc>
                          <a:spcPct val="107000"/>
                        </a:lnSpc>
                        <a:spcBef>
                          <a:spcPts val="0"/>
                        </a:spcBef>
                        <a:spcAft>
                          <a:spcPts val="0"/>
                        </a:spcAft>
                        <a:buNone/>
                      </a:pPr>
                      <a:r>
                        <a:rPr lang="en-US" sz="1600" u="none" cap="none" strike="noStrike"/>
                        <a:t>Tunica</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9,782</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28.1%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$39,370</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20.2%</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77.6%</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2.5%</a:t>
                      </a:r>
                      <a:endParaRPr sz="1600" u="none" cap="none" strike="noStrike">
                        <a:latin typeface="Arial"/>
                        <a:ea typeface="Arial"/>
                        <a:cs typeface="Arial"/>
                        <a:sym typeface="Arial"/>
                      </a:endParaRPr>
                    </a:p>
                  </a:txBody>
                  <a:tcPr marT="0" marB="0" marR="68575" marL="68575"/>
                </a:tc>
              </a:tr>
              <a:tr h="301675">
                <a:tc>
                  <a:txBody>
                    <a:bodyPr/>
                    <a:lstStyle/>
                    <a:p>
                      <a:pPr indent="0" lvl="0" marL="0" marR="0" rtl="0" algn="l">
                        <a:lnSpc>
                          <a:spcPct val="107000"/>
                        </a:lnSpc>
                        <a:spcBef>
                          <a:spcPts val="0"/>
                        </a:spcBef>
                        <a:spcAft>
                          <a:spcPts val="0"/>
                        </a:spcAft>
                        <a:buNone/>
                      </a:pPr>
                      <a:r>
                        <a:rPr lang="en-US" sz="1600" u="none" cap="none" strike="noStrike"/>
                        <a:t>Tate</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28,064</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15.1%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$51,030</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67.1%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30.9%</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2.8%</a:t>
                      </a:r>
                      <a:endParaRPr sz="1600" u="none" cap="none" strike="noStrike">
                        <a:latin typeface="Arial"/>
                        <a:ea typeface="Arial"/>
                        <a:cs typeface="Arial"/>
                        <a:sym typeface="Arial"/>
                      </a:endParaRPr>
                    </a:p>
                  </a:txBody>
                  <a:tcPr marT="0" marB="0" marR="68575" marL="68575"/>
                </a:tc>
              </a:tr>
              <a:tr h="301675">
                <a:tc gridSpan="7">
                  <a:txBody>
                    <a:bodyPr/>
                    <a:lstStyle/>
                    <a:p>
                      <a:pPr indent="0" lvl="0" marL="0" marR="0" rtl="0" algn="ctr">
                        <a:lnSpc>
                          <a:spcPct val="107000"/>
                        </a:lnSpc>
                        <a:spcBef>
                          <a:spcPts val="0"/>
                        </a:spcBef>
                        <a:spcAft>
                          <a:spcPts val="0"/>
                        </a:spcAft>
                        <a:buNone/>
                      </a:pPr>
                      <a:r>
                        <a:rPr lang="en-US" sz="1600" u="none" cap="none" strike="noStrike"/>
                        <a:t>MISSISSIPPI TOTALS</a:t>
                      </a:r>
                      <a:endParaRPr sz="1600" u="none" cap="none" strike="noStrike">
                        <a:latin typeface="Arial"/>
                        <a:ea typeface="Arial"/>
                        <a:cs typeface="Arial"/>
                        <a:sym typeface="Arial"/>
                      </a:endParaRPr>
                    </a:p>
                  </a:txBody>
                  <a:tcPr marT="0" marB="0" marR="68575" marL="68575"/>
                </a:tc>
                <a:tc hMerge="1"/>
                <a:tc hMerge="1"/>
                <a:tc hMerge="1"/>
                <a:tc hMerge="1"/>
                <a:tc hMerge="1"/>
                <a:tc hMerge="1"/>
              </a:tr>
              <a:tr h="608450">
                <a:tc>
                  <a:txBody>
                    <a:bodyPr/>
                    <a:lstStyle/>
                    <a:p>
                      <a:pPr indent="0" lvl="0" marL="0" marR="0" rtl="0" algn="l">
                        <a:lnSpc>
                          <a:spcPct val="107000"/>
                        </a:lnSpc>
                        <a:spcBef>
                          <a:spcPts val="0"/>
                        </a:spcBef>
                        <a:spcAft>
                          <a:spcPts val="0"/>
                        </a:spcAft>
                        <a:buNone/>
                      </a:pPr>
                      <a:r>
                        <a:rPr lang="en-US" sz="1600" u="none" cap="none" strike="noStrike"/>
                        <a:t>Mississippi</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2,961,279</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19.6%</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$45,081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59.1%</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37.8%</a:t>
                      </a:r>
                      <a:endParaRPr sz="1600" u="none" cap="none" strike="noStrike">
                        <a:latin typeface="Arial"/>
                        <a:ea typeface="Arial"/>
                        <a:cs typeface="Arial"/>
                        <a:sym typeface="Arial"/>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t>3.4%</a:t>
                      </a:r>
                      <a:endParaRPr sz="1600" u="none" cap="none" strike="noStrike">
                        <a:latin typeface="Arial"/>
                        <a:ea typeface="Arial"/>
                        <a:cs typeface="Arial"/>
                        <a:sym typeface="Arial"/>
                      </a:endParaRPr>
                    </a:p>
                  </a:txBody>
                  <a:tcPr marT="0" marB="0" marR="68575" marL="68575"/>
                </a:tc>
              </a:tr>
            </a:tbl>
          </a:graphicData>
        </a:graphic>
      </p:graphicFrame>
      <p:sp>
        <p:nvSpPr>
          <p:cNvPr id="155" name="Google Shape;155;p27"/>
          <p:cNvSpPr txBox="1"/>
          <p:nvPr>
            <p:ph idx="1" type="body"/>
          </p:nvPr>
        </p:nvSpPr>
        <p:spPr>
          <a:xfrm>
            <a:off x="668088" y="5756940"/>
            <a:ext cx="86292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Times New Roman"/>
              <a:buNone/>
            </a:pPr>
            <a:r>
              <a:rPr b="1" i="0" lang="en-US" sz="1050" u="none" cap="none" strike="noStrike">
                <a:solidFill>
                  <a:schemeClr val="dk1"/>
                </a:solidFill>
                <a:latin typeface="Times New Roman"/>
                <a:ea typeface="Times New Roman"/>
                <a:cs typeface="Times New Roman"/>
                <a:sym typeface="Times New Roman"/>
              </a:rPr>
              <a:t> Socio-demographic Data</a:t>
            </a:r>
            <a:endParaRPr b="0" i="0" sz="1050" u="none" cap="none" strike="noStrike">
              <a:solidFill>
                <a:schemeClr val="dk1"/>
              </a:solidFill>
            </a:endParaRPr>
          </a:p>
          <a:p>
            <a:pPr indent="0" lvl="0" marL="0" marR="0" rtl="0" algn="l">
              <a:lnSpc>
                <a:spcPct val="100000"/>
              </a:lnSpc>
              <a:spcBef>
                <a:spcPts val="0"/>
              </a:spcBef>
              <a:spcAft>
                <a:spcPts val="0"/>
              </a:spcAft>
              <a:buClr>
                <a:schemeClr val="dk1"/>
              </a:buClr>
              <a:buSzPts val="1050"/>
              <a:buFont typeface="Times New Roman"/>
              <a:buNone/>
            </a:pPr>
            <a:r>
              <a:rPr b="1" i="0" lang="en-US" sz="1050" u="none" cap="none" strike="noStrike">
                <a:solidFill>
                  <a:schemeClr val="dk1"/>
                </a:solidFill>
                <a:latin typeface="Times New Roman"/>
                <a:ea typeface="Times New Roman"/>
                <a:cs typeface="Times New Roman"/>
                <a:sym typeface="Times New Roman"/>
              </a:rPr>
              <a:t>Source: U.S Census Quick Facts, MS</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888888"/>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56" name="Google Shape;156;p27"/>
          <p:cNvSpPr txBox="1"/>
          <p:nvPr/>
        </p:nvSpPr>
        <p:spPr>
          <a:xfrm>
            <a:off x="339666" y="408564"/>
            <a:ext cx="75168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1"/>
                </a:solidFill>
                <a:latin typeface="Open Sans"/>
                <a:ea typeface="Open Sans"/>
                <a:cs typeface="Open Sans"/>
                <a:sym typeface="Open Sans"/>
              </a:rPr>
              <a:t>WHO WE SERVE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idx="1" type="body"/>
          </p:nvPr>
        </p:nvSpPr>
        <p:spPr>
          <a:xfrm>
            <a:off x="475531" y="1535501"/>
            <a:ext cx="11791200" cy="40053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Over 60% Non-White Compared to 38% Statewide</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Average Median Household Income $31,000</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30.65% Below FPL Compared to 20.8% Statewide</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Entire Service Area is HPSA, DPSA and MUA</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High School Graduation Rate 80% Compared to 84% State</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Higher Unemployment Rate in Delta Counties 6% vs 4.8%</a:t>
            </a:r>
            <a:endParaRPr/>
          </a:p>
          <a:p>
            <a:pPr indent="-342900" lvl="0" marL="342900" rtl="0" algn="l">
              <a:lnSpc>
                <a:spcPct val="90000"/>
              </a:lnSpc>
              <a:spcBef>
                <a:spcPts val="1000"/>
              </a:spcBef>
              <a:spcAft>
                <a:spcPts val="0"/>
              </a:spcAft>
              <a:buClr>
                <a:srgbClr val="262626"/>
              </a:buClr>
              <a:buSzPts val="2800"/>
              <a:buFont typeface="Noto Sans Symbols"/>
              <a:buChar char="❑"/>
            </a:pPr>
            <a:r>
              <a:rPr lang="en-US" sz="2800">
                <a:solidFill>
                  <a:srgbClr val="262626"/>
                </a:solidFill>
                <a:latin typeface="Open Sans"/>
                <a:ea typeface="Open Sans"/>
                <a:cs typeface="Open Sans"/>
                <a:sym typeface="Open Sans"/>
              </a:rPr>
              <a:t>High rate of Medicaid/CHIP Coverage for Children</a:t>
            </a:r>
            <a:endParaRPr/>
          </a:p>
        </p:txBody>
      </p:sp>
      <p:sp>
        <p:nvSpPr>
          <p:cNvPr id="162" name="Google Shape;162;p28"/>
          <p:cNvSpPr txBox="1"/>
          <p:nvPr/>
        </p:nvSpPr>
        <p:spPr>
          <a:xfrm>
            <a:off x="475531" y="487623"/>
            <a:ext cx="5938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chemeClr val="lt1"/>
                </a:solidFill>
                <a:latin typeface="Open Sans"/>
                <a:ea typeface="Open Sans"/>
                <a:cs typeface="Open Sans"/>
                <a:sym typeface="Open Sans"/>
              </a:rPr>
              <a:t>WHO WE SERVE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9"/>
          <p:cNvPicPr preferRelativeResize="0"/>
          <p:nvPr/>
        </p:nvPicPr>
        <p:blipFill rotWithShape="1">
          <a:blip r:embed="rId3">
            <a:alphaModFix/>
          </a:blip>
          <a:srcRect b="0" l="0" r="0" t="0"/>
          <a:stretch/>
        </p:blipFill>
        <p:spPr>
          <a:xfrm>
            <a:off x="77637" y="172527"/>
            <a:ext cx="8683455" cy="6418053"/>
          </a:xfrm>
          <a:prstGeom prst="rect">
            <a:avLst/>
          </a:prstGeom>
          <a:noFill/>
          <a:ln>
            <a:noFill/>
          </a:ln>
        </p:spPr>
      </p:pic>
      <p:sp>
        <p:nvSpPr>
          <p:cNvPr id="168" name="Google Shape;168;p29"/>
          <p:cNvSpPr txBox="1"/>
          <p:nvPr/>
        </p:nvSpPr>
        <p:spPr>
          <a:xfrm>
            <a:off x="8962931" y="1026373"/>
            <a:ext cx="4232700" cy="4400700"/>
          </a:xfrm>
          <a:prstGeom prst="rect">
            <a:avLst/>
          </a:prstGeom>
          <a:noFill/>
          <a:ln>
            <a:noFill/>
          </a:ln>
        </p:spPr>
        <p:txBody>
          <a:bodyPr anchorCtr="0" anchor="t" bIns="45700" lIns="91425" spcFirstLastPara="1" rIns="91425" wrap="square" tIns="45700">
            <a:normAutofit/>
          </a:bodyPr>
          <a:lstStyle/>
          <a:p>
            <a:pPr indent="0" lvl="0" marL="5080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Open Sans"/>
                <a:ea typeface="Open Sans"/>
                <a:cs typeface="Open Sans"/>
                <a:sym typeface="Open Sans"/>
              </a:rPr>
              <a:t>The conditions in the environments where people are born, live, learn, work, play, worship, and age that affect a wide range of health, functioning, and quality-of-life outcomes and risks.</a:t>
            </a:r>
            <a:endParaRPr/>
          </a:p>
          <a:p>
            <a:pPr indent="-228600" lvl="0" marL="4572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