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2" roundtripDataSignature="AMtx7mjx7+mFLYOY5r2pcrHITCz/B0Sn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irtable.com/appVTDYZoh6KZHzUo/shrQHm7bUWvR5xZao?prefill_Workshop=Genera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uditus.blogspot.com/2013/02/maslows-hierarchy-of-school-needs-steve.html"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0" Type="http://schemas.openxmlformats.org/officeDocument/2006/relationships/hyperlink" Target="https://www.ncbi.nlm.nih.gov/pubmed/?term=Crosby%20AE%5BAuthor%5D&amp;cauthor=true&amp;cauthor_uid=23677130" TargetMode="External"/><Relationship Id="rId22" Type="http://schemas.openxmlformats.org/officeDocument/2006/relationships/hyperlink" Target="https://www.ncbi.nlm.nih.gov/pubmed/?term=Schieve%20LA%5BAuthor%5D&amp;cauthor=true&amp;cauthor_uid=23677130" TargetMode="External"/><Relationship Id="rId21" Type="http://schemas.openxmlformats.org/officeDocument/2006/relationships/hyperlink" Target="https://www.ncbi.nlm.nih.gov/pubmed/?term=Visser%20SN%5BAuthor%5D&amp;cauthor=true&amp;cauthor_uid=23677130" TargetMode="External"/><Relationship Id="rId24" Type="http://schemas.openxmlformats.org/officeDocument/2006/relationships/hyperlink" Target="https://www.ncbi.nlm.nih.gov/pubmed/?term=Hall%20JE%5BAuthor%5D&amp;cauthor=true&amp;cauthor_uid=23677130" TargetMode="External"/><Relationship Id="rId23" Type="http://schemas.openxmlformats.org/officeDocument/2006/relationships/hyperlink" Target="https://www.ncbi.nlm.nih.gov/pubmed/?term=Parks%20SE%5BAuthor%5D&amp;cauthor=true&amp;cauthor_uid=23677130" TargetMode="External"/><Relationship Id="rId1" Type="http://schemas.openxmlformats.org/officeDocument/2006/relationships/notesMaster" Target="../notesMasters/notesMaster1.xml"/><Relationship Id="rId2" Type="http://schemas.openxmlformats.org/officeDocument/2006/relationships/hyperlink" Target="https://www.ncbi.nlm.nih.gov/pmc/articles/PMC3222359/" TargetMode="External"/><Relationship Id="rId3" Type="http://schemas.openxmlformats.org/officeDocument/2006/relationships/hyperlink" Target="https://drive.google.com/file/d/0B9oDFWZeBQLnb1BpYlFJYVlzVUxGYXRHY3hKQk9zUEtHYlJn/view" TargetMode="External"/><Relationship Id="rId4" Type="http://schemas.openxmlformats.org/officeDocument/2006/relationships/hyperlink" Target="https://www.ncbi.nlm.nih.gov/pubmed/?term=Bodack%20MI%5BAuthor%5D&amp;cauthor=true&amp;cauthor_uid=20619746" TargetMode="External"/><Relationship Id="rId9" Type="http://schemas.openxmlformats.org/officeDocument/2006/relationships/hyperlink" Target="https://www.cdc.gov/asthma/asthma_stats/AstStatChild_Missed_School_Days.pdf" TargetMode="External"/><Relationship Id="rId26" Type="http://schemas.openxmlformats.org/officeDocument/2006/relationships/hyperlink" Target="https://www.ncbi.nlm.nih.gov/pubmed/?term=Simile%20CM%5BAuthor%5D&amp;cauthor=true&amp;cauthor_uid=23677130" TargetMode="External"/><Relationship Id="rId25" Type="http://schemas.openxmlformats.org/officeDocument/2006/relationships/hyperlink" Target="https://www.ncbi.nlm.nih.gov/pubmed/?term=Brody%20D%5BAuthor%5D&amp;cauthor=true&amp;cauthor_uid=23677130" TargetMode="External"/><Relationship Id="rId28" Type="http://schemas.openxmlformats.org/officeDocument/2006/relationships/hyperlink" Target="https://www.ncbi.nlm.nih.gov/pubmed/?term=Baio%20J%5BAuthor%5D&amp;cauthor=true&amp;cauthor_uid=23677130" TargetMode="External"/><Relationship Id="rId27" Type="http://schemas.openxmlformats.org/officeDocument/2006/relationships/hyperlink" Target="https://www.ncbi.nlm.nih.gov/pubmed/?term=Thompson%20WW%5BAuthor%5D&amp;cauthor=true&amp;cauthor_uid=23677130" TargetMode="External"/><Relationship Id="rId5" Type="http://schemas.openxmlformats.org/officeDocument/2006/relationships/hyperlink" Target="https://www.ncbi.nlm.nih.gov/pubmed/?term=Chung%20I%5BAuthor%5D&amp;cauthor=true&amp;cauthor_uid=20619746" TargetMode="External"/><Relationship Id="rId6" Type="http://schemas.openxmlformats.org/officeDocument/2006/relationships/hyperlink" Target="https://www.ncbi.nlm.nih.gov/pubmed/?term=Krumholtz%20I%5BAuthor%5D&amp;cauthor=true&amp;cauthor_uid=20619746" TargetMode="External"/><Relationship Id="rId29" Type="http://schemas.openxmlformats.org/officeDocument/2006/relationships/hyperlink" Target="https://www.ncbi.nlm.nih.gov/pubmed/?term=Avenevoli%20S%5BAuthor%5D&amp;cauthor=true&amp;cauthor_uid=23677130" TargetMode="External"/><Relationship Id="rId7" Type="http://schemas.openxmlformats.org/officeDocument/2006/relationships/hyperlink" Target="https://doi.org/10.1016/j.optm.2010.05.006" TargetMode="External"/><Relationship Id="rId8" Type="http://schemas.openxmlformats.org/officeDocument/2006/relationships/hyperlink" Target="https://a816-healthpsi.nyc.gov/epiquery/sasresults.jsp" TargetMode="External"/><Relationship Id="rId31" Type="http://schemas.openxmlformats.org/officeDocument/2006/relationships/hyperlink" Target="https://www.ncbi.nlm.nih.gov/pubmed/?term=Huang%20LN%5BAuthor%5D&amp;cauthor=true&amp;cauthor_uid=23677130" TargetMode="External"/><Relationship Id="rId30" Type="http://schemas.openxmlformats.org/officeDocument/2006/relationships/hyperlink" Target="https://www.ncbi.nlm.nih.gov/pubmed/?term=Kogan%20MD%5BAuthor%5D&amp;cauthor=true&amp;cauthor_uid=23677130" TargetMode="External"/><Relationship Id="rId11" Type="http://schemas.openxmlformats.org/officeDocument/2006/relationships/hyperlink" Target="https://dx.doi.org/10.2105/AJPH.2010.200915" TargetMode="External"/><Relationship Id="rId10" Type="http://schemas.openxmlformats.org/officeDocument/2006/relationships/hyperlink" Target="https://www.cdc.gov/nchs/products/databriefs/db96.htm%23citation" TargetMode="External"/><Relationship Id="rId32" Type="http://schemas.openxmlformats.org/officeDocument/2006/relationships/hyperlink" Target="https://www.ncbi.nlm.nih.gov/pubmed/?term=Centers%20for%20Disease%20Control%20and%20Prevention%20(CDC)%5BCorporate%20Author%5D" TargetMode="External"/><Relationship Id="rId13" Type="http://schemas.openxmlformats.org/officeDocument/2006/relationships/hyperlink" Target="https://www.ncbi.nlm.nih.gov/pubmed/?term=Perou%20R%5BAuthor%5D&amp;cauthor=true&amp;cauthor_uid=23677130" TargetMode="External"/><Relationship Id="rId12" Type="http://schemas.openxmlformats.org/officeDocument/2006/relationships/hyperlink" Target="https://www.foodbanknyc.org/wp-content/uploads/Meal-Gap-Trends-Report-2016.pdf" TargetMode="External"/><Relationship Id="rId15" Type="http://schemas.openxmlformats.org/officeDocument/2006/relationships/hyperlink" Target="https://www.ncbi.nlm.nih.gov/pubmed/?term=Blumberg%20SJ%5BAuthor%5D&amp;cauthor=true&amp;cauthor_uid=23677130" TargetMode="External"/><Relationship Id="rId14" Type="http://schemas.openxmlformats.org/officeDocument/2006/relationships/hyperlink" Target="https://www.ncbi.nlm.nih.gov/pubmed/?term=Bitsko%20RH%5BAuthor%5D&amp;cauthor=true&amp;cauthor_uid=23677130" TargetMode="External"/><Relationship Id="rId17" Type="http://schemas.openxmlformats.org/officeDocument/2006/relationships/hyperlink" Target="https://www.ncbi.nlm.nih.gov/pubmed/?term=Ghandour%20RM%5BAuthor%5D&amp;cauthor=true&amp;cauthor_uid=23677130" TargetMode="External"/><Relationship Id="rId16" Type="http://schemas.openxmlformats.org/officeDocument/2006/relationships/hyperlink" Target="https://www.ncbi.nlm.nih.gov/pubmed/?term=Pastor%20P%5BAuthor%5D&amp;cauthor=true&amp;cauthor_uid=23677130" TargetMode="External"/><Relationship Id="rId19" Type="http://schemas.openxmlformats.org/officeDocument/2006/relationships/hyperlink" Target="https://www.ncbi.nlm.nih.gov/pubmed/?term=Hedden%20SL%5BAuthor%5D&amp;cauthor=true&amp;cauthor_uid=23677130" TargetMode="External"/><Relationship Id="rId18" Type="http://schemas.openxmlformats.org/officeDocument/2006/relationships/hyperlink" Target="https://www.ncbi.nlm.nih.gov/pubmed/?term=Gfroerer%20JC%5BAuthor%5D&amp;cauthor=true&amp;cauthor_uid=23677130"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url?sa=i&amp;source=images&amp;cd=&amp;ved=2ahUKEwjOyr-tgpzlAhXmdd8KHbzjCREQjRx6BAgBEAQ&amp;url=%2Furl%3Fsa%3Di%26source%3Dimages%26cd%3D%26ved%3D%26url%3Dhttps%253A%252F%252Ftwitter.com%252Fgregory8jost%252Fstatus%252F735128688828817409%26psig%3DAOvVaw0hrqOR1IBxbWIlmsnc7oK4%26ust%3D1571151553626361&amp;psig=AOvVaw0hrqOR1IBxbWIlmsnc7oK4&amp;ust=157115155362636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1.nyc.gov/assets/doh/downloads/pdf/data/2018-chp-atlas.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1.nyc.gov/assets/doh/downloads/pdf/data/2018-chp-atlas.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07bedc8eeb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07bedc8eeb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Introduction: </a:t>
            </a:r>
            <a:endParaRPr/>
          </a:p>
          <a:p>
            <a:pPr indent="0" lvl="0" marL="0" rtl="0" algn="l">
              <a:spcBef>
                <a:spcPts val="0"/>
              </a:spcBef>
              <a:spcAft>
                <a:spcPts val="0"/>
              </a:spcAft>
              <a:buNone/>
            </a:pPr>
            <a:r>
              <a:rPr lang="en-US" u="sng">
                <a:solidFill>
                  <a:schemeClr val="hlink"/>
                </a:solidFill>
                <a:hlinkClick r:id="rId2"/>
              </a:rPr>
              <a:t>General Sign-In</a:t>
            </a:r>
            <a:endParaRPr/>
          </a:p>
          <a:p>
            <a:pPr indent="0" lvl="0" marL="0" rtl="0" algn="l">
              <a:spcBef>
                <a:spcPts val="0"/>
              </a:spcBef>
              <a:spcAft>
                <a:spcPts val="0"/>
              </a:spcAft>
              <a:buNone/>
            </a:pPr>
            <a:r>
              <a:t/>
            </a:r>
            <a:endParaRPr/>
          </a:p>
        </p:txBody>
      </p:sp>
      <p:sp>
        <p:nvSpPr>
          <p:cNvPr id="145" name="Google Shape;145;g307bedc8eeb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07bedc8eeb_1_1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07bedc8eeb_1_16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Angelika </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From Poverty to Elementary School Absenteeism:</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Transition Sentence:</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“Let’s see how these economic and health challenges translate into educational outcomes. One of the most telling indicators is elementary school absenteeism, where we see that children in these high-poverty, high-health-risk areas are the ones missing the most school days.”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Key Points: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Explain that chronic absenteeism is often linked to health problems, lack of resources, and instability at home.</a:t>
            </a:r>
            <a:endParaRPr sz="1100">
              <a:solidFill>
                <a:srgbClr val="222222"/>
              </a:solidFill>
            </a:endParaRPr>
          </a:p>
          <a:p>
            <a:pPr indent="0" lvl="0" marL="0" rtl="0" algn="l">
              <a:lnSpc>
                <a:spcPct val="115000"/>
              </a:lnSpc>
              <a:spcBef>
                <a:spcPts val="0"/>
              </a:spcBef>
              <a:spcAft>
                <a:spcPts val="0"/>
              </a:spcAft>
              <a:buNone/>
            </a:pPr>
            <a:r>
              <a:rPr lang="en-US" sz="1100">
                <a:solidFill>
                  <a:srgbClr val="222222"/>
                </a:solidFill>
              </a:rPr>
              <a:t>     - Emphasize how missing school has a cascading effect on children’s educational achievement and long-term pros</a:t>
            </a:r>
            <a:r>
              <a:rPr lang="en-US" sz="1100">
                <a:solidFill>
                  <a:srgbClr val="222222"/>
                </a:solidFill>
              </a:rPr>
              <a:t>pects.</a:t>
            </a:r>
            <a:endParaRPr sz="1100">
              <a:solidFill>
                <a:srgbClr val="222222"/>
              </a:solidFill>
            </a:endParaRPr>
          </a:p>
          <a:p>
            <a:pPr indent="0" lvl="0" marL="0" rtl="0" algn="l">
              <a:lnSpc>
                <a:spcPct val="115000"/>
              </a:lnSpc>
              <a:spcBef>
                <a:spcPts val="0"/>
              </a:spcBef>
              <a:spcAft>
                <a:spcPts val="0"/>
              </a:spcAft>
              <a:buNone/>
            </a:pPr>
            <a:r>
              <a:rPr lang="en-US" sz="1100">
                <a:solidFill>
                  <a:srgbClr val="222222"/>
                </a:solidFill>
              </a:rPr>
              <a:t>   - Purpose:Reinforce that health, poverty, and education are interconnected, with disparities in one area affecting outcomes in the others.</a:t>
            </a:r>
            <a:endParaRPr/>
          </a:p>
        </p:txBody>
      </p:sp>
      <p:sp>
        <p:nvSpPr>
          <p:cNvPr id="231" name="Google Shape;231;g307bedc8eeb_1_16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07bedc8eeb_1_1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07bedc8eeb_1_1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Angelika</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From Elementary School Absenteeism to High School Graduation Rates: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Transition Sentence:</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“Chronic absenteeism in elementary school is a strong predictor of poor academic outcomes later on, including lower high school graduation rates.”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Key Points: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Highlight that students who face multiple barriers—poor health, economic hardship, and frequent absences—are at a higher risk of dropping out or not graduating on time.</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Note that the areas with low graduation rates align with those facing the highest health and economic disparities.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Purpose: Use this map to complete the narrative, showing the cumulative impact of systemic inequities from childhood through adolescence and into adulthood.</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“What we see across all these maps is a pattern of systemic inequity that began with redlining and continues to affect health, education, and economic outcomes for these communities today. Our work is focused on breaking these cycles by addressing health barriers to learning and creating opportunities for children to thrive.”</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Key Points: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Reiterate the historical context and connect it to the mission of Healthy and Ready to Learn.</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Conclude by affirming that HRL’s work is about addressing root causes, not just symptoms.</a:t>
            </a:r>
            <a:endParaRPr sz="1100">
              <a:solidFill>
                <a:srgbClr val="222222"/>
              </a:solidFill>
            </a:endParaRPr>
          </a:p>
          <a:p>
            <a:pPr indent="0" lvl="0" marL="0" rtl="0" algn="l">
              <a:spcBef>
                <a:spcPts val="0"/>
              </a:spcBef>
              <a:spcAft>
                <a:spcPts val="0"/>
              </a:spcAft>
              <a:buNone/>
            </a:pPr>
            <a:r>
              <a:t/>
            </a:r>
            <a:endParaRPr/>
          </a:p>
        </p:txBody>
      </p:sp>
      <p:sp>
        <p:nvSpPr>
          <p:cNvPr id="240" name="Google Shape;240;g307bedc8eeb_1_17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07bedc8eeb_1_1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07bedc8eeb_1_18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Angelika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systemic vs. what we can intervene on in our level of work use as talking for slide 14 Copy and Paste on speaker notes</a:t>
            </a:r>
            <a:endParaRPr/>
          </a:p>
        </p:txBody>
      </p:sp>
      <p:sp>
        <p:nvSpPr>
          <p:cNvPr id="251" name="Google Shape;251;g307bedc8eeb_1_18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 name="Google Shape;278;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Angie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Transition to HRL’s mission and values. State that HRL ensures children can thrive academically by addressing health barriers. Discuss HRL’s values of collaboration, equity, and empathy, and share examples of how these values shape decision-making and community interactions.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9" name="Google Shape;279;p3: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07bedc8eeb_0_34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07bedc8eeb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Calibri"/>
                <a:ea typeface="Calibri"/>
                <a:cs typeface="Calibri"/>
                <a:sym typeface="Calibri"/>
              </a:rPr>
              <a:t>Angie</a:t>
            </a:r>
            <a:endParaRPr sz="1100">
              <a:solidFill>
                <a:schemeClr val="dk1"/>
              </a:solidFill>
              <a:latin typeface="Calibri"/>
              <a:ea typeface="Calibri"/>
              <a:cs typeface="Calibri"/>
              <a:sym typeface="Calibri"/>
            </a:endParaRPr>
          </a:p>
          <a:p>
            <a:pPr indent="0" lvl="0" marL="0" rtl="0" algn="l">
              <a:spcBef>
                <a:spcPts val="1600"/>
              </a:spcBef>
              <a:spcAft>
                <a:spcPts val="0"/>
              </a:spcAft>
              <a:buNone/>
            </a:pPr>
            <a:r>
              <a:rPr lang="en-US" sz="1100">
                <a:solidFill>
                  <a:schemeClr val="dk1"/>
                </a:solidFill>
                <a:latin typeface="Calibri"/>
                <a:ea typeface="Calibri"/>
                <a:cs typeface="Calibri"/>
                <a:sym typeface="Calibri"/>
              </a:rPr>
              <a:t>Love and Support</a:t>
            </a:r>
            <a:endParaRPr sz="1100">
              <a:solidFill>
                <a:schemeClr val="dk1"/>
              </a:solidFill>
              <a:latin typeface="Calibri"/>
              <a:ea typeface="Calibri"/>
              <a:cs typeface="Calibri"/>
              <a:sym typeface="Calibri"/>
            </a:endParaRPr>
          </a:p>
          <a:p>
            <a:pPr indent="0" lvl="0" marL="0" rtl="0" algn="l">
              <a:spcBef>
                <a:spcPts val="1600"/>
              </a:spcBef>
              <a:spcAft>
                <a:spcPts val="0"/>
              </a:spcAft>
              <a:buNone/>
            </a:pPr>
            <a:r>
              <a:t/>
            </a:r>
            <a:endParaRPr sz="1100">
              <a:solidFill>
                <a:schemeClr val="dk1"/>
              </a:solidFill>
              <a:latin typeface="Calibri"/>
              <a:ea typeface="Calibri"/>
              <a:cs typeface="Calibri"/>
              <a:sym typeface="Calibri"/>
            </a:endParaRPr>
          </a:p>
          <a:p>
            <a:pPr indent="0" lvl="0" marL="0" rtl="0" algn="l">
              <a:spcBef>
                <a:spcPts val="1600"/>
              </a:spcBef>
              <a:spcAft>
                <a:spcPts val="0"/>
              </a:spcAft>
              <a:buNone/>
            </a:pPr>
            <a:r>
              <a:rPr lang="en-US" sz="1100">
                <a:solidFill>
                  <a:schemeClr val="dk1"/>
                </a:solidFill>
                <a:latin typeface="Calibri"/>
                <a:ea typeface="Calibri"/>
                <a:cs typeface="Calibri"/>
                <a:sym typeface="Calibri"/>
              </a:rPr>
              <a:t>Data-driven/Continuous Improvement</a:t>
            </a:r>
            <a:endParaRPr sz="1100">
              <a:solidFill>
                <a:schemeClr val="dk1"/>
              </a:solidFill>
              <a:latin typeface="Calibri"/>
              <a:ea typeface="Calibri"/>
              <a:cs typeface="Calibri"/>
              <a:sym typeface="Calibri"/>
            </a:endParaRPr>
          </a:p>
          <a:p>
            <a:pPr indent="0" lvl="0" marL="0" rtl="0" algn="l">
              <a:spcBef>
                <a:spcPts val="1600"/>
              </a:spcBef>
              <a:spcAft>
                <a:spcPts val="0"/>
              </a:spcAft>
              <a:buNone/>
            </a:pPr>
            <a:r>
              <a:rPr lang="en-US" sz="1100">
                <a:solidFill>
                  <a:schemeClr val="dk1"/>
                </a:solidFill>
                <a:latin typeface="Calibri"/>
                <a:ea typeface="Calibri"/>
                <a:cs typeface="Calibri"/>
                <a:sym typeface="Calibri"/>
              </a:rPr>
              <a:t>Cultural Relevance</a:t>
            </a:r>
            <a:endParaRPr sz="1100">
              <a:solidFill>
                <a:schemeClr val="dk1"/>
              </a:solidFill>
              <a:latin typeface="Calibri"/>
              <a:ea typeface="Calibri"/>
              <a:cs typeface="Calibri"/>
              <a:sym typeface="Calibri"/>
            </a:endParaRPr>
          </a:p>
          <a:p>
            <a:pPr indent="0" lvl="0" marL="0" rtl="0" algn="l">
              <a:spcBef>
                <a:spcPts val="1600"/>
              </a:spcBef>
              <a:spcAft>
                <a:spcPts val="0"/>
              </a:spcAft>
              <a:buNone/>
            </a:pPr>
            <a:r>
              <a:rPr lang="en-US" sz="1100">
                <a:solidFill>
                  <a:schemeClr val="dk1"/>
                </a:solidFill>
                <a:latin typeface="Calibri"/>
                <a:ea typeface="Calibri"/>
                <a:cs typeface="Calibri"/>
                <a:sym typeface="Calibri"/>
              </a:rPr>
              <a:t>Restorative Justice</a:t>
            </a:r>
            <a:endParaRPr sz="1100">
              <a:solidFill>
                <a:schemeClr val="dk1"/>
              </a:solidFill>
              <a:latin typeface="Calibri"/>
              <a:ea typeface="Calibri"/>
              <a:cs typeface="Calibri"/>
              <a:sym typeface="Calibri"/>
            </a:endParaRPr>
          </a:p>
          <a:p>
            <a:pPr indent="0" lvl="0" marL="0" rtl="0" algn="l">
              <a:spcBef>
                <a:spcPts val="1600"/>
              </a:spcBef>
              <a:spcAft>
                <a:spcPts val="0"/>
              </a:spcAft>
              <a:buNone/>
            </a:pPr>
            <a:r>
              <a:rPr lang="en-US" sz="1100">
                <a:solidFill>
                  <a:schemeClr val="dk1"/>
                </a:solidFill>
                <a:latin typeface="Calibri"/>
                <a:ea typeface="Calibri"/>
                <a:cs typeface="Calibri"/>
                <a:sym typeface="Calibri"/>
              </a:rPr>
              <a:t>Trauma-informed</a:t>
            </a:r>
            <a:endParaRPr sz="1100">
              <a:solidFill>
                <a:schemeClr val="dk1"/>
              </a:solidFill>
              <a:latin typeface="Calibri"/>
              <a:ea typeface="Calibri"/>
              <a:cs typeface="Calibri"/>
              <a:sym typeface="Calibri"/>
            </a:endParaRPr>
          </a:p>
          <a:p>
            <a:pPr indent="0" lvl="0" marL="0" rtl="0" algn="l">
              <a:spcBef>
                <a:spcPts val="1600"/>
              </a:spcBef>
              <a:spcAft>
                <a:spcPts val="0"/>
              </a:spcAft>
              <a:buNone/>
            </a:pPr>
            <a:r>
              <a:rPr lang="en-US" sz="1100">
                <a:solidFill>
                  <a:schemeClr val="dk1"/>
                </a:solidFill>
                <a:latin typeface="Calibri"/>
                <a:ea typeface="Calibri"/>
                <a:cs typeface="Calibri"/>
                <a:sym typeface="Calibri"/>
              </a:rPr>
              <a:t>Collaborative</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07bedc8eeb_1_60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07bedc8eeb_1_6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Angie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 speaker notes from slides 22-25 to explain the program alignment</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Our approach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We strive to promote student success by increasing access to health resources, promoting trauma sensitivity, and building positive attendance culture. Beginning with school wide interventions, we apply additional strategies to increase the level of support to meet the identified level of need</a:t>
            </a:r>
            <a:r>
              <a:rPr lang="en-US">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Through our experience, we have gained a unique understanding of the intersection of health and education. This perspective drives our work creating resources and content that are responsive to the needs of our partners on the ground.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9" name="Google Shape;299;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Angie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Provide a structured breakdown of HRL’s core components: Flagship Schools, Resource and Training Center, and Technical Assistance. Use specific examples to show impact. Highlight how these components work together to create a cohesive support network for schools.</a:t>
            </a:r>
            <a:endParaRPr/>
          </a:p>
        </p:txBody>
      </p:sp>
      <p:sp>
        <p:nvSpPr>
          <p:cNvPr id="300" name="Google Shape;300;p4: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07bedc8eeb_1_12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07bedc8eeb_1_1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Angie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Goal: Flagship schools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000"/>
              <a:t>Goal: RTC</a:t>
            </a:r>
            <a:endParaRPr sz="1000"/>
          </a:p>
          <a:p>
            <a:pPr indent="0" lvl="0" marL="0" rtl="0" algn="l">
              <a:spcBef>
                <a:spcPts val="640"/>
              </a:spcBef>
              <a:spcAft>
                <a:spcPts val="0"/>
              </a:spcAft>
              <a:buClr>
                <a:schemeClr val="dk1"/>
              </a:buClr>
              <a:buSzPts val="1100"/>
              <a:buFont typeface="Arial"/>
              <a:buNone/>
            </a:pPr>
            <a:r>
              <a:rPr b="1" lang="en-US" sz="1000">
                <a:solidFill>
                  <a:srgbClr val="1F497D"/>
                </a:solidFill>
              </a:rPr>
              <a:t>Goal:</a:t>
            </a:r>
            <a:r>
              <a:rPr lang="en-US" sz="1000">
                <a:solidFill>
                  <a:srgbClr val="1F497D"/>
                </a:solidFill>
              </a:rPr>
              <a:t> </a:t>
            </a:r>
            <a:r>
              <a:rPr lang="en-US" sz="1000">
                <a:solidFill>
                  <a:schemeClr val="dk1"/>
                </a:solidFill>
              </a:rPr>
              <a:t>Take generalizable lessons learned from flagship schools and design programming that has a greater reach across New York City and is more cost effective.</a:t>
            </a:r>
            <a:endParaRPr sz="1000">
              <a:solidFill>
                <a:schemeClr val="dk1"/>
              </a:solidFill>
            </a:endParaRPr>
          </a:p>
          <a:p>
            <a:pPr indent="0" lvl="0" marL="0" rtl="0" algn="l">
              <a:spcBef>
                <a:spcPts val="640"/>
              </a:spcBef>
              <a:spcAft>
                <a:spcPts val="0"/>
              </a:spcAft>
              <a:buNone/>
            </a:pPr>
            <a:r>
              <a:rPr lang="en-US" sz="1000">
                <a:solidFill>
                  <a:schemeClr val="dk1"/>
                </a:solidFill>
              </a:rPr>
              <a:t>All activities are “indirect” and target adults in children’s lives</a:t>
            </a:r>
            <a:endParaRPr>
              <a:solidFill>
                <a:schemeClr val="dk1"/>
              </a:solidFill>
            </a:endParaRPr>
          </a:p>
          <a:p>
            <a:pPr indent="0" lvl="0" marL="0" rtl="0" algn="l">
              <a:spcBef>
                <a:spcPts val="640"/>
              </a:spcBef>
              <a:spcAft>
                <a:spcPts val="0"/>
              </a:spcAft>
              <a:buNone/>
            </a:pPr>
            <a:r>
              <a:rPr lang="en-US" sz="1000">
                <a:solidFill>
                  <a:schemeClr val="dk1"/>
                </a:solidFill>
              </a:rPr>
              <a:t>Notes: </a:t>
            </a:r>
            <a:r>
              <a:rPr b="1" lang="en-US" sz="1000" u="sng">
                <a:solidFill>
                  <a:srgbClr val="1F497D"/>
                </a:solidFill>
              </a:rPr>
              <a:t>Topics</a:t>
            </a:r>
            <a:endParaRPr b="1" sz="1000" u="sng">
              <a:solidFill>
                <a:srgbClr val="1F497D"/>
              </a:solidFill>
            </a:endParaRPr>
          </a:p>
          <a:p>
            <a:pPr indent="0" lvl="0" marL="0" rtl="0" algn="l">
              <a:spcBef>
                <a:spcPts val="0"/>
              </a:spcBef>
              <a:spcAft>
                <a:spcPts val="0"/>
              </a:spcAft>
              <a:buNone/>
            </a:pPr>
            <a:r>
              <a:t/>
            </a:r>
            <a:endParaRPr b="1" sz="1000">
              <a:solidFill>
                <a:schemeClr val="dk1"/>
              </a:solidFill>
            </a:endParaRPr>
          </a:p>
          <a:p>
            <a:pPr indent="0" lvl="0" marL="0" rtl="0" algn="l">
              <a:lnSpc>
                <a:spcPct val="115000"/>
              </a:lnSpc>
              <a:spcBef>
                <a:spcPts val="0"/>
              </a:spcBef>
              <a:spcAft>
                <a:spcPts val="0"/>
              </a:spcAft>
              <a:buNone/>
            </a:pPr>
            <a:r>
              <a:rPr b="1" lang="en-US" sz="1000">
                <a:solidFill>
                  <a:schemeClr val="dk1"/>
                </a:solidFill>
              </a:rPr>
              <a:t>Health Barriers to Learning</a:t>
            </a:r>
            <a:endParaRPr b="1" sz="1000">
              <a:solidFill>
                <a:schemeClr val="dk1"/>
              </a:solidFill>
            </a:endParaRPr>
          </a:p>
          <a:p>
            <a:pPr indent="0" lvl="0" marL="0" rtl="0" algn="l">
              <a:lnSpc>
                <a:spcPct val="115000"/>
              </a:lnSpc>
              <a:spcBef>
                <a:spcPts val="0"/>
              </a:spcBef>
              <a:spcAft>
                <a:spcPts val="0"/>
              </a:spcAft>
              <a:buNone/>
            </a:pPr>
            <a:r>
              <a:rPr lang="en-US" sz="1000">
                <a:solidFill>
                  <a:schemeClr val="dk1"/>
                </a:solidFill>
              </a:rPr>
              <a:t>Uncontrolled Asthma</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Uncorrected Vision Problems</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Unaddressed Hearing Problems</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Dental Pain</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Persistent Hunger</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Mental Health and Behavioral Problems</a:t>
            </a:r>
            <a:endParaRPr sz="1000">
              <a:solidFill>
                <a:schemeClr val="dk1"/>
              </a:solidFill>
            </a:endParaRPr>
          </a:p>
          <a:p>
            <a:pPr indent="0" lvl="0" marL="0" rtl="0" algn="l">
              <a:lnSpc>
                <a:spcPct val="115000"/>
              </a:lnSpc>
              <a:spcBef>
                <a:spcPts val="0"/>
              </a:spcBef>
              <a:spcAft>
                <a:spcPts val="0"/>
              </a:spcAft>
              <a:buNone/>
            </a:pPr>
            <a:r>
              <a:rPr lang="en-US" sz="1000">
                <a:solidFill>
                  <a:schemeClr val="dk1"/>
                </a:solidFill>
              </a:rPr>
              <a:t>Effects of Lead Exposure</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US" sz="1000">
                <a:solidFill>
                  <a:schemeClr val="dk1"/>
                </a:solidFill>
              </a:rPr>
              <a:t>Attendance, Trauma-Sensitivity, Family Engagement, &amp; Early Childhood</a:t>
            </a:r>
            <a:endParaRPr b="1" sz="10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None/>
            </a:pPr>
            <a:r>
              <a:rPr b="1" lang="en-US" sz="1000" u="sng">
                <a:solidFill>
                  <a:srgbClr val="1F497D"/>
                </a:solidFill>
              </a:rPr>
              <a:t>Target Audiences</a:t>
            </a:r>
            <a:endParaRPr b="1" sz="1000" u="sng">
              <a:solidFill>
                <a:srgbClr val="1F497D"/>
              </a:solidFill>
            </a:endParaRPr>
          </a:p>
          <a:p>
            <a:pPr indent="0" lvl="0" marL="0" rtl="0" algn="l">
              <a:spcBef>
                <a:spcPts val="0"/>
              </a:spcBef>
              <a:spcAft>
                <a:spcPts val="0"/>
              </a:spcAft>
              <a:buNone/>
            </a:pPr>
            <a:r>
              <a:rPr lang="en-US" sz="1000">
                <a:solidFill>
                  <a:schemeClr val="dk1"/>
                </a:solidFill>
              </a:rPr>
              <a:t>Families</a:t>
            </a:r>
            <a:endParaRPr sz="1000">
              <a:solidFill>
                <a:schemeClr val="dk1"/>
              </a:solidFill>
            </a:endParaRPr>
          </a:p>
          <a:p>
            <a:pPr indent="0" lvl="0" marL="0" rtl="0" algn="l">
              <a:spcBef>
                <a:spcPts val="0"/>
              </a:spcBef>
              <a:spcAft>
                <a:spcPts val="0"/>
              </a:spcAft>
              <a:buNone/>
            </a:pPr>
            <a:r>
              <a:rPr lang="en-US" sz="1000">
                <a:solidFill>
                  <a:schemeClr val="dk1"/>
                </a:solidFill>
              </a:rPr>
              <a:t>Educators</a:t>
            </a:r>
            <a:endParaRPr sz="1000">
              <a:solidFill>
                <a:schemeClr val="dk1"/>
              </a:solidFill>
            </a:endParaRPr>
          </a:p>
          <a:p>
            <a:pPr indent="0" lvl="0" marL="0" rtl="0" algn="l">
              <a:spcBef>
                <a:spcPts val="0"/>
              </a:spcBef>
              <a:spcAft>
                <a:spcPts val="0"/>
              </a:spcAft>
              <a:buNone/>
            </a:pPr>
            <a:r>
              <a:rPr lang="en-US" sz="1000">
                <a:solidFill>
                  <a:schemeClr val="dk1"/>
                </a:solidFill>
              </a:rPr>
              <a:t>Health Providers</a:t>
            </a:r>
            <a:endParaRPr sz="1000">
              <a:solidFill>
                <a:schemeClr val="dk1"/>
              </a:solidFill>
            </a:endParaRPr>
          </a:p>
          <a:p>
            <a:pPr indent="0" lvl="0" marL="0" rtl="0" algn="l">
              <a:spcBef>
                <a:spcPts val="0"/>
              </a:spcBef>
              <a:spcAft>
                <a:spcPts val="0"/>
              </a:spcAft>
              <a:buNone/>
            </a:pPr>
            <a:r>
              <a:rPr b="1" lang="en-US" sz="1000" u="sng">
                <a:solidFill>
                  <a:srgbClr val="1F497D"/>
                </a:solidFill>
              </a:rPr>
              <a:t>Content Generated</a:t>
            </a:r>
            <a:endParaRPr b="1" sz="1000">
              <a:solidFill>
                <a:schemeClr val="dk1"/>
              </a:solidFill>
            </a:endParaRPr>
          </a:p>
          <a:p>
            <a:pPr indent="0" lvl="0" marL="0" rtl="0" algn="l">
              <a:spcBef>
                <a:spcPts val="0"/>
              </a:spcBef>
              <a:spcAft>
                <a:spcPts val="0"/>
              </a:spcAft>
              <a:buNone/>
            </a:pPr>
            <a:r>
              <a:rPr lang="en-US" sz="1000">
                <a:solidFill>
                  <a:schemeClr val="dk1"/>
                </a:solidFill>
              </a:rPr>
              <a:t>Fact Sheets</a:t>
            </a:r>
            <a:endParaRPr sz="1000">
              <a:solidFill>
                <a:schemeClr val="dk1"/>
              </a:solidFill>
            </a:endParaRPr>
          </a:p>
          <a:p>
            <a:pPr indent="0" lvl="0" marL="0" rtl="0" algn="l">
              <a:spcBef>
                <a:spcPts val="0"/>
              </a:spcBef>
              <a:spcAft>
                <a:spcPts val="0"/>
              </a:spcAft>
              <a:buNone/>
            </a:pPr>
            <a:r>
              <a:rPr lang="en-US" sz="1000">
                <a:solidFill>
                  <a:schemeClr val="dk1"/>
                </a:solidFill>
              </a:rPr>
              <a:t>Parent Workshops</a:t>
            </a:r>
            <a:endParaRPr sz="1000">
              <a:solidFill>
                <a:schemeClr val="dk1"/>
              </a:solidFill>
            </a:endParaRPr>
          </a:p>
          <a:p>
            <a:pPr indent="0" lvl="0" marL="0" rtl="0" algn="l">
              <a:spcBef>
                <a:spcPts val="0"/>
              </a:spcBef>
              <a:spcAft>
                <a:spcPts val="0"/>
              </a:spcAft>
              <a:buNone/>
            </a:pPr>
            <a:r>
              <a:rPr lang="en-US" sz="1000">
                <a:solidFill>
                  <a:schemeClr val="dk1"/>
                </a:solidFill>
              </a:rPr>
              <a:t>Professional Development</a:t>
            </a:r>
            <a:endParaRPr sz="1000">
              <a:solidFill>
                <a:schemeClr val="dk1"/>
              </a:solidFill>
            </a:endParaRPr>
          </a:p>
          <a:p>
            <a:pPr indent="0" lvl="0" marL="0" rtl="0" algn="l">
              <a:spcBef>
                <a:spcPts val="0"/>
              </a:spcBef>
              <a:spcAft>
                <a:spcPts val="0"/>
              </a:spcAft>
              <a:buNone/>
            </a:pPr>
            <a:r>
              <a:rPr lang="en-US" sz="1000">
                <a:solidFill>
                  <a:schemeClr val="dk1"/>
                </a:solidFill>
              </a:rPr>
              <a:t>Videos</a:t>
            </a:r>
            <a:endParaRPr sz="1000">
              <a:solidFill>
                <a:schemeClr val="dk1"/>
              </a:solidFill>
            </a:endParaRPr>
          </a:p>
          <a:p>
            <a:pPr indent="0" lvl="0" marL="0" rtl="0" algn="l">
              <a:spcBef>
                <a:spcPts val="0"/>
              </a:spcBef>
              <a:spcAft>
                <a:spcPts val="0"/>
              </a:spcAft>
              <a:buNone/>
            </a:pPr>
            <a:r>
              <a:rPr lang="en-US" sz="1000">
                <a:solidFill>
                  <a:schemeClr val="dk1"/>
                </a:solidFill>
              </a:rPr>
              <a:t>Infographics</a:t>
            </a:r>
            <a:endParaRPr sz="1000">
              <a:solidFill>
                <a:schemeClr val="dk1"/>
              </a:solidFill>
            </a:endParaRPr>
          </a:p>
          <a:p>
            <a:pPr indent="0" lvl="0" marL="0" rtl="0" algn="l">
              <a:spcBef>
                <a:spcPts val="0"/>
              </a:spcBef>
              <a:spcAft>
                <a:spcPts val="0"/>
              </a:spcAft>
              <a:buNone/>
            </a:pPr>
            <a:r>
              <a:rPr lang="en-US" sz="1000">
                <a:solidFill>
                  <a:schemeClr val="dk1"/>
                </a:solidFill>
              </a:rPr>
              <a:t>Interactive Tools</a:t>
            </a:r>
            <a:endParaRPr sz="1000">
              <a:solidFill>
                <a:schemeClr val="dk1"/>
              </a:solidFill>
            </a:endParaRPr>
          </a:p>
          <a:p>
            <a:pPr indent="0" lvl="0" marL="0" rtl="0" algn="l">
              <a:spcBef>
                <a:spcPts val="640"/>
              </a:spcBef>
              <a:spcAft>
                <a:spcPts val="0"/>
              </a:spcAft>
              <a:buNone/>
            </a:pPr>
            <a:r>
              <a:t/>
            </a:r>
            <a:endParaRPr>
              <a:solidFill>
                <a:schemeClr val="dk1"/>
              </a:solidFill>
            </a:endParaRPr>
          </a:p>
          <a:p>
            <a:pPr indent="0" lvl="0" marL="0" rtl="0" algn="l">
              <a:spcBef>
                <a:spcPts val="640"/>
              </a:spcBef>
              <a:spcAft>
                <a:spcPts val="0"/>
              </a:spcAft>
              <a:buNone/>
            </a:pPr>
            <a:r>
              <a:rPr lang="en-US" sz="1000">
                <a:solidFill>
                  <a:schemeClr val="dk1"/>
                </a:solidFill>
              </a:rPr>
              <a:t>Goal: </a:t>
            </a:r>
            <a:r>
              <a:rPr lang="en-US" sz="1000">
                <a:solidFill>
                  <a:schemeClr val="dk1"/>
                </a:solidFill>
              </a:rPr>
              <a:t>Technical</a:t>
            </a:r>
            <a:r>
              <a:rPr lang="en-US" sz="1000">
                <a:solidFill>
                  <a:schemeClr val="dk1"/>
                </a:solidFill>
              </a:rPr>
              <a:t> </a:t>
            </a:r>
            <a:r>
              <a:rPr lang="en-US" sz="1000">
                <a:solidFill>
                  <a:schemeClr val="dk1"/>
                </a:solidFill>
              </a:rPr>
              <a:t>assistance</a:t>
            </a:r>
            <a:endParaRPr sz="1000">
              <a:solidFill>
                <a:schemeClr val="dk1"/>
              </a:solidFill>
            </a:endParaRPr>
          </a:p>
          <a:p>
            <a:pPr indent="0" lvl="0" marL="0" rtl="0" algn="l">
              <a:spcBef>
                <a:spcPts val="640"/>
              </a:spcBef>
              <a:spcAft>
                <a:spcPts val="0"/>
              </a:spcAft>
              <a:buNone/>
            </a:pPr>
            <a:r>
              <a:rPr b="1" lang="en-US" sz="1000">
                <a:solidFill>
                  <a:srgbClr val="1F497D"/>
                </a:solidFill>
              </a:rPr>
              <a:t>Goal:</a:t>
            </a:r>
            <a:r>
              <a:rPr b="1" lang="en-US" sz="1000">
                <a:solidFill>
                  <a:schemeClr val="dk1"/>
                </a:solidFill>
              </a:rPr>
              <a:t> </a:t>
            </a:r>
            <a:r>
              <a:rPr lang="en-US" sz="1000">
                <a:solidFill>
                  <a:schemeClr val="dk1"/>
                </a:solidFill>
              </a:rPr>
              <a:t>Sustainability of HRL activities by building capacity of existing school staff</a:t>
            </a:r>
            <a:endParaRPr sz="1000">
              <a:solidFill>
                <a:schemeClr val="dk1"/>
              </a:solidFill>
            </a:endParaRPr>
          </a:p>
          <a:p>
            <a:pPr indent="0" lvl="0" marL="0" rtl="0" algn="l">
              <a:spcBef>
                <a:spcPts val="640"/>
              </a:spcBef>
              <a:spcAft>
                <a:spcPts val="0"/>
              </a:spcAft>
              <a:buNone/>
            </a:pPr>
            <a:r>
              <a:rPr lang="en-US" sz="1000">
                <a:solidFill>
                  <a:schemeClr val="dk1"/>
                </a:solidFill>
              </a:rPr>
              <a:t>“Middle ground” between trainings/workshops and flagship school programming</a:t>
            </a:r>
            <a:endParaRPr b="1" sz="1000">
              <a:solidFill>
                <a:schemeClr val="dk1"/>
              </a:solidFill>
            </a:endParaRPr>
          </a:p>
          <a:p>
            <a:pPr indent="0" lvl="0" marL="0" rtl="0" algn="l">
              <a:spcBef>
                <a:spcPts val="640"/>
              </a:spcBef>
              <a:spcAft>
                <a:spcPts val="0"/>
              </a:spcAft>
              <a:buNone/>
            </a:pPr>
            <a:r>
              <a:t/>
            </a:r>
            <a:endParaRPr sz="1000">
              <a:solidFill>
                <a:schemeClr val="dk1"/>
              </a:solidFill>
            </a:endParaRPr>
          </a:p>
          <a:p>
            <a:pPr indent="0" lvl="0" marL="0" rtl="0" algn="l">
              <a:spcBef>
                <a:spcPts val="640"/>
              </a:spcBef>
              <a:spcAft>
                <a:spcPts val="0"/>
              </a:spcAft>
              <a:buNone/>
            </a:pPr>
            <a:r>
              <a:rPr lang="en-US" sz="1000">
                <a:solidFill>
                  <a:schemeClr val="dk1"/>
                </a:solidFill>
              </a:rPr>
              <a:t>Notes:</a:t>
            </a:r>
            <a:endParaRPr sz="1000">
              <a:solidFill>
                <a:schemeClr val="dk1"/>
              </a:solidFill>
            </a:endParaRPr>
          </a:p>
          <a:p>
            <a:pPr indent="0" lvl="0" marL="0" rtl="0" algn="l">
              <a:spcBef>
                <a:spcPts val="0"/>
              </a:spcBef>
              <a:spcAft>
                <a:spcPts val="0"/>
              </a:spcAft>
              <a:buNone/>
            </a:pPr>
            <a:r>
              <a:rPr b="1" lang="en-US" sz="900">
                <a:solidFill>
                  <a:srgbClr val="EB4F37"/>
                </a:solidFill>
              </a:rPr>
              <a:t>SUPPORT AND TRAIN</a:t>
            </a:r>
            <a:r>
              <a:rPr b="1" lang="en-US" sz="900">
                <a:solidFill>
                  <a:schemeClr val="dk1"/>
                </a:solidFill>
              </a:rPr>
              <a:t> SCHOOL TEAMS TO PROVIDE OR CREATE REFERRALS FOR:</a:t>
            </a:r>
            <a:endParaRPr sz="900">
              <a:solidFill>
                <a:schemeClr val="dk1"/>
              </a:solidFill>
            </a:endParaRPr>
          </a:p>
          <a:p>
            <a:pPr indent="0" lvl="0" marL="0" rtl="0" algn="l">
              <a:spcBef>
                <a:spcPts val="320"/>
              </a:spcBef>
              <a:spcAft>
                <a:spcPts val="0"/>
              </a:spcAft>
              <a:buNone/>
            </a:pPr>
            <a:r>
              <a:rPr lang="en-US" sz="900">
                <a:solidFill>
                  <a:schemeClr val="dk1"/>
                </a:solidFill>
              </a:rPr>
              <a:t>Vision screening, eye exams, glasses</a:t>
            </a:r>
            <a:endParaRPr sz="900">
              <a:solidFill>
                <a:schemeClr val="dk1"/>
              </a:solidFill>
            </a:endParaRPr>
          </a:p>
          <a:p>
            <a:pPr indent="0" lvl="0" marL="0" rtl="0" algn="l">
              <a:spcBef>
                <a:spcPts val="320"/>
              </a:spcBef>
              <a:spcAft>
                <a:spcPts val="0"/>
              </a:spcAft>
              <a:buNone/>
            </a:pPr>
            <a:r>
              <a:rPr lang="en-US" sz="900">
                <a:solidFill>
                  <a:schemeClr val="dk1"/>
                </a:solidFill>
              </a:rPr>
              <a:t>Asthma education, assistance with medication forms, asthma action plans</a:t>
            </a:r>
            <a:endParaRPr sz="900">
              <a:solidFill>
                <a:schemeClr val="dk1"/>
              </a:solidFill>
            </a:endParaRPr>
          </a:p>
          <a:p>
            <a:pPr indent="0" lvl="0" marL="0" rtl="0" algn="l">
              <a:spcBef>
                <a:spcPts val="320"/>
              </a:spcBef>
              <a:spcAft>
                <a:spcPts val="0"/>
              </a:spcAft>
              <a:buNone/>
            </a:pPr>
            <a:r>
              <a:rPr lang="en-US" sz="900">
                <a:solidFill>
                  <a:schemeClr val="dk1"/>
                </a:solidFill>
              </a:rPr>
              <a:t>Individual, group, family counseling</a:t>
            </a:r>
            <a:endParaRPr sz="900">
              <a:solidFill>
                <a:schemeClr val="dk1"/>
              </a:solidFill>
            </a:endParaRPr>
          </a:p>
          <a:p>
            <a:pPr indent="0" lvl="0" marL="0" rtl="0" algn="l">
              <a:spcBef>
                <a:spcPts val="320"/>
              </a:spcBef>
              <a:spcAft>
                <a:spcPts val="0"/>
              </a:spcAft>
              <a:buNone/>
            </a:pPr>
            <a:r>
              <a:rPr lang="en-US" sz="900">
                <a:solidFill>
                  <a:schemeClr val="dk1"/>
                </a:solidFill>
              </a:rPr>
              <a:t>Dental screening, sealants, fluoride varnish</a:t>
            </a:r>
            <a:endParaRPr sz="900">
              <a:solidFill>
                <a:schemeClr val="dk1"/>
              </a:solidFill>
            </a:endParaRPr>
          </a:p>
          <a:p>
            <a:pPr indent="0" lvl="0" marL="0" rtl="0" algn="l">
              <a:spcBef>
                <a:spcPts val="320"/>
              </a:spcBef>
              <a:spcAft>
                <a:spcPts val="0"/>
              </a:spcAft>
              <a:buNone/>
            </a:pPr>
            <a:r>
              <a:rPr lang="en-US" sz="900">
                <a:solidFill>
                  <a:schemeClr val="dk1"/>
                </a:solidFill>
              </a:rPr>
              <a:t>Case management and care coordination</a:t>
            </a:r>
            <a:endParaRPr sz="1000">
              <a:solidFill>
                <a:schemeClr val="dk1"/>
              </a:solidFill>
            </a:endParaRPr>
          </a:p>
          <a:p>
            <a:pPr indent="0" lvl="0" marL="0" rtl="0" algn="l">
              <a:spcBef>
                <a:spcPts val="0"/>
              </a:spcBef>
              <a:spcAft>
                <a:spcPts val="0"/>
              </a:spcAft>
              <a:buNone/>
            </a:pPr>
            <a:r>
              <a:rPr b="1" lang="en-US" sz="900" u="sng">
                <a:solidFill>
                  <a:srgbClr val="1F497D"/>
                </a:solidFill>
              </a:rPr>
              <a:t>Content Generated</a:t>
            </a:r>
            <a:endParaRPr b="1" sz="900" u="sng">
              <a:solidFill>
                <a:schemeClr val="dk1"/>
              </a:solidFill>
            </a:endParaRPr>
          </a:p>
          <a:p>
            <a:pPr indent="0" lvl="0" marL="0" rtl="0" algn="l">
              <a:spcBef>
                <a:spcPts val="0"/>
              </a:spcBef>
              <a:spcAft>
                <a:spcPts val="0"/>
              </a:spcAft>
              <a:buNone/>
            </a:pPr>
            <a:r>
              <a:rPr lang="en-US" sz="900">
                <a:solidFill>
                  <a:schemeClr val="dk1"/>
                </a:solidFill>
              </a:rPr>
              <a:t>Fact Sheets</a:t>
            </a:r>
            <a:endParaRPr sz="900">
              <a:solidFill>
                <a:schemeClr val="dk1"/>
              </a:solidFill>
            </a:endParaRPr>
          </a:p>
          <a:p>
            <a:pPr indent="0" lvl="0" marL="0" rtl="0" algn="l">
              <a:spcBef>
                <a:spcPts val="0"/>
              </a:spcBef>
              <a:spcAft>
                <a:spcPts val="0"/>
              </a:spcAft>
              <a:buNone/>
            </a:pPr>
            <a:r>
              <a:rPr lang="en-US" sz="900">
                <a:solidFill>
                  <a:schemeClr val="dk1"/>
                </a:solidFill>
              </a:rPr>
              <a:t>Parent Workshops</a:t>
            </a:r>
            <a:endParaRPr sz="900">
              <a:solidFill>
                <a:schemeClr val="dk1"/>
              </a:solidFill>
            </a:endParaRPr>
          </a:p>
          <a:p>
            <a:pPr indent="0" lvl="0" marL="0" rtl="0" algn="l">
              <a:spcBef>
                <a:spcPts val="0"/>
              </a:spcBef>
              <a:spcAft>
                <a:spcPts val="0"/>
              </a:spcAft>
              <a:buNone/>
            </a:pPr>
            <a:r>
              <a:rPr lang="en-US" sz="900">
                <a:solidFill>
                  <a:schemeClr val="dk1"/>
                </a:solidFill>
              </a:rPr>
              <a:t>Professional Development</a:t>
            </a:r>
            <a:endParaRPr sz="900">
              <a:solidFill>
                <a:schemeClr val="dk1"/>
              </a:solidFill>
            </a:endParaRPr>
          </a:p>
          <a:p>
            <a:pPr indent="0" lvl="0" marL="0" rtl="0" algn="l">
              <a:spcBef>
                <a:spcPts val="0"/>
              </a:spcBef>
              <a:spcAft>
                <a:spcPts val="0"/>
              </a:spcAft>
              <a:buNone/>
            </a:pPr>
            <a:r>
              <a:rPr lang="en-US" sz="900">
                <a:solidFill>
                  <a:schemeClr val="dk1"/>
                </a:solidFill>
              </a:rPr>
              <a:t>Videos</a:t>
            </a:r>
            <a:endParaRPr sz="900">
              <a:solidFill>
                <a:schemeClr val="dk1"/>
              </a:solidFill>
            </a:endParaRPr>
          </a:p>
          <a:p>
            <a:pPr indent="0" lvl="0" marL="0" rtl="0" algn="l">
              <a:spcBef>
                <a:spcPts val="0"/>
              </a:spcBef>
              <a:spcAft>
                <a:spcPts val="0"/>
              </a:spcAft>
              <a:buNone/>
            </a:pPr>
            <a:r>
              <a:rPr lang="en-US" sz="900">
                <a:solidFill>
                  <a:schemeClr val="dk1"/>
                </a:solidFill>
              </a:rPr>
              <a:t>Infographics</a:t>
            </a:r>
            <a:endParaRPr sz="900">
              <a:solidFill>
                <a:schemeClr val="dk1"/>
              </a:solidFill>
            </a:endParaRPr>
          </a:p>
          <a:p>
            <a:pPr indent="0" lvl="0" marL="0" rtl="0" algn="l">
              <a:spcBef>
                <a:spcPts val="0"/>
              </a:spcBef>
              <a:spcAft>
                <a:spcPts val="0"/>
              </a:spcAft>
              <a:buNone/>
            </a:pPr>
            <a:r>
              <a:rPr lang="en-US" sz="900">
                <a:solidFill>
                  <a:schemeClr val="dk1"/>
                </a:solidFill>
              </a:rPr>
              <a:t>Interactive Tools</a:t>
            </a:r>
            <a:endParaRPr sz="900">
              <a:solidFill>
                <a:schemeClr val="dk1"/>
              </a:solidFill>
            </a:endParaRPr>
          </a:p>
          <a:p>
            <a:pPr indent="0" lvl="0" marL="0" rtl="0" algn="l">
              <a:spcBef>
                <a:spcPts val="640"/>
              </a:spcBef>
              <a:spcAft>
                <a:spcPts val="0"/>
              </a:spcAft>
              <a:buNone/>
            </a:pPr>
            <a:r>
              <a:t/>
            </a:r>
            <a:endParaRPr>
              <a:solidFill>
                <a:schemeClr val="dk1"/>
              </a:solidFill>
            </a:endParaRPr>
          </a:p>
          <a:p>
            <a:pPr indent="0" lvl="0" marL="0" rtl="0" algn="l">
              <a:spcBef>
                <a:spcPts val="64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07bedc8eeb_1_9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07bedc8eeb_1_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Angie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0865985786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08659857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Angie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Angie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Welcome everyone and thank the audience for joining. Provide a brief background on the Healthy and Ready to Learn (HRL) Initiative and its purpose of addressing health barriers that impact student success. Set the stage by mentioning the presentation will explore disparities, HRL’s unique approach, and how its values guide the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000"/>
              <a:t>Add funding</a:t>
            </a:r>
            <a:endParaRPr sz="1000"/>
          </a:p>
          <a:p>
            <a:pPr indent="0" lvl="0" marL="0" rtl="0" algn="l">
              <a:spcBef>
                <a:spcPts val="0"/>
              </a:spcBef>
              <a:spcAft>
                <a:spcPts val="0"/>
              </a:spcAft>
              <a:buNone/>
            </a:pPr>
            <a:r>
              <a:rPr lang="en-US" sz="1000">
                <a:solidFill>
                  <a:schemeClr val="dk1"/>
                </a:solidFill>
              </a:rPr>
              <a:t>H&amp;M Foundation</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chemeClr val="dk1"/>
                </a:solidFill>
              </a:rPr>
              <a:t>Jaguar Land Rover</a:t>
            </a:r>
            <a:endParaRPr sz="1000">
              <a:solidFill>
                <a:schemeClr val="dk1"/>
              </a:solidFill>
            </a:endParaRPr>
          </a:p>
          <a:p>
            <a:pPr indent="0" lvl="0" marL="0" rtl="0" algn="l">
              <a:spcBef>
                <a:spcPts val="0"/>
              </a:spcBef>
              <a:spcAft>
                <a:spcPts val="0"/>
              </a:spcAft>
              <a:buNone/>
            </a:pPr>
            <a:r>
              <a:rPr lang="en-US" sz="1000">
                <a:solidFill>
                  <a:schemeClr val="dk1"/>
                </a:solidFill>
              </a:rPr>
              <a:t>Individual Donors</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US" sz="1000">
                <a:solidFill>
                  <a:schemeClr val="dk1"/>
                </a:solidFill>
              </a:rPr>
              <a:t>New York City Council</a:t>
            </a:r>
            <a:endParaRPr sz="1000">
              <a:solidFill>
                <a:schemeClr val="dk1"/>
              </a:solidFill>
            </a:endParaRPr>
          </a:p>
          <a:p>
            <a:pPr indent="0" lvl="0" marL="0" rtl="0" algn="l">
              <a:spcBef>
                <a:spcPts val="0"/>
              </a:spcBef>
              <a:spcAft>
                <a:spcPts val="0"/>
              </a:spcAft>
              <a:buNone/>
            </a:pPr>
            <a:r>
              <a:rPr lang="en-US" sz="1000">
                <a:solidFill>
                  <a:schemeClr val="dk1"/>
                </a:solidFill>
              </a:rPr>
              <a:t>Clementina Foundation</a:t>
            </a:r>
            <a:endParaRPr sz="1000">
              <a:solidFill>
                <a:schemeClr val="dk1"/>
              </a:solidFill>
            </a:endParaRPr>
          </a:p>
          <a:p>
            <a:pPr indent="0" lvl="0" marL="0" rtl="0" algn="l">
              <a:spcBef>
                <a:spcPts val="0"/>
              </a:spcBef>
              <a:spcAft>
                <a:spcPts val="0"/>
              </a:spcAft>
              <a:buNone/>
            </a:pPr>
            <a:r>
              <a:rPr lang="en-US" sz="1000">
                <a:solidFill>
                  <a:schemeClr val="dk1"/>
                </a:solidFill>
              </a:rPr>
              <a:t>IICF</a:t>
            </a:r>
            <a:endParaRPr sz="1000">
              <a:solidFill>
                <a:schemeClr val="dk1"/>
              </a:solidFill>
            </a:endParaRPr>
          </a:p>
          <a:p>
            <a:pPr indent="0" lvl="0" marL="0" rtl="0" algn="l">
              <a:spcBef>
                <a:spcPts val="0"/>
              </a:spcBef>
              <a:spcAft>
                <a:spcPts val="0"/>
              </a:spcAft>
              <a:buNone/>
            </a:pPr>
            <a:r>
              <a:rPr lang="en-US" sz="1000">
                <a:solidFill>
                  <a:schemeClr val="dk1"/>
                </a:solidFill>
              </a:rPr>
              <a:t>Ohrstrom Foundation</a:t>
            </a:r>
            <a:endParaRPr sz="1000">
              <a:solidFill>
                <a:schemeClr val="dk1"/>
              </a:solidFill>
            </a:endParaRPr>
          </a:p>
          <a:p>
            <a:pPr indent="0" lvl="0" marL="0" rtl="0" algn="l">
              <a:spcBef>
                <a:spcPts val="0"/>
              </a:spcBef>
              <a:spcAft>
                <a:spcPts val="0"/>
              </a:spcAft>
              <a:buNone/>
            </a:pPr>
            <a:r>
              <a:rPr i="1" lang="en-US" sz="1000">
                <a:solidFill>
                  <a:schemeClr val="dk1"/>
                </a:solidFill>
              </a:rPr>
              <a:t>Individual Donors</a:t>
            </a:r>
            <a:endParaRPr i="1" sz="1000">
              <a:solidFill>
                <a:schemeClr val="dk1"/>
              </a:solidFill>
            </a:endParaRPr>
          </a:p>
          <a:p>
            <a:pPr indent="0" lvl="0" marL="0" rtl="0" algn="l">
              <a:spcBef>
                <a:spcPts val="0"/>
              </a:spcBef>
              <a:spcAft>
                <a:spcPts val="0"/>
              </a:spcAft>
              <a:buNone/>
            </a:pPr>
            <a:r>
              <a:rPr i="1" lang="en-US" sz="1000">
                <a:solidFill>
                  <a:schemeClr val="dk1"/>
                </a:solidFill>
              </a:rPr>
              <a:t>Red Nose Day</a:t>
            </a:r>
            <a:endParaRPr sz="1000">
              <a:solidFill>
                <a:schemeClr val="dk1"/>
              </a:solidFill>
            </a:endParaRPr>
          </a:p>
          <a:p>
            <a:pPr indent="0" lvl="0" marL="0" rtl="0" algn="l">
              <a:spcBef>
                <a:spcPts val="0"/>
              </a:spcBef>
              <a:spcAft>
                <a:spcPts val="0"/>
              </a:spcAft>
              <a:buNone/>
            </a:pPr>
            <a:r>
              <a:rPr lang="en-US" sz="1000">
                <a:solidFill>
                  <a:schemeClr val="dk1"/>
                </a:solidFill>
              </a:rPr>
              <a:t>Mother Cabrini Foundation</a:t>
            </a:r>
            <a:endParaRPr sz="1000">
              <a:solidFill>
                <a:schemeClr val="dk1"/>
              </a:solidFill>
            </a:endParaRPr>
          </a:p>
          <a:p>
            <a:pPr indent="0" lvl="0" marL="0" rtl="0" algn="l">
              <a:spcBef>
                <a:spcPts val="0"/>
              </a:spcBef>
              <a:spcAft>
                <a:spcPts val="0"/>
              </a:spcAft>
              <a:buNone/>
            </a:pPr>
            <a:r>
              <a:rPr i="1" lang="en-US" sz="1000">
                <a:solidFill>
                  <a:schemeClr val="dk1"/>
                </a:solidFill>
              </a:rPr>
              <a:t>COVID-19 Emergency Relief</a:t>
            </a:r>
            <a:endParaRPr sz="1000">
              <a:solidFill>
                <a:schemeClr val="dk1"/>
              </a:solidFill>
            </a:endParaRPr>
          </a:p>
          <a:p>
            <a:pPr indent="0" lvl="0" marL="0" rtl="0" algn="l">
              <a:spcBef>
                <a:spcPts val="0"/>
              </a:spcBef>
              <a:spcAft>
                <a:spcPts val="0"/>
              </a:spcAft>
              <a:buNone/>
            </a:pPr>
            <a:r>
              <a:rPr lang="en-US" sz="1000">
                <a:solidFill>
                  <a:schemeClr val="dk1"/>
                </a:solidFill>
              </a:rPr>
              <a:t>Hearst Foundation</a:t>
            </a:r>
            <a:endParaRPr sz="1000">
              <a:solidFill>
                <a:schemeClr val="dk1"/>
              </a:solidFill>
            </a:endParaRPr>
          </a:p>
          <a:p>
            <a:pPr indent="0" lvl="0" marL="0" rtl="0" algn="l">
              <a:spcBef>
                <a:spcPts val="0"/>
              </a:spcBef>
              <a:spcAft>
                <a:spcPts val="0"/>
              </a:spcAft>
              <a:buNone/>
            </a:pPr>
            <a:r>
              <a:rPr i="1" lang="en-US" sz="1000">
                <a:solidFill>
                  <a:schemeClr val="dk1"/>
                </a:solidFill>
              </a:rPr>
              <a:t>Individual Donors</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US" sz="1000">
                <a:solidFill>
                  <a:schemeClr val="dk1"/>
                </a:solidFill>
              </a:rPr>
              <a:t>Red Nose Day/ Operational Funds</a:t>
            </a:r>
            <a:endParaRPr i="1" sz="1000">
              <a:solidFill>
                <a:schemeClr val="dk1"/>
              </a:solidFill>
            </a:endParaRPr>
          </a:p>
          <a:p>
            <a:pPr indent="0" lvl="0" marL="0" rtl="0" algn="l">
              <a:spcBef>
                <a:spcPts val="0"/>
              </a:spcBef>
              <a:spcAft>
                <a:spcPts val="0"/>
              </a:spcAft>
              <a:buNone/>
            </a:pPr>
            <a:r>
              <a:t/>
            </a:r>
            <a:endParaRPr/>
          </a:p>
        </p:txBody>
      </p:sp>
      <p:sp>
        <p:nvSpPr>
          <p:cNvPr id="157" name="Google Shape;157;p1: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07bedc8eeb_1_10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07bedc8eeb_1_109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Angelika</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thinking about family priorities-- hard to have a conversation about attendance or a dentist appointment if a family is concerned with housing (physiological safety)</a:t>
            </a:r>
            <a:endParaRPr sz="1200">
              <a:latin typeface="Calibri"/>
              <a:ea typeface="Calibri"/>
              <a:cs typeface="Calibri"/>
              <a:sym typeface="Calibri"/>
            </a:endParaRPr>
          </a:p>
          <a:p>
            <a:pPr indent="0" lvl="0" marL="0" rtl="0" algn="l">
              <a:spcBef>
                <a:spcPts val="0"/>
              </a:spcBef>
              <a:spcAft>
                <a:spcPts val="0"/>
              </a:spcAft>
              <a:buNone/>
            </a:pPr>
            <a:r>
              <a:rPr lang="en-US" sz="1200" u="sng">
                <a:solidFill>
                  <a:schemeClr val="hlink"/>
                </a:solidFill>
                <a:latin typeface="Calibri"/>
                <a:ea typeface="Calibri"/>
                <a:cs typeface="Calibri"/>
                <a:sym typeface="Calibri"/>
                <a:hlinkClick r:id="rId2"/>
              </a:rPr>
              <a:t>http://sguditus.blogspot.com/2013/02/maslows-hierarchy-of-school-needs-steve.html</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Consider the barriers to accessing healthcare and asking for help (i.e. historical, competing priorities, financial, agency)</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Affirm them for speaking to you and assume they want what is best for their child.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-it is a common misconception that parents do not care. Give them the benefit of the doubt.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Ask open ended questions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Listen to responses and paraphrase them back</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them to ask questions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Refrain from judgement statements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Love and Support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Data-driven/Continuous Improvement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Cultural Relevance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Restorative Justice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Trauma-informed</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Collaborative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29" name="Google Shape;329;g307bedc8eeb_1_109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Angelika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Emphasize that HRL’s values are more than words—they influence daily decisions. Share a story or quote from a team member illustrating the impact of values-driven work. Stress that success is measured by relationships built, not just numbers.</a:t>
            </a:r>
            <a:endParaRPr/>
          </a:p>
        </p:txBody>
      </p:sp>
      <p:sp>
        <p:nvSpPr>
          <p:cNvPr id="336" name="Google Shape;336;p5: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Angelika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Introduce the Redwood metaphor. Explain that interconnected roots symbolize HRL’s partnership model. Just like each tree strengthens the whole network, HRL’s partnerships and community ties create resilience and support. Reinforce that HRL’s values and approaches are woven into the fabric of its work.</a:t>
            </a:r>
            <a:endParaRPr/>
          </a:p>
        </p:txBody>
      </p:sp>
      <p:sp>
        <p:nvSpPr>
          <p:cNvPr id="344" name="Google Shape;344;p6: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07bedc8eeb_0_6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07bedc8eeb_0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Angie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9" name="Google Shape;359;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Angie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Conclude with a focus on authentic connections and shared values. Share a success story that embodies HRL’s impact. Emphasize that strategies matter, but lasting change comes from people and shared commitment. Leave the audience with a powerful thought on collaboration and vision.</a:t>
            </a:r>
            <a:endParaRPr/>
          </a:p>
        </p:txBody>
      </p:sp>
      <p:sp>
        <p:nvSpPr>
          <p:cNvPr id="360" name="Google Shape;360;p7: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07bedc8eeb_1_122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7" name="Google Shape;367;g307bedc8eeb_1_122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Angelika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Conclude with a focus on authentic connections and shared values. Share a success story that embodies HRL’s impact. Emphasize that strategies matter, but lasting change comes from people and shared commitment. Leave the audience with a powerful thought on collaboration and vision.</a:t>
            </a:r>
            <a:endParaRPr/>
          </a:p>
        </p:txBody>
      </p:sp>
      <p:sp>
        <p:nvSpPr>
          <p:cNvPr id="368" name="Google Shape;368;g307bedc8eeb_1_1220: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080d1937cf_2_29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080d1937cf_2_2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3080d1937cf_2_29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07bedc8eeb_0_7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07bedc8ee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Calibri"/>
              <a:buNone/>
            </a:pPr>
            <a:r>
              <a:t/>
            </a:r>
            <a:endParaRPr/>
          </a:p>
          <a:p>
            <a:pPr indent="0" lvl="0" marL="0" rtl="0" algn="l">
              <a:spcBef>
                <a:spcPts val="0"/>
              </a:spcBef>
              <a:spcAft>
                <a:spcPts val="0"/>
              </a:spcAft>
              <a:buClr>
                <a:schemeClr val="dk1"/>
              </a:buClr>
              <a:buSzPts val="1400"/>
              <a:buFont typeface="Calibri"/>
              <a:buNone/>
            </a:pPr>
            <a:r>
              <a:t/>
            </a:r>
            <a:endParaRPr/>
          </a:p>
          <a:p>
            <a:pPr indent="0" lvl="0" marL="0" rtl="0" algn="l">
              <a:spcBef>
                <a:spcPts val="0"/>
              </a:spcBef>
              <a:spcAft>
                <a:spcPts val="0"/>
              </a:spcAft>
              <a:buClr>
                <a:schemeClr val="dk1"/>
              </a:buClr>
              <a:buSzPts val="1400"/>
              <a:buFont typeface="Calibri"/>
              <a:buNone/>
            </a:pPr>
            <a:r>
              <a:t/>
            </a:r>
            <a:endParaRPr/>
          </a:p>
          <a:p>
            <a:pPr indent="0" lvl="0" marL="0" rtl="0" algn="l">
              <a:spcBef>
                <a:spcPts val="0"/>
              </a:spcBef>
              <a:spcAft>
                <a:spcPts val="0"/>
              </a:spcAft>
              <a:buClr>
                <a:schemeClr val="dk1"/>
              </a:buClr>
              <a:buSzPts val="1400"/>
              <a:buFont typeface="Calibri"/>
              <a:buNone/>
            </a:pPr>
            <a:r>
              <a:rPr lang="en-US"/>
              <a:t>Angie</a:t>
            </a:r>
            <a:endParaRPr/>
          </a:p>
          <a:p>
            <a:pPr indent="0" lvl="0" marL="0" rtl="0" algn="l">
              <a:spcBef>
                <a:spcPts val="0"/>
              </a:spcBef>
              <a:spcAft>
                <a:spcPts val="0"/>
              </a:spcAft>
              <a:buClr>
                <a:schemeClr val="dk1"/>
              </a:buClr>
              <a:buSzPts val="1400"/>
              <a:buFont typeface="Calibri"/>
              <a:buNone/>
            </a:pPr>
            <a:r>
              <a:t/>
            </a:r>
            <a:endParaRPr/>
          </a:p>
          <a:p>
            <a:pPr indent="0" lvl="0" marL="0" rtl="0" algn="l">
              <a:spcBef>
                <a:spcPts val="0"/>
              </a:spcBef>
              <a:spcAft>
                <a:spcPts val="0"/>
              </a:spcAft>
              <a:buClr>
                <a:schemeClr val="dk1"/>
              </a:buClr>
              <a:buSzPts val="1400"/>
              <a:buFont typeface="Calibri"/>
              <a:buNone/>
            </a:pPr>
            <a:r>
              <a:rPr lang="en-US" sz="1100">
                <a:latin typeface="Arial"/>
                <a:ea typeface="Arial"/>
                <a:cs typeface="Arial"/>
                <a:sym typeface="Arial"/>
              </a:rPr>
              <a:t>As mentioned in the introduction, when we use the term “Health Barriers to Learning” we are referring to health or well-being issues that make it harder for students to be ready to learn while they are at school. While there are many health issues may impact an individual child’s learning, we focus on the following 6: Hearing problems, Vision problems. Uncontrolled Asthma, Dental pain, Hunger, and Mental and Behavioral Health. </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b="1" lang="en-US" sz="1100">
                <a:latin typeface="Arial"/>
                <a:ea typeface="Arial"/>
                <a:cs typeface="Arial"/>
                <a:sym typeface="Arial"/>
              </a:rPr>
              <a:t>Hearing problems </a:t>
            </a:r>
            <a:r>
              <a:rPr lang="en-US" sz="1100">
                <a:latin typeface="Arial"/>
                <a:ea typeface="Arial"/>
                <a:cs typeface="Arial"/>
                <a:sym typeface="Arial"/>
              </a:rPr>
              <a:t>affect about 15% of school-aged children in the United States. Most hearing issues are detected during newborn screenings or well-child visits to the pediatrician. In some cases, hearing loss may be noticed as children get older. Hearing problems may impact a child’s ability to develop language skills and meet particular developmental milestones.</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lang="en-US" sz="1100">
                <a:latin typeface="Arial"/>
                <a:ea typeface="Arial"/>
                <a:cs typeface="Arial"/>
                <a:sym typeface="Arial"/>
              </a:rPr>
              <a:t>Nationally, about 20% of school-aged children have at least one </a:t>
            </a:r>
            <a:r>
              <a:rPr b="1" lang="en-US" sz="1100">
                <a:latin typeface="Arial"/>
                <a:ea typeface="Arial"/>
                <a:cs typeface="Arial"/>
                <a:sym typeface="Arial"/>
              </a:rPr>
              <a:t>vision problem. </a:t>
            </a:r>
            <a:r>
              <a:rPr lang="en-US" sz="1100">
                <a:latin typeface="Arial"/>
                <a:ea typeface="Arial"/>
                <a:cs typeface="Arial"/>
                <a:sym typeface="Arial"/>
              </a:rPr>
              <a:t>In high-need communities, the percentage of students with a vision problem could be higher. Vision problems are hard to detect because a child may not know they are not seeing correctly. Students’ vision should be screened once a year by their doctor. Depending on where you live, vision screenings may be done in schools. In New York City, nearly 30% of children at public schools fail vision screenings. Corrected vision can help make sure students are focused in the classroom and can support a child’s ability to read at grade level.</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b="1" lang="en-US" sz="1100">
                <a:latin typeface="Arial"/>
                <a:ea typeface="Arial"/>
                <a:cs typeface="Arial"/>
                <a:sym typeface="Arial"/>
              </a:rPr>
              <a:t>Asthma </a:t>
            </a:r>
            <a:r>
              <a:rPr lang="en-US" sz="1100">
                <a:latin typeface="Arial"/>
                <a:ea typeface="Arial"/>
                <a:cs typeface="Arial"/>
                <a:sym typeface="Arial"/>
              </a:rPr>
              <a:t>impacts about 13% of children in New York City. When asthma is uncontrolled, it can lead to more emergency room visits for children. Uncontrolled asthma is a common cause of missed school days. Students with uncontrolled asthma miss over 13 days of school per year due to asthma. The school absences can impact learning, and may make it difficult for students to sleep, impacting focus in the classroom. Children who have asthma should work with their doctor to create an asthma action plan to keep their asthma well controlled.</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lang="en-US" sz="1100">
                <a:latin typeface="Arial"/>
                <a:ea typeface="Arial"/>
                <a:cs typeface="Arial"/>
                <a:sym typeface="Arial"/>
              </a:rPr>
              <a:t>There are different dental issues that can cause </a:t>
            </a:r>
            <a:r>
              <a:rPr b="1" lang="en-US" sz="1100">
                <a:latin typeface="Arial"/>
                <a:ea typeface="Arial"/>
                <a:cs typeface="Arial"/>
                <a:sym typeface="Arial"/>
              </a:rPr>
              <a:t>dental pain</a:t>
            </a:r>
            <a:r>
              <a:rPr lang="en-US" sz="1100">
                <a:latin typeface="Arial"/>
                <a:ea typeface="Arial"/>
                <a:cs typeface="Arial"/>
                <a:sym typeface="Arial"/>
              </a:rPr>
              <a:t>, but a common one is untreated tooth decay which could cause cavities. About 17% of school-aged children have untreated decayed teeth. Pain that results because of dental issues can make it hard for students to pay attention in the classroom and could also be the reason for missed days of school. In fact, one study in New York City showed that students were 3 times as likely to miss school if they were experiencing dental pain. Children should visit the dentist twice a year for check-ups and cleanings, but if a child says their tooth hurts, he or she should be visit a dentist as soon as possible.</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b="1" lang="en-US" sz="1100">
                <a:latin typeface="Arial"/>
                <a:ea typeface="Arial"/>
                <a:cs typeface="Arial"/>
                <a:sym typeface="Arial"/>
              </a:rPr>
              <a:t>Hunger </a:t>
            </a:r>
            <a:r>
              <a:rPr lang="en-US" sz="1100">
                <a:latin typeface="Arial"/>
                <a:ea typeface="Arial"/>
                <a:cs typeface="Arial"/>
                <a:sym typeface="Arial"/>
              </a:rPr>
              <a:t>or food insecurity affects about 1 in 4 children in New York City. Limited access to food can impact a child’s physical development. In school, children who don’t miss meals, especially breakfast, may be distracted during the school day and have limited energy. Doctors and school staff can help find local resources to support students and families.</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b="1" lang="en-US" sz="1100">
                <a:latin typeface="Arial"/>
                <a:ea typeface="Arial"/>
                <a:cs typeface="Arial"/>
                <a:sym typeface="Arial"/>
              </a:rPr>
              <a:t>Mental Health and Behavior Problems *** </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lang="en-US" sz="1100">
                <a:latin typeface="Arial"/>
                <a:ea typeface="Arial"/>
                <a:cs typeface="Arial"/>
                <a:sym typeface="Arial"/>
              </a:rPr>
              <a:t>Some students may be impacted by one or multiple of these Health Barriers to Learning. While some schools may have on-site resources and programs to support students and families with particular health issues, some schools may need to refer students and families to local community resources</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lang="en-US" sz="1100">
                <a:latin typeface="Arial"/>
                <a:ea typeface="Arial"/>
                <a:cs typeface="Arial"/>
                <a:sym typeface="Arial"/>
              </a:rPr>
              <a:t>-------------------------------------------------</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lang="en-US" sz="1100" u="sng">
                <a:solidFill>
                  <a:srgbClr val="0000FF"/>
                </a:solidFill>
                <a:latin typeface="Arial"/>
                <a:ea typeface="Arial"/>
                <a:cs typeface="Arial"/>
                <a:sym typeface="Arial"/>
                <a:hlinkClick r:id="rId2">
                  <a:extLst>
                    <a:ext uri="{A12FA001-AC4F-418D-AE19-62706E023703}">
                      <ahyp:hlinkClr val="tx"/>
                    </a:ext>
                  </a:extLst>
                </a:hlinkClick>
              </a:rPr>
              <a:t>https://www.ncbi.nlm.nih.gov/pmc/articles/PMC3222359/</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lang="en-US" sz="1100" u="sng">
                <a:solidFill>
                  <a:srgbClr val="0000FF"/>
                </a:solidFill>
                <a:latin typeface="Arial"/>
                <a:ea typeface="Arial"/>
                <a:cs typeface="Arial"/>
                <a:sym typeface="Arial"/>
                <a:hlinkClick r:id="rId3">
                  <a:extLst>
                    <a:ext uri="{A12FA001-AC4F-418D-AE19-62706E023703}">
                      <ahyp:hlinkClr val="tx"/>
                    </a:ext>
                  </a:extLst>
                </a:hlinkClick>
              </a:rPr>
              <a:t>https://drive.google.com/file/d/0B9oDFWZeBQLnb1BpYlFJYVlzVUxGYXRHY3hKQk9zUEtHYlJn/view</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b="1" lang="en-US" sz="1100">
                <a:latin typeface="Arial"/>
                <a:ea typeface="Arial"/>
                <a:cs typeface="Arial"/>
                <a:sym typeface="Arial"/>
              </a:rPr>
              <a:t>Hearing Problems</a:t>
            </a:r>
            <a:endParaRPr b="1"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lang="en-US" sz="1100">
                <a:highlight>
                  <a:schemeClr val="lt1"/>
                </a:highlight>
                <a:latin typeface="Arial"/>
                <a:ea typeface="Arial"/>
                <a:cs typeface="Arial"/>
                <a:sym typeface="Arial"/>
              </a:rPr>
              <a:t>Niskar AS, Kieszak SM, Holmes A, Esteban E, Rubin C, Brody DJ. Prevalence of Hearing Loss Among Children 6 to 19 Years of Age: The Third National Health and Nutrition Examination Survey. </a:t>
            </a:r>
            <a:r>
              <a:rPr i="1" lang="en-US" sz="1100">
                <a:highlight>
                  <a:schemeClr val="lt1"/>
                </a:highlight>
                <a:latin typeface="Arial"/>
                <a:ea typeface="Arial"/>
                <a:cs typeface="Arial"/>
                <a:sym typeface="Arial"/>
              </a:rPr>
              <a:t>JAMA.</a:t>
            </a:r>
            <a:r>
              <a:rPr lang="en-US" sz="1100">
                <a:highlight>
                  <a:schemeClr val="lt1"/>
                </a:highlight>
                <a:latin typeface="Arial"/>
                <a:ea typeface="Arial"/>
                <a:cs typeface="Arial"/>
                <a:sym typeface="Arial"/>
              </a:rPr>
              <a:t>1998;279(14):1071–1075. </a:t>
            </a:r>
            <a:endParaRPr sz="1100">
              <a:highlight>
                <a:schemeClr val="lt1"/>
              </a:highlight>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lang="en-US" sz="1100">
                <a:highlight>
                  <a:schemeClr val="lt1"/>
                </a:highlight>
                <a:latin typeface="Arial"/>
                <a:ea typeface="Arial"/>
                <a:cs typeface="Arial"/>
                <a:sym typeface="Arial"/>
              </a:rPr>
              <a:t>doi:10.1001/jama.279.14.1071</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b="1" lang="en-US" sz="1100">
                <a:latin typeface="Arial"/>
                <a:ea typeface="Arial"/>
                <a:cs typeface="Arial"/>
                <a:sym typeface="Arial"/>
              </a:rPr>
              <a:t>Vision Problems</a:t>
            </a:r>
            <a:endParaRPr b="1" sz="1100">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lang="en-US" sz="1100">
                <a:highlight>
                  <a:schemeClr val="lt1"/>
                </a:highlight>
                <a:latin typeface="Arial"/>
                <a:ea typeface="Arial"/>
                <a:cs typeface="Arial"/>
                <a:sym typeface="Arial"/>
              </a:rPr>
              <a:t>Rodriguez E, Srivastava A, Landau M. Increasing Screening Follow-Up for Vulnerable Children: A Partnership with School Nurses. </a:t>
            </a:r>
            <a:r>
              <a:rPr i="1" lang="en-US" sz="1100">
                <a:highlight>
                  <a:schemeClr val="lt1"/>
                </a:highlight>
                <a:latin typeface="Arial"/>
                <a:ea typeface="Arial"/>
                <a:cs typeface="Arial"/>
                <a:sym typeface="Arial"/>
              </a:rPr>
              <a:t>Int J Environ Res Public Health</a:t>
            </a:r>
            <a:r>
              <a:rPr lang="en-US" sz="1100">
                <a:highlight>
                  <a:schemeClr val="lt1"/>
                </a:highlight>
                <a:latin typeface="Arial"/>
                <a:ea typeface="Arial"/>
                <a:cs typeface="Arial"/>
                <a:sym typeface="Arial"/>
              </a:rPr>
              <a:t>. 2018;15(8):1572. </a:t>
            </a:r>
            <a:endParaRPr sz="1100">
              <a:highlight>
                <a:schemeClr val="lt1"/>
              </a:highlight>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lang="en-US" sz="1100">
                <a:highlight>
                  <a:schemeClr val="lt1"/>
                </a:highlight>
                <a:latin typeface="Arial"/>
                <a:ea typeface="Arial"/>
                <a:cs typeface="Arial"/>
                <a:sym typeface="Arial"/>
              </a:rPr>
              <a:t>doi:10.3390/ijerph15081572</a:t>
            </a:r>
            <a:endParaRPr sz="1100">
              <a:highlight>
                <a:schemeClr val="lt1"/>
              </a:highlight>
              <a:latin typeface="Arial"/>
              <a:ea typeface="Arial"/>
              <a:cs typeface="Arial"/>
              <a:sym typeface="Arial"/>
            </a:endParaRPr>
          </a:p>
          <a:p>
            <a:pPr indent="0" lvl="0" marL="0" rtl="0" algn="l">
              <a:spcBef>
                <a:spcPts val="0"/>
              </a:spcBef>
              <a:spcAft>
                <a:spcPts val="0"/>
              </a:spcAft>
              <a:buClr>
                <a:schemeClr val="dk1"/>
              </a:buClr>
              <a:buSzPts val="1400"/>
              <a:buFont typeface="Calibri"/>
              <a:buNone/>
            </a:pPr>
            <a:r>
              <a:t/>
            </a:r>
            <a:endParaRPr sz="1100">
              <a:highlight>
                <a:schemeClr val="lt1"/>
              </a:highlight>
              <a:latin typeface="Arial"/>
              <a:ea typeface="Arial"/>
              <a:cs typeface="Arial"/>
              <a:sym typeface="Arial"/>
            </a:endParaRPr>
          </a:p>
          <a:p>
            <a:pPr indent="0" lvl="0" marL="0" rtl="0" algn="l">
              <a:spcBef>
                <a:spcPts val="0"/>
              </a:spcBef>
              <a:spcAft>
                <a:spcPts val="0"/>
              </a:spcAft>
              <a:buClr>
                <a:schemeClr val="dk1"/>
              </a:buClr>
              <a:buSzPts val="1400"/>
              <a:buFont typeface="Calibri"/>
              <a:buNone/>
            </a:pPr>
            <a:r>
              <a:rPr lang="en-US" sz="1100">
                <a:solidFill>
                  <a:srgbClr val="0000FF"/>
                </a:solidFill>
                <a:highlight>
                  <a:schemeClr val="lt1"/>
                </a:highlight>
                <a:uFill>
                  <a:noFill/>
                </a:uFill>
                <a:latin typeface="Arial"/>
                <a:ea typeface="Arial"/>
                <a:cs typeface="Arial"/>
                <a:sym typeface="Arial"/>
                <a:hlinkClick r:id="rId4">
                  <a:extLst>
                    <a:ext uri="{A12FA001-AC4F-418D-AE19-62706E023703}">
                      <ahyp:hlinkClr val="tx"/>
                    </a:ext>
                  </a:extLst>
                </a:hlinkClick>
              </a:rPr>
              <a:t>Bodack MI</a:t>
            </a:r>
            <a:r>
              <a:rPr lang="en-US" sz="1100">
                <a:highlight>
                  <a:schemeClr val="lt1"/>
                </a:highlight>
                <a:latin typeface="Arial"/>
                <a:ea typeface="Arial"/>
                <a:cs typeface="Arial"/>
                <a:sym typeface="Arial"/>
              </a:rPr>
              <a:t>1, </a:t>
            </a:r>
            <a:r>
              <a:rPr lang="en-US" sz="1100">
                <a:solidFill>
                  <a:srgbClr val="0000FF"/>
                </a:solidFill>
                <a:highlight>
                  <a:schemeClr val="lt1"/>
                </a:highlight>
                <a:uFill>
                  <a:noFill/>
                </a:uFill>
                <a:latin typeface="Arial"/>
                <a:ea typeface="Arial"/>
                <a:cs typeface="Arial"/>
                <a:sym typeface="Arial"/>
                <a:hlinkClick r:id="rId5">
                  <a:extLst>
                    <a:ext uri="{A12FA001-AC4F-418D-AE19-62706E023703}">
                      <ahyp:hlinkClr val="tx"/>
                    </a:ext>
                  </a:extLst>
                </a:hlinkClick>
              </a:rPr>
              <a:t>Chung I</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6">
                  <a:extLst>
                    <a:ext uri="{A12FA001-AC4F-418D-AE19-62706E023703}">
                      <ahyp:hlinkClr val="tx"/>
                    </a:ext>
                  </a:extLst>
                </a:hlinkClick>
              </a:rPr>
              <a:t>Krumholtz I</a:t>
            </a:r>
            <a:r>
              <a:rPr lang="en-US" sz="1100">
                <a:highlight>
                  <a:schemeClr val="lt1"/>
                </a:highlight>
                <a:latin typeface="Arial"/>
                <a:ea typeface="Arial"/>
                <a:cs typeface="Arial"/>
                <a:sym typeface="Arial"/>
              </a:rPr>
              <a:t>. </a:t>
            </a:r>
            <a:r>
              <a:rPr lang="en-US" sz="1100">
                <a:latin typeface="Arial"/>
                <a:ea typeface="Arial"/>
                <a:cs typeface="Arial"/>
                <a:sym typeface="Arial"/>
              </a:rPr>
              <a:t>An analysis of vision screening data from New York City public schools. </a:t>
            </a:r>
            <a:r>
              <a:rPr i="1" lang="en-US" sz="1100">
                <a:latin typeface="Arial"/>
                <a:ea typeface="Arial"/>
                <a:cs typeface="Arial"/>
                <a:sym typeface="Arial"/>
              </a:rPr>
              <a:t>Journal of the </a:t>
            </a:r>
            <a:r>
              <a:rPr i="1" lang="en-US" sz="1100">
                <a:highlight>
                  <a:schemeClr val="lt1"/>
                </a:highlight>
                <a:latin typeface="Arial"/>
                <a:ea typeface="Arial"/>
                <a:cs typeface="Arial"/>
                <a:sym typeface="Arial"/>
              </a:rPr>
              <a:t>American Optometric Association. </a:t>
            </a:r>
            <a:r>
              <a:rPr lang="en-US" sz="1100">
                <a:highlight>
                  <a:schemeClr val="lt1"/>
                </a:highlight>
                <a:latin typeface="Arial"/>
                <a:ea typeface="Arial"/>
                <a:cs typeface="Arial"/>
                <a:sym typeface="Arial"/>
              </a:rPr>
              <a:t>2010; </a:t>
            </a:r>
            <a:r>
              <a:rPr lang="en-US" sz="1100">
                <a:latin typeface="Arial"/>
                <a:ea typeface="Arial"/>
                <a:cs typeface="Arial"/>
                <a:sym typeface="Arial"/>
              </a:rPr>
              <a:t>81(9):476-84 .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highlight>
                  <a:schemeClr val="lt1"/>
                </a:highlight>
                <a:latin typeface="Arial"/>
                <a:ea typeface="Arial"/>
                <a:cs typeface="Arial"/>
                <a:sym typeface="Arial"/>
              </a:rPr>
              <a:t>DOI: </a:t>
            </a:r>
            <a:r>
              <a:rPr lang="en-US" sz="1100" u="sng">
                <a:solidFill>
                  <a:srgbClr val="0000FF"/>
                </a:solidFill>
                <a:highlight>
                  <a:schemeClr val="lt1"/>
                </a:highlight>
                <a:latin typeface="Arial"/>
                <a:ea typeface="Arial"/>
                <a:cs typeface="Arial"/>
                <a:sym typeface="Arial"/>
                <a:hlinkClick r:id="rId7">
                  <a:extLst>
                    <a:ext uri="{A12FA001-AC4F-418D-AE19-62706E023703}">
                      <ahyp:hlinkClr val="tx"/>
                    </a:ext>
                  </a:extLst>
                </a:hlinkClick>
              </a:rPr>
              <a:t>10.1016/j.optm.2010.05.006</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Asthma</a:t>
            </a:r>
            <a:endParaRPr b="1"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highlight>
                  <a:srgbClr val="FCF7EB"/>
                </a:highlight>
                <a:latin typeface="Arial"/>
                <a:ea typeface="Arial"/>
                <a:cs typeface="Arial"/>
                <a:sym typeface="Arial"/>
              </a:rPr>
              <a:t>NYC Child Health, Emotional Wellness and Development Survey 2015</a:t>
            </a:r>
            <a:endParaRPr sz="1100">
              <a:solidFill>
                <a:srgbClr val="222222"/>
              </a:solidFill>
              <a:highlight>
                <a:srgbClr val="FCF7EB"/>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u="sng">
                <a:solidFill>
                  <a:srgbClr val="0000FF"/>
                </a:solidFill>
                <a:latin typeface="Arial"/>
                <a:ea typeface="Arial"/>
                <a:cs typeface="Arial"/>
                <a:sym typeface="Arial"/>
                <a:hlinkClick r:id="rId8">
                  <a:extLst>
                    <a:ext uri="{A12FA001-AC4F-418D-AE19-62706E023703}">
                      <ahyp:hlinkClr val="tx"/>
                    </a:ext>
                  </a:extLst>
                </a:hlinkClick>
              </a:rPr>
              <a:t>https://a816-healthpsi.nyc.gov/epiquery/sasresults.jsp</a:t>
            </a:r>
            <a:endParaRPr sz="1100">
              <a:solidFill>
                <a:srgbClr val="222222"/>
              </a:solidFill>
              <a:highlight>
                <a:srgbClr val="FCF7EB"/>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22222"/>
              </a:solidFill>
              <a:highlight>
                <a:srgbClr val="FCF7EB"/>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highlight>
                  <a:schemeClr val="lt1"/>
                </a:highlight>
                <a:latin typeface="Arial"/>
                <a:ea typeface="Arial"/>
                <a:cs typeface="Arial"/>
                <a:sym typeface="Arial"/>
              </a:rPr>
              <a:t>CDC  </a:t>
            </a:r>
            <a:r>
              <a:rPr lang="en-US" sz="1100">
                <a:latin typeface="Arial"/>
                <a:ea typeface="Arial"/>
                <a:cs typeface="Arial"/>
                <a:sym typeface="Arial"/>
              </a:rPr>
              <a:t>Asthma-related Missed School Days among Children aged 5–17 Years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u="sng">
                <a:solidFill>
                  <a:srgbClr val="0000FF"/>
                </a:solidFill>
                <a:latin typeface="Arial"/>
                <a:ea typeface="Arial"/>
                <a:cs typeface="Arial"/>
                <a:sym typeface="Arial"/>
                <a:hlinkClick r:id="rId9">
                  <a:extLst>
                    <a:ext uri="{A12FA001-AC4F-418D-AE19-62706E023703}">
                      <ahyp:hlinkClr val="tx"/>
                    </a:ext>
                  </a:extLst>
                </a:hlinkClick>
              </a:rPr>
              <a:t>https://www.cdc.gov/asthma/asthma_stats/AstStatChild_Missed_School_Days.pdf</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Dental Pain</a:t>
            </a:r>
            <a:endParaRPr b="1"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highlight>
                  <a:schemeClr val="lt1"/>
                </a:highlight>
                <a:latin typeface="Arial"/>
                <a:ea typeface="Arial"/>
                <a:cs typeface="Arial"/>
                <a:sym typeface="Arial"/>
              </a:rPr>
              <a:t>Dye BA, Li X, Beltrán-Aguilar ED. Selected oral health indicators in the United States, 2005–2008. NCHS data brief, no 96. Hyattsville, MD: National Center for Health Statistics. 2012.</a:t>
            </a:r>
            <a:endParaRPr sz="1100">
              <a:highlight>
                <a:schemeClr val="lt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u="sng">
                <a:solidFill>
                  <a:srgbClr val="0000FF"/>
                </a:solidFill>
                <a:latin typeface="Arial"/>
                <a:ea typeface="Arial"/>
                <a:cs typeface="Arial"/>
                <a:sym typeface="Arial"/>
                <a:hlinkClick r:id="rId10">
                  <a:extLst>
                    <a:ext uri="{A12FA001-AC4F-418D-AE19-62706E023703}">
                      <ahyp:hlinkClr val="tx"/>
                    </a:ext>
                  </a:extLst>
                </a:hlinkClick>
              </a:rPr>
              <a:t>https://www.cdc.gov/nchs/products/databriefs/db96.htm#citation</a:t>
            </a:r>
            <a:endParaRPr sz="1100">
              <a:highlight>
                <a:schemeClr val="lt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Stephanie L. Jackson, DDS, MS,corresponding author William F. Vann, Jr, DMD, PhD, Jonathan B. Kotch, MD, MPH, Bhavna T. Pahel, PhD, MPH, BDS, and Jessica Y. Lee, DDS, PhD, MPH. Impact of Poor Oral Health on Children's School Attendance and Performance. </a:t>
            </a:r>
            <a:r>
              <a:rPr i="1" lang="en-US" sz="1100">
                <a:latin typeface="Arial"/>
                <a:ea typeface="Arial"/>
                <a:cs typeface="Arial"/>
                <a:sym typeface="Arial"/>
              </a:rPr>
              <a:t>American Journal of Public Health</a:t>
            </a:r>
            <a:r>
              <a:rPr lang="en-US" sz="1100">
                <a:latin typeface="Arial"/>
                <a:ea typeface="Arial"/>
                <a:cs typeface="Arial"/>
                <a:sym typeface="Arial"/>
              </a:rPr>
              <a:t>. 2011 October; 101(10): 1900–1906.</a:t>
            </a:r>
            <a:br>
              <a:rPr lang="en-US" sz="1100">
                <a:latin typeface="Arial"/>
                <a:ea typeface="Arial"/>
                <a:cs typeface="Arial"/>
                <a:sym typeface="Arial"/>
              </a:rPr>
            </a:br>
            <a:r>
              <a:rPr lang="en-US" sz="1100">
                <a:latin typeface="Arial"/>
                <a:ea typeface="Arial"/>
                <a:cs typeface="Arial"/>
                <a:sym typeface="Arial"/>
              </a:rPr>
              <a:t>doi: </a:t>
            </a:r>
            <a:r>
              <a:rPr lang="en-US" sz="1100" u="sng">
                <a:solidFill>
                  <a:srgbClr val="642A8F"/>
                </a:solidFill>
                <a:latin typeface="Arial"/>
                <a:ea typeface="Arial"/>
                <a:cs typeface="Arial"/>
                <a:sym typeface="Arial"/>
                <a:hlinkClick r:id="rId11">
                  <a:extLst>
                    <a:ext uri="{A12FA001-AC4F-418D-AE19-62706E023703}">
                      <ahyp:hlinkClr val="tx"/>
                    </a:ext>
                  </a:extLst>
                </a:hlinkClick>
              </a:rPr>
              <a:t>10.2105/AJPH.2010.200915</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Hunger</a:t>
            </a:r>
            <a:endParaRPr b="1"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New York City’s Meal Gap 2016 Trend Report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u="sng">
                <a:solidFill>
                  <a:srgbClr val="0000FF"/>
                </a:solidFill>
                <a:latin typeface="Arial"/>
                <a:ea typeface="Arial"/>
                <a:cs typeface="Arial"/>
                <a:sym typeface="Arial"/>
                <a:hlinkClick r:id="rId12">
                  <a:extLst>
                    <a:ext uri="{A12FA001-AC4F-418D-AE19-62706E023703}">
                      <ahyp:hlinkClr val="tx"/>
                    </a:ext>
                  </a:extLst>
                </a:hlinkClick>
              </a:rPr>
              <a:t>https://www.foodbanknyc.org/wp-content/uploads/Meal-Gap-Trends-Report-2016.pdf</a:t>
            </a:r>
            <a:endParaRPr sz="1100">
              <a:solidFill>
                <a:srgbClr val="55555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rgbClr val="55555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Behavioral Health</a:t>
            </a:r>
            <a:endParaRPr b="1"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solidFill>
                  <a:srgbClr val="0000FF"/>
                </a:solidFill>
                <a:highlight>
                  <a:schemeClr val="lt1"/>
                </a:highlight>
                <a:uFill>
                  <a:noFill/>
                </a:uFill>
                <a:latin typeface="Arial"/>
                <a:ea typeface="Arial"/>
                <a:cs typeface="Arial"/>
                <a:sym typeface="Arial"/>
                <a:hlinkClick r:id="rId13">
                  <a:extLst>
                    <a:ext uri="{A12FA001-AC4F-418D-AE19-62706E023703}">
                      <ahyp:hlinkClr val="tx"/>
                    </a:ext>
                  </a:extLst>
                </a:hlinkClick>
              </a:rPr>
              <a:t>Perou R</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14">
                  <a:extLst>
                    <a:ext uri="{A12FA001-AC4F-418D-AE19-62706E023703}">
                      <ahyp:hlinkClr val="tx"/>
                    </a:ext>
                  </a:extLst>
                </a:hlinkClick>
              </a:rPr>
              <a:t>Bitsko RH</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15">
                  <a:extLst>
                    <a:ext uri="{A12FA001-AC4F-418D-AE19-62706E023703}">
                      <ahyp:hlinkClr val="tx"/>
                    </a:ext>
                  </a:extLst>
                </a:hlinkClick>
              </a:rPr>
              <a:t>Blumberg SJ</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16">
                  <a:extLst>
                    <a:ext uri="{A12FA001-AC4F-418D-AE19-62706E023703}">
                      <ahyp:hlinkClr val="tx"/>
                    </a:ext>
                  </a:extLst>
                </a:hlinkClick>
              </a:rPr>
              <a:t>Pastor P</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17">
                  <a:extLst>
                    <a:ext uri="{A12FA001-AC4F-418D-AE19-62706E023703}">
                      <ahyp:hlinkClr val="tx"/>
                    </a:ext>
                  </a:extLst>
                </a:hlinkClick>
              </a:rPr>
              <a:t>Ghandour RM</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18">
                  <a:extLst>
                    <a:ext uri="{A12FA001-AC4F-418D-AE19-62706E023703}">
                      <ahyp:hlinkClr val="tx"/>
                    </a:ext>
                  </a:extLst>
                </a:hlinkClick>
              </a:rPr>
              <a:t>Gfroerer JC</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19">
                  <a:extLst>
                    <a:ext uri="{A12FA001-AC4F-418D-AE19-62706E023703}">
                      <ahyp:hlinkClr val="tx"/>
                    </a:ext>
                  </a:extLst>
                </a:hlinkClick>
              </a:rPr>
              <a:t>Hedden SL</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20">
                  <a:extLst>
                    <a:ext uri="{A12FA001-AC4F-418D-AE19-62706E023703}">
                      <ahyp:hlinkClr val="tx"/>
                    </a:ext>
                  </a:extLst>
                </a:hlinkClick>
              </a:rPr>
              <a:t>Crosby AE</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21">
                  <a:extLst>
                    <a:ext uri="{A12FA001-AC4F-418D-AE19-62706E023703}">
                      <ahyp:hlinkClr val="tx"/>
                    </a:ext>
                  </a:extLst>
                </a:hlinkClick>
              </a:rPr>
              <a:t>Visser SN</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22">
                  <a:extLst>
                    <a:ext uri="{A12FA001-AC4F-418D-AE19-62706E023703}">
                      <ahyp:hlinkClr val="tx"/>
                    </a:ext>
                  </a:extLst>
                </a:hlinkClick>
              </a:rPr>
              <a:t>Schieve LA</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23">
                  <a:extLst>
                    <a:ext uri="{A12FA001-AC4F-418D-AE19-62706E023703}">
                      <ahyp:hlinkClr val="tx"/>
                    </a:ext>
                  </a:extLst>
                </a:hlinkClick>
              </a:rPr>
              <a:t>Parks SE</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24">
                  <a:extLst>
                    <a:ext uri="{A12FA001-AC4F-418D-AE19-62706E023703}">
                      <ahyp:hlinkClr val="tx"/>
                    </a:ext>
                  </a:extLst>
                </a:hlinkClick>
              </a:rPr>
              <a:t>Hall JE</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25">
                  <a:extLst>
                    <a:ext uri="{A12FA001-AC4F-418D-AE19-62706E023703}">
                      <ahyp:hlinkClr val="tx"/>
                    </a:ext>
                  </a:extLst>
                </a:hlinkClick>
              </a:rPr>
              <a:t>Brody D</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26">
                  <a:extLst>
                    <a:ext uri="{A12FA001-AC4F-418D-AE19-62706E023703}">
                      <ahyp:hlinkClr val="tx"/>
                    </a:ext>
                  </a:extLst>
                </a:hlinkClick>
              </a:rPr>
              <a:t>Simile CM</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27">
                  <a:extLst>
                    <a:ext uri="{A12FA001-AC4F-418D-AE19-62706E023703}">
                      <ahyp:hlinkClr val="tx"/>
                    </a:ext>
                  </a:extLst>
                </a:hlinkClick>
              </a:rPr>
              <a:t>Thompson WW</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28">
                  <a:extLst>
                    <a:ext uri="{A12FA001-AC4F-418D-AE19-62706E023703}">
                      <ahyp:hlinkClr val="tx"/>
                    </a:ext>
                  </a:extLst>
                </a:hlinkClick>
              </a:rPr>
              <a:t>Baio J</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29">
                  <a:extLst>
                    <a:ext uri="{A12FA001-AC4F-418D-AE19-62706E023703}">
                      <ahyp:hlinkClr val="tx"/>
                    </a:ext>
                  </a:extLst>
                </a:hlinkClick>
              </a:rPr>
              <a:t>Avenevoli S</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30">
                  <a:extLst>
                    <a:ext uri="{A12FA001-AC4F-418D-AE19-62706E023703}">
                      <ahyp:hlinkClr val="tx"/>
                    </a:ext>
                  </a:extLst>
                </a:hlinkClick>
              </a:rPr>
              <a:t>Kogan MD</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31">
                  <a:extLst>
                    <a:ext uri="{A12FA001-AC4F-418D-AE19-62706E023703}">
                      <ahyp:hlinkClr val="tx"/>
                    </a:ext>
                  </a:extLst>
                </a:hlinkClick>
              </a:rPr>
              <a:t>Huang LN</a:t>
            </a:r>
            <a:r>
              <a:rPr lang="en-US" sz="1100">
                <a:highlight>
                  <a:schemeClr val="lt1"/>
                </a:highlight>
                <a:latin typeface="Arial"/>
                <a:ea typeface="Arial"/>
                <a:cs typeface="Arial"/>
                <a:sym typeface="Arial"/>
              </a:rPr>
              <a:t>; </a:t>
            </a:r>
            <a:r>
              <a:rPr lang="en-US" sz="1100">
                <a:solidFill>
                  <a:srgbClr val="0000FF"/>
                </a:solidFill>
                <a:highlight>
                  <a:schemeClr val="lt1"/>
                </a:highlight>
                <a:uFill>
                  <a:noFill/>
                </a:uFill>
                <a:latin typeface="Arial"/>
                <a:ea typeface="Arial"/>
                <a:cs typeface="Arial"/>
                <a:sym typeface="Arial"/>
                <a:hlinkClick r:id="rId32">
                  <a:extLst>
                    <a:ext uri="{A12FA001-AC4F-418D-AE19-62706E023703}">
                      <ahyp:hlinkClr val="tx"/>
                    </a:ext>
                  </a:extLst>
                </a:hlinkClick>
              </a:rPr>
              <a:t>Centers for Disease Control and Prevention (CDC)</a:t>
            </a:r>
            <a:r>
              <a:rPr lang="en-US" sz="1100">
                <a:highlight>
                  <a:schemeClr val="lt1"/>
                </a:highlight>
                <a:latin typeface="Arial"/>
                <a:ea typeface="Arial"/>
                <a:cs typeface="Arial"/>
                <a:sym typeface="Arial"/>
              </a:rPr>
              <a:t>. </a:t>
            </a:r>
            <a:r>
              <a:rPr i="1" lang="en-US" sz="1100">
                <a:highlight>
                  <a:schemeClr val="lt1"/>
                </a:highlight>
                <a:latin typeface="Arial"/>
                <a:ea typeface="Arial"/>
                <a:cs typeface="Arial"/>
                <a:sym typeface="Arial"/>
              </a:rPr>
              <a:t>Morbidity and Mortality Weekly Report.</a:t>
            </a:r>
            <a:r>
              <a:rPr lang="en-US" sz="1100">
                <a:highlight>
                  <a:schemeClr val="lt1"/>
                </a:highlight>
                <a:latin typeface="Arial"/>
                <a:ea typeface="Arial"/>
                <a:cs typeface="Arial"/>
                <a:sym typeface="Arial"/>
              </a:rPr>
              <a:t> 2013 May 17;62(2):1-35.</a:t>
            </a:r>
            <a:endParaRPr sz="1100">
              <a:highlight>
                <a:schemeClr val="lt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highlight>
                  <a:schemeClr val="lt1"/>
                </a:highlight>
                <a:latin typeface="Arial"/>
                <a:ea typeface="Arial"/>
                <a:cs typeface="Arial"/>
                <a:sym typeface="Arial"/>
              </a:rPr>
              <a:t>Simon AE, Pastor PN, Reuben CA, Huang LN, Goldstrom ID. Use of Mental Health Services by Children Ages Six to 11 With Emotional or Behavioral Difficulties. </a:t>
            </a:r>
            <a:r>
              <a:rPr i="1" lang="en-US" sz="1100">
                <a:latin typeface="Arial"/>
                <a:ea typeface="Arial"/>
                <a:cs typeface="Arial"/>
                <a:sym typeface="Arial"/>
              </a:rPr>
              <a:t>Psychiatr Serv</a:t>
            </a:r>
            <a:r>
              <a:rPr lang="en-US" sz="1100">
                <a:latin typeface="Arial"/>
                <a:ea typeface="Arial"/>
                <a:cs typeface="Arial"/>
                <a:sym typeface="Arial"/>
              </a:rPr>
              <a:t>. 2015;66(9):930–937. doi:10.1176/appi.ps.201400342</a:t>
            </a:r>
            <a:endParaRPr sz="1100">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Angie</a:t>
            </a:r>
            <a:endParaRPr/>
          </a:p>
          <a:p>
            <a:pPr indent="0" lvl="0" marL="0" rtl="0" algn="l">
              <a:spcBef>
                <a:spcPts val="0"/>
              </a:spcBef>
              <a:spcAft>
                <a:spcPts val="0"/>
              </a:spcAft>
              <a:buNone/>
            </a:pPr>
            <a:r>
              <a:rPr lang="en-US"/>
              <a:t>Discuss the significance of the maps by highlighting regions in NYC with high poverty, chronic absenteeism, or health issues like asthma and vision problems. Make the connection between these disparities and educational challenges. Emphasize why HRL targets these communities.</a:t>
            </a:r>
            <a:endParaRPr/>
          </a:p>
        </p:txBody>
      </p:sp>
      <p:sp>
        <p:nvSpPr>
          <p:cNvPr id="172" name="Google Shape;172;p2: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07bedc8eeb_1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07bedc8eeb_1_1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www.google.com/url?sa=i&amp;source=images&amp;cd=&amp;ved=2ahUKEwjOyr-tgpzlAhXmdd8KHbzjCREQjRx6BAgBEAQ&amp;url=%2Furl%3Fsa%3Di%26source%3Dimages%26cd%3D%26ved%3D%26url%3Dhttps%253A%252F%252Ftwitter.com%252Fgregory8jost%252Fstatus%252F735128688828817409%26psig%3DAOvVaw0hrqOR1IBxbWIlmsnc7oK4%26ust%3D1571151553626361&amp;psig=AOvVaw0hrqOR1IBxbWIlmsnc7oK4&amp;ust=1571151553626361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Angie</a:t>
            </a:r>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1. Introduction to the Map: This map is a historical redlining map created by the Federal Home Loan Bank Board in 1939. The colors you see represent how different neighborhoods were graded based on perceived investment risk.”</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“The map was used by the Home Owners' Loan Corporation (HOLC) to determine which areas were deemed 'safe' for investment and which were considered 'risky.' These categories heavily influenced lending policies, real estate values, and overall development patterns.”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2. Understanding the Color Coding:</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“The colors on this map are not random; they represent four distinct 'grades' assigned to neighborhoods. Let’s break down what each color means: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Green areas were labeled 'A' or 'Best.' These were typically affluent, predominantly white neighborhoods considered highly desirable.</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Blue areas were labeled 'B' or 'Still Desirable,' indicating stable communities, but ones that might be at risk of decline.</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Yellow areas were labeled 'C' or 'Definitely Declining.' These were often neighborhoods with a mix of white, immigrant, and minority residents, perceived as less desirable and showing signs of economic stress.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Red areas were labeled 'D' or 'Hazardous.' These neighborhoods were often predominantly African American or immigrant communities. They were considered high-risk and essentially cut off from access to mortgages and investment.”</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3. What Redlining Meant for Communities: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“Red areas, or ‘redlined’ communities, were systematically denied the same access to resources, including home loans and credit, that were available to residents in the ‘A’ or ‘B’ areas.”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“This led to stark differences in wealth accumulation, housing stability, and community investment. For generations, families in these redlined areas were locked out of opportunities to build equity, leading to disparities in health, education, and overall economic outcomes.”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4. Impact on Health and Education:</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“The long-term impact of these policies is still visible today. Neighborhoods that were redlined often have lower home values, under-resourced schools, and fewer health services.”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“We see higher rates of chronic illnesses, lower life expectancy, and poorer academic outcomes in these areas, even decades after redlining was banned.”</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5. Linking to Our Work:</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“Understanding this history is essential because it helps explain why certain communities have higher health and educational disparities today.”</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“The neighborhoods circled in yellow are specific areas where we see these historical patterns reflected in current health data, including higher rates of asthma, obesity, and other health conditions that affect children’s ability to learn and thrive.”</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6. Framing the Need for HRL:</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“Healthy and Ready to Learn’s work is rooted in addressing these deep-seated health barriers that are a legacy of structural racism and disinvestment.”</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“Our goal is to not just treat symptoms, but to understand and dismantle these barriers by integrating culturally responsive health services and creating environments where all children have a chance to succeed.”</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7. Transition to Next Section:</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“So when we ask, ‘Why are we here today?’, the answer lies in understanding these historical roots and how they shape the present landscape. This context sets the stage for our work and why our intervention model is so critical.”</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US" sz="1100">
                <a:solidFill>
                  <a:srgbClr val="222222"/>
                </a:solidFill>
              </a:rPr>
              <a:t>---</a:t>
            </a:r>
            <a:endParaRPr/>
          </a:p>
        </p:txBody>
      </p:sp>
      <p:sp>
        <p:nvSpPr>
          <p:cNvPr id="180" name="Google Shape;180;g307bedc8eeb_1_11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07bedc8eeb_1_1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07bedc8eeb_1_1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https://www1.nyc.gov/assets/doh/downloads/pdf/data/2018-chp-atlas.pdf</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Angelika</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Show correlations: Highlight key neighborhoods that appear in multiple maps to drive home the point of concentrated disadvantage.</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1. From Redlining Map to Race/Ethnicity Maps: Transition Sentence: “Now that we understand the historical roots of disinvestment through redlining, let’s see how these boundaries affected the demographic distribution of race and ethnicity across New York City over time.”</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Key Points: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Highlight that the redlining map defined which groups could access wealth and which were systematically excluded.</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Explain that today, areas historically redlined still have high concentrations of Black and Latino populations, reflecting the generational impacts of these policies.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Purpose: Set the stage for showing how these policies shaped the racial and ethnic composition of the city, which in turn influenced health, housing, and educational outcomes.</a:t>
            </a:r>
            <a:endParaRPr sz="1100">
              <a:solidFill>
                <a:srgbClr val="222222"/>
              </a:solidFill>
            </a:endParaRPr>
          </a:p>
          <a:p>
            <a:pPr indent="0" lvl="0" marL="0" rtl="0" algn="l">
              <a:spcBef>
                <a:spcPts val="0"/>
              </a:spcBef>
              <a:spcAft>
                <a:spcPts val="0"/>
              </a:spcAft>
              <a:buNone/>
            </a:pPr>
            <a:r>
              <a:t/>
            </a:r>
            <a:endParaRPr/>
          </a:p>
        </p:txBody>
      </p:sp>
      <p:sp>
        <p:nvSpPr>
          <p:cNvPr id="196" name="Google Shape;196;g307bedc8eeb_1_13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07bedc8eeb_1_1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07bedc8eeb_1_14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https://www1.nyc.gov/assets/doh/downloads/pdf/data/2018-chp-atlas.pdf</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Angelika</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From Race/Ethnicity: Black to Race/Ethnicity: Latino:</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Transition Sentence:“Just as Black communities were concentrated in specific areas, we see similar patterns for Latino populations. Let’s explore where Latino communities have historically been and continue to reside.”</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Key Points: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Mention how different racial and ethnic groups faced unique but interconnected barriers.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Emphasize that despite differences, both Black and Latino communities were similarly impacted by policies of exclusion and lack of investment.</a:t>
            </a:r>
            <a:endParaRPr sz="1100">
              <a:solidFill>
                <a:srgbClr val="222222"/>
              </a:solidFill>
            </a:endParaRPr>
          </a:p>
          <a:p>
            <a:pPr indent="0" lvl="0" marL="0" rtl="0" algn="l">
              <a:lnSpc>
                <a:spcPct val="115000"/>
              </a:lnSpc>
              <a:spcBef>
                <a:spcPts val="0"/>
              </a:spcBef>
              <a:spcAft>
                <a:spcPts val="0"/>
              </a:spcAft>
              <a:buNone/>
            </a:pPr>
            <a:r>
              <a:rPr lang="en-US" sz="1100">
                <a:solidFill>
                  <a:srgbClr val="222222"/>
                </a:solidFill>
              </a:rPr>
              <a:t>   - Purpose: Draw parallels between the two maps to show overlap and distinct concentrations, reinforcing that systemic inequities targeted multiple groups.</a:t>
            </a:r>
            <a:endParaRPr/>
          </a:p>
        </p:txBody>
      </p:sp>
      <p:sp>
        <p:nvSpPr>
          <p:cNvPr id="205" name="Google Shape;205;g307bedc8eeb_1_14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07bedc8eeb_1_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07bedc8eeb_1_1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Angelika</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From Race/Ethnicity Maps to Avoidable Hospitalizations: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Transition Sentence:</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“Now, let’s look at the consequences of these demographic distributions in terms of health outcomes. We can see that the areas with high Black and Latino populations are also the ones with the highest rates of avoidable hospitalizations among children.”</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Key Points: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Use this map to underscore the health disparities that stem from the same areas marked by redlining.</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Explain that ‘avoidable hospitalizations’ are a proxy for access to healthcare, preventive services, and overall community health.</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Purpose: This map should visually connect race/ethnicity concentrations with health outcomes, demonstrating how historical inequities manifest in current health disparities.</a:t>
            </a:r>
            <a:endParaRPr sz="1100">
              <a:solidFill>
                <a:srgbClr val="222222"/>
              </a:solidFill>
            </a:endParaRPr>
          </a:p>
          <a:p>
            <a:pPr indent="0" lvl="0" marL="0" rtl="0" algn="l">
              <a:spcBef>
                <a:spcPts val="0"/>
              </a:spcBef>
              <a:spcAft>
                <a:spcPts val="0"/>
              </a:spcAft>
              <a:buNone/>
            </a:pPr>
            <a:r>
              <a:t/>
            </a:r>
            <a:endParaRPr/>
          </a:p>
        </p:txBody>
      </p:sp>
      <p:sp>
        <p:nvSpPr>
          <p:cNvPr id="213" name="Google Shape;213;g307bedc8eeb_1_14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07bedc8eeb_1_1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07bedc8eeb_1_15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Angelika </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From Avoidable Hospitalizations to Poverty Map:</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Transition Sentence:</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“Health outcomes don’t exist in a vacuum. They are deeply intertwined with socioeconomic status. If we overlay a map of poverty, we see a strong correlation between areas of high hospitalization rates and poverty levels.”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Key Points:</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Emphasize that poverty is both a cause and consequence of poor health.</a:t>
            </a:r>
            <a:endParaRPr sz="11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222222"/>
                </a:solidFill>
              </a:rPr>
              <a:t>     - Draw connections between the concentration of poverty and the communities with higher rates of avoidable hospitalizations.</a:t>
            </a:r>
            <a:endParaRPr sz="1100">
              <a:solidFill>
                <a:srgbClr val="222222"/>
              </a:solidFill>
            </a:endParaRPr>
          </a:p>
          <a:p>
            <a:pPr indent="0" lvl="0" marL="0" rtl="0" algn="l">
              <a:lnSpc>
                <a:spcPct val="115000"/>
              </a:lnSpc>
              <a:spcBef>
                <a:spcPts val="0"/>
              </a:spcBef>
              <a:spcAft>
                <a:spcPts val="0"/>
              </a:spcAft>
              <a:buNone/>
            </a:pPr>
            <a:r>
              <a:rPr lang="en-US" sz="1100">
                <a:solidFill>
                  <a:srgbClr val="222222"/>
                </a:solidFill>
              </a:rPr>
              <a:t>   - Purpose: This transition should deepen the understanding of the structural issues affecting health, showing how economic instability exacerbates health risks.</a:t>
            </a:r>
            <a:endParaRPr/>
          </a:p>
        </p:txBody>
      </p:sp>
      <p:sp>
        <p:nvSpPr>
          <p:cNvPr id="222" name="Google Shape;222;g307bedc8eeb_1_15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6" name="Shape 16"/>
        <p:cNvGrpSpPr/>
        <p:nvPr/>
      </p:nvGrpSpPr>
      <p:grpSpPr>
        <a:xfrm>
          <a:off x="0" y="0"/>
          <a:ext cx="0" cy="0"/>
          <a:chOff x="0" y="0"/>
          <a:chExt cx="0" cy="0"/>
        </a:xfrm>
      </p:grpSpPr>
      <p:sp>
        <p:nvSpPr>
          <p:cNvPr id="17" name="Google Shape;17;g307bedc8eeb_1_11"/>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300"/>
              <a:buFont typeface="Arial"/>
              <a:buNone/>
              <a:defRPr sz="1300"/>
            </a:lvl2pPr>
            <a:lvl3pPr indent="0" lvl="2" rtl="0">
              <a:spcBef>
                <a:spcPts val="0"/>
              </a:spcBef>
              <a:spcAft>
                <a:spcPts val="0"/>
              </a:spcAft>
              <a:buSzPts val="1300"/>
              <a:buFont typeface="Arial"/>
              <a:buNone/>
              <a:defRPr sz="1300"/>
            </a:lvl3pPr>
            <a:lvl4pPr indent="0" lvl="3" rtl="0">
              <a:spcBef>
                <a:spcPts val="0"/>
              </a:spcBef>
              <a:spcAft>
                <a:spcPts val="0"/>
              </a:spcAft>
              <a:buSzPts val="1300"/>
              <a:buFont typeface="Arial"/>
              <a:buNone/>
              <a:defRPr sz="1300"/>
            </a:lvl4pPr>
            <a:lvl5pPr indent="0" lvl="4" rtl="0">
              <a:spcBef>
                <a:spcPts val="0"/>
              </a:spcBef>
              <a:spcAft>
                <a:spcPts val="0"/>
              </a:spcAft>
              <a:buSzPts val="1300"/>
              <a:buFont typeface="Arial"/>
              <a:buNone/>
              <a:defRPr sz="1300"/>
            </a:lvl5pPr>
            <a:lvl6pPr indent="0" lvl="5" rtl="0">
              <a:spcBef>
                <a:spcPts val="0"/>
              </a:spcBef>
              <a:spcAft>
                <a:spcPts val="0"/>
              </a:spcAft>
              <a:buSzPts val="1300"/>
              <a:buFont typeface="Arial"/>
              <a:buNone/>
              <a:defRPr sz="1300"/>
            </a:lvl6pPr>
            <a:lvl7pPr indent="0" lvl="6" rtl="0">
              <a:spcBef>
                <a:spcPts val="0"/>
              </a:spcBef>
              <a:spcAft>
                <a:spcPts val="0"/>
              </a:spcAft>
              <a:buSzPts val="1300"/>
              <a:buFont typeface="Arial"/>
              <a:buNone/>
              <a:defRPr sz="1300"/>
            </a:lvl7pPr>
            <a:lvl8pPr indent="0" lvl="7" rtl="0">
              <a:spcBef>
                <a:spcPts val="0"/>
              </a:spcBef>
              <a:spcAft>
                <a:spcPts val="0"/>
              </a:spcAft>
              <a:buSzPts val="1300"/>
              <a:buFont typeface="Arial"/>
              <a:buNone/>
              <a:defRPr sz="1300"/>
            </a:lvl8pPr>
            <a:lvl9pPr indent="0" lvl="8" rtl="0">
              <a:spcBef>
                <a:spcPts val="0"/>
              </a:spcBef>
              <a:spcAft>
                <a:spcPts val="0"/>
              </a:spcAft>
              <a:buSzPts val="1300"/>
              <a:buFont typeface="Arial"/>
              <a:buNone/>
              <a:defRPr sz="1300"/>
            </a:lvl9pPr>
          </a:lstStyle>
          <a:p/>
        </p:txBody>
      </p:sp>
      <p:sp>
        <p:nvSpPr>
          <p:cNvPr id="18" name="Google Shape;18;g307bedc8eeb_1_11"/>
          <p:cNvSpPr txBox="1"/>
          <p:nvPr>
            <p:ph idx="1" type="subTitle"/>
          </p:nvPr>
        </p:nvSpPr>
        <p:spPr>
          <a:xfrm>
            <a:off x="1371601" y="3886200"/>
            <a:ext cx="6400800" cy="1752300"/>
          </a:xfrm>
          <a:prstGeom prst="rect">
            <a:avLst/>
          </a:prstGeom>
          <a:noFill/>
          <a:ln>
            <a:noFill/>
          </a:ln>
        </p:spPr>
        <p:txBody>
          <a:bodyPr anchorCtr="0" anchor="t" bIns="91425" lIns="91425" spcFirstLastPara="1" rIns="91425" wrap="square" tIns="91425">
            <a:noAutofit/>
          </a:bodyPr>
          <a:lstStyle>
            <a:lvl1pPr indent="0" lvl="0" marL="0" marR="0" rtl="0" algn="ctr">
              <a:spcBef>
                <a:spcPts val="5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0" lvl="1" marL="342900" marR="0" rtl="0" algn="ctr">
              <a:spcBef>
                <a:spcPts val="400"/>
              </a:spcBef>
              <a:spcAft>
                <a:spcPts val="0"/>
              </a:spcAft>
              <a:buClr>
                <a:srgbClr val="888888"/>
              </a:buClr>
              <a:buSzPts val="2100"/>
              <a:buFont typeface="Arial"/>
              <a:buNone/>
              <a:defRPr b="0" i="0" sz="2100" u="none" cap="none" strike="noStrike">
                <a:solidFill>
                  <a:srgbClr val="888888"/>
                </a:solidFill>
                <a:latin typeface="Calibri"/>
                <a:ea typeface="Calibri"/>
                <a:cs typeface="Calibri"/>
                <a:sym typeface="Calibri"/>
              </a:defRPr>
            </a:lvl2pPr>
            <a:lvl3pPr indent="0" lvl="2" marL="698500" marR="0" rtl="0" algn="ctr">
              <a:spcBef>
                <a:spcPts val="400"/>
              </a:spcBef>
              <a:spcAft>
                <a:spcPts val="0"/>
              </a:spcAft>
              <a:buClr>
                <a:srgbClr val="888888"/>
              </a:buClr>
              <a:buSzPts val="1900"/>
              <a:buFont typeface="Arial"/>
              <a:buNone/>
              <a:defRPr b="0" i="0" sz="1900" u="none" cap="none" strike="noStrike">
                <a:solidFill>
                  <a:srgbClr val="888888"/>
                </a:solidFill>
                <a:latin typeface="Calibri"/>
                <a:ea typeface="Calibri"/>
                <a:cs typeface="Calibri"/>
                <a:sym typeface="Calibri"/>
              </a:defRPr>
            </a:lvl3pPr>
            <a:lvl4pPr indent="0" lvl="3" marL="1028700"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4pPr>
            <a:lvl5pPr indent="0" lvl="4" marL="1371600"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5pPr>
            <a:lvl6pPr indent="0" lvl="5" marL="1714500"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6pPr>
            <a:lvl7pPr indent="0" lvl="6" marL="2070100"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7pPr>
            <a:lvl8pPr indent="0" lvl="7" marL="2400300"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8pPr>
            <a:lvl9pPr indent="0" lvl="8" marL="2743200"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9pPr>
          </a:lstStyle>
          <a:p/>
        </p:txBody>
      </p:sp>
      <p:sp>
        <p:nvSpPr>
          <p:cNvPr id="19" name="Google Shape;19;g307bedc8eeb_1_11"/>
          <p:cNvSpPr txBox="1"/>
          <p:nvPr>
            <p:ph idx="10" type="dt"/>
          </p:nvPr>
        </p:nvSpPr>
        <p:spPr>
          <a:xfrm>
            <a:off x="457201"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2pPr>
            <a:lvl3pPr indent="0" lvl="2" marL="6985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6pPr>
            <a:lvl7pPr indent="0" lvl="6" marL="20701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9pPr>
          </a:lstStyle>
          <a:p/>
        </p:txBody>
      </p:sp>
      <p:sp>
        <p:nvSpPr>
          <p:cNvPr id="20" name="Google Shape;20;g307bedc8eeb_1_11"/>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2pPr>
            <a:lvl3pPr indent="0" lvl="2" marL="6985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6pPr>
            <a:lvl7pPr indent="0" lvl="6" marL="20701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9pPr>
          </a:lstStyle>
          <a:p/>
        </p:txBody>
      </p:sp>
      <p:sp>
        <p:nvSpPr>
          <p:cNvPr id="21" name="Google Shape;21;g307bedc8eeb_1_11"/>
          <p:cNvSpPr txBox="1"/>
          <p:nvPr>
            <p:ph idx="12" type="sldNum"/>
          </p:nvPr>
        </p:nvSpPr>
        <p:spPr>
          <a:xfrm>
            <a:off x="6553202"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 name="Shape 72"/>
        <p:cNvGrpSpPr/>
        <p:nvPr/>
      </p:nvGrpSpPr>
      <p:grpSpPr>
        <a:xfrm>
          <a:off x="0" y="0"/>
          <a:ext cx="0" cy="0"/>
          <a:chOff x="0" y="0"/>
          <a:chExt cx="0" cy="0"/>
        </a:xfrm>
      </p:grpSpPr>
      <p:sp>
        <p:nvSpPr>
          <p:cNvPr id="73" name="Google Shape;73;g307bedc8eeb_1_67"/>
          <p:cNvSpPr txBox="1"/>
          <p:nvPr>
            <p:ph type="title"/>
          </p:nvPr>
        </p:nvSpPr>
        <p:spPr>
          <a:xfrm>
            <a:off x="581025" y="274639"/>
            <a:ext cx="8229600" cy="11433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74" name="Google Shape;74;g307bedc8eeb_1_67"/>
          <p:cNvSpPr txBox="1"/>
          <p:nvPr>
            <p:ph idx="1" type="body"/>
          </p:nvPr>
        </p:nvSpPr>
        <p:spPr>
          <a:xfrm>
            <a:off x="457200" y="1600201"/>
            <a:ext cx="4038300" cy="4526100"/>
          </a:xfrm>
          <a:prstGeom prst="rect">
            <a:avLst/>
          </a:prstGeom>
          <a:noFill/>
          <a:ln>
            <a:noFill/>
          </a:ln>
        </p:spPr>
        <p:txBody>
          <a:bodyPr anchorCtr="0" anchor="t" bIns="91425" lIns="91425" spcFirstLastPara="1" rIns="91425" wrap="square" tIns="91425">
            <a:noAutofit/>
          </a:bodyPr>
          <a:lstStyle>
            <a:lvl1pPr indent="-361950" lvl="0" marL="4572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9250" lvl="1" marL="9144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1150" lvl="5" marL="27432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75" name="Google Shape;75;g307bedc8eeb_1_67"/>
          <p:cNvSpPr txBox="1"/>
          <p:nvPr>
            <p:ph idx="2" type="body"/>
          </p:nvPr>
        </p:nvSpPr>
        <p:spPr>
          <a:xfrm>
            <a:off x="4648200" y="1600201"/>
            <a:ext cx="4038300" cy="4526100"/>
          </a:xfrm>
          <a:prstGeom prst="rect">
            <a:avLst/>
          </a:prstGeom>
          <a:noFill/>
          <a:ln>
            <a:noFill/>
          </a:ln>
        </p:spPr>
        <p:txBody>
          <a:bodyPr anchorCtr="0" anchor="t" bIns="91425" lIns="91425" spcFirstLastPara="1" rIns="91425" wrap="square" tIns="91425">
            <a:noAutofit/>
          </a:bodyPr>
          <a:lstStyle>
            <a:lvl1pPr indent="-361950" lvl="0" marL="4572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9250" lvl="1" marL="9144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1150" lvl="5" marL="27432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76" name="Google Shape;76;g307bedc8eeb_1_67"/>
          <p:cNvSpPr txBox="1"/>
          <p:nvPr>
            <p:ph idx="10" type="dt"/>
          </p:nvPr>
        </p:nvSpPr>
        <p:spPr>
          <a:xfrm>
            <a:off x="457200"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77" name="Google Shape;77;g307bedc8eeb_1_67"/>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78" name="Google Shape;78;g307bedc8eeb_1_67"/>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9" name="Google Shape;79;g307bedc8eeb_1_67"/>
          <p:cNvPicPr preferRelativeResize="0"/>
          <p:nvPr/>
        </p:nvPicPr>
        <p:blipFill rotWithShape="1">
          <a:blip r:embed="rId2">
            <a:alphaModFix/>
          </a:blip>
          <a:srcRect b="0" l="0" r="0" t="0"/>
          <a:stretch/>
        </p:blipFill>
        <p:spPr>
          <a:xfrm>
            <a:off x="8036561" y="120183"/>
            <a:ext cx="752474" cy="81749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0" name="Shape 80"/>
        <p:cNvGrpSpPr/>
        <p:nvPr/>
      </p:nvGrpSpPr>
      <p:grpSpPr>
        <a:xfrm>
          <a:off x="0" y="0"/>
          <a:ext cx="0" cy="0"/>
          <a:chOff x="0" y="0"/>
          <a:chExt cx="0" cy="0"/>
        </a:xfrm>
      </p:grpSpPr>
      <p:sp>
        <p:nvSpPr>
          <p:cNvPr id="81" name="Google Shape;81;g307bedc8eeb_1_75"/>
          <p:cNvSpPr txBox="1"/>
          <p:nvPr>
            <p:ph type="title"/>
          </p:nvPr>
        </p:nvSpPr>
        <p:spPr>
          <a:xfrm>
            <a:off x="581025" y="274639"/>
            <a:ext cx="8229600" cy="11433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82" name="Google Shape;82;g307bedc8eeb_1_75"/>
          <p:cNvSpPr txBox="1"/>
          <p:nvPr>
            <p:ph idx="1" type="body"/>
          </p:nvPr>
        </p:nvSpPr>
        <p:spPr>
          <a:xfrm>
            <a:off x="457201" y="1535113"/>
            <a:ext cx="4040100" cy="6396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dk1"/>
              </a:buClr>
              <a:buSzPts val="1900"/>
              <a:buFont typeface="Arial"/>
              <a:buNone/>
              <a:defRPr b="1" i="0" sz="1900" u="none" cap="none" strike="noStrike">
                <a:solidFill>
                  <a:schemeClr val="dk1"/>
                </a:solidFill>
                <a:latin typeface="Calibri"/>
                <a:ea typeface="Calibri"/>
                <a:cs typeface="Calibri"/>
                <a:sym typeface="Calibri"/>
              </a:defRPr>
            </a:lvl1pPr>
            <a:lvl2pPr indent="-228600" lvl="1" marL="914400" marR="0" rtl="0" algn="l">
              <a:spcBef>
                <a:spcPts val="3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spcBef>
                <a:spcPts val="300"/>
              </a:spcBef>
              <a:spcAft>
                <a:spcPts val="0"/>
              </a:spcAft>
              <a:buClr>
                <a:schemeClr val="dk1"/>
              </a:buClr>
              <a:buSzPts val="1300"/>
              <a:buFont typeface="Arial"/>
              <a:buNone/>
              <a:defRPr b="1" i="0" sz="1300" u="none" cap="none" strike="noStrike">
                <a:solidFill>
                  <a:schemeClr val="dk1"/>
                </a:solidFill>
                <a:latin typeface="Calibri"/>
                <a:ea typeface="Calibri"/>
                <a:cs typeface="Calibri"/>
                <a:sym typeface="Calibri"/>
              </a:defRPr>
            </a:lvl3pPr>
            <a:lvl4pPr indent="-228600" lvl="3" marL="1828800" marR="0" rtl="0" algn="l">
              <a:spcBef>
                <a:spcPts val="3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spcBef>
                <a:spcPts val="3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spcBef>
                <a:spcPts val="3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spcBef>
                <a:spcPts val="3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spcBef>
                <a:spcPts val="3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spcBef>
                <a:spcPts val="3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83" name="Google Shape;83;g307bedc8eeb_1_75"/>
          <p:cNvSpPr txBox="1"/>
          <p:nvPr>
            <p:ph idx="2" type="body"/>
          </p:nvPr>
        </p:nvSpPr>
        <p:spPr>
          <a:xfrm>
            <a:off x="457201" y="2174875"/>
            <a:ext cx="4040100" cy="3951300"/>
          </a:xfrm>
          <a:prstGeom prst="rect">
            <a:avLst/>
          </a:prstGeom>
          <a:noFill/>
          <a:ln>
            <a:noFill/>
          </a:ln>
        </p:spPr>
        <p:txBody>
          <a:bodyPr anchorCtr="0" anchor="t" bIns="91425" lIns="91425" spcFirstLastPara="1" rIns="91425" wrap="square" tIns="91425">
            <a:noAutofit/>
          </a:bodyPr>
          <a:lstStyle>
            <a:lvl1pPr indent="-349250" lvl="0" marL="4572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1pPr>
            <a:lvl2pPr indent="-323850" lvl="1" marL="914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2pPr>
            <a:lvl3pPr indent="-311150" lvl="2" marL="13716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3pPr>
            <a:lvl4pPr indent="-304800" lvl="3" marL="1828800" marR="0" rtl="0" algn="l">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4pPr>
            <a:lvl5pPr indent="-304800" lvl="4" marL="2286000" marR="0" rtl="0" algn="l">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5pPr>
            <a:lvl6pPr indent="-304800" lvl="5" marL="2743200" marR="0" rtl="0" algn="l">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6pPr>
            <a:lvl7pPr indent="-304800" lvl="6" marL="3200400" marR="0" rtl="0" algn="l">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9pPr>
          </a:lstStyle>
          <a:p/>
        </p:txBody>
      </p:sp>
      <p:sp>
        <p:nvSpPr>
          <p:cNvPr id="84" name="Google Shape;84;g307bedc8eeb_1_75"/>
          <p:cNvSpPr txBox="1"/>
          <p:nvPr>
            <p:ph idx="3" type="body"/>
          </p:nvPr>
        </p:nvSpPr>
        <p:spPr>
          <a:xfrm>
            <a:off x="4645027" y="1535113"/>
            <a:ext cx="4041600" cy="6396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dk1"/>
              </a:buClr>
              <a:buSzPts val="1900"/>
              <a:buFont typeface="Arial"/>
              <a:buNone/>
              <a:defRPr b="1" i="0" sz="1900" u="none" cap="none" strike="noStrike">
                <a:solidFill>
                  <a:schemeClr val="dk1"/>
                </a:solidFill>
                <a:latin typeface="Calibri"/>
                <a:ea typeface="Calibri"/>
                <a:cs typeface="Calibri"/>
                <a:sym typeface="Calibri"/>
              </a:defRPr>
            </a:lvl1pPr>
            <a:lvl2pPr indent="-228600" lvl="1" marL="914400" marR="0" rtl="0" algn="l">
              <a:spcBef>
                <a:spcPts val="3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spcBef>
                <a:spcPts val="300"/>
              </a:spcBef>
              <a:spcAft>
                <a:spcPts val="0"/>
              </a:spcAft>
              <a:buClr>
                <a:schemeClr val="dk1"/>
              </a:buClr>
              <a:buSzPts val="1300"/>
              <a:buFont typeface="Arial"/>
              <a:buNone/>
              <a:defRPr b="1" i="0" sz="1300" u="none" cap="none" strike="noStrike">
                <a:solidFill>
                  <a:schemeClr val="dk1"/>
                </a:solidFill>
                <a:latin typeface="Calibri"/>
                <a:ea typeface="Calibri"/>
                <a:cs typeface="Calibri"/>
                <a:sym typeface="Calibri"/>
              </a:defRPr>
            </a:lvl3pPr>
            <a:lvl4pPr indent="-228600" lvl="3" marL="1828800" marR="0" rtl="0" algn="l">
              <a:spcBef>
                <a:spcPts val="3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spcBef>
                <a:spcPts val="3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spcBef>
                <a:spcPts val="3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spcBef>
                <a:spcPts val="3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spcBef>
                <a:spcPts val="3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spcBef>
                <a:spcPts val="3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85" name="Google Shape;85;g307bedc8eeb_1_75"/>
          <p:cNvSpPr txBox="1"/>
          <p:nvPr>
            <p:ph idx="4" type="body"/>
          </p:nvPr>
        </p:nvSpPr>
        <p:spPr>
          <a:xfrm>
            <a:off x="4645027" y="2174875"/>
            <a:ext cx="4041600" cy="3951300"/>
          </a:xfrm>
          <a:prstGeom prst="rect">
            <a:avLst/>
          </a:prstGeom>
          <a:noFill/>
          <a:ln>
            <a:noFill/>
          </a:ln>
        </p:spPr>
        <p:txBody>
          <a:bodyPr anchorCtr="0" anchor="t" bIns="91425" lIns="91425" spcFirstLastPara="1" rIns="91425" wrap="square" tIns="91425">
            <a:noAutofit/>
          </a:bodyPr>
          <a:lstStyle>
            <a:lvl1pPr indent="-349250" lvl="0" marL="4572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1pPr>
            <a:lvl2pPr indent="-323850" lvl="1" marL="914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2pPr>
            <a:lvl3pPr indent="-311150" lvl="2" marL="13716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3pPr>
            <a:lvl4pPr indent="-304800" lvl="3" marL="1828800" marR="0" rtl="0" algn="l">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4pPr>
            <a:lvl5pPr indent="-304800" lvl="4" marL="2286000" marR="0" rtl="0" algn="l">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5pPr>
            <a:lvl6pPr indent="-304800" lvl="5" marL="2743200" marR="0" rtl="0" algn="l">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6pPr>
            <a:lvl7pPr indent="-304800" lvl="6" marL="3200400" marR="0" rtl="0" algn="l">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spcBef>
                <a:spcPts val="3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9pPr>
          </a:lstStyle>
          <a:p/>
        </p:txBody>
      </p:sp>
      <p:sp>
        <p:nvSpPr>
          <p:cNvPr id="86" name="Google Shape;86;g307bedc8eeb_1_75"/>
          <p:cNvSpPr txBox="1"/>
          <p:nvPr>
            <p:ph idx="10" type="dt"/>
          </p:nvPr>
        </p:nvSpPr>
        <p:spPr>
          <a:xfrm>
            <a:off x="457200"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87" name="Google Shape;87;g307bedc8eeb_1_75"/>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88" name="Google Shape;88;g307bedc8eeb_1_75"/>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9" name="Google Shape;89;g307bedc8eeb_1_75"/>
          <p:cNvPicPr preferRelativeResize="0"/>
          <p:nvPr/>
        </p:nvPicPr>
        <p:blipFill rotWithShape="1">
          <a:blip r:embed="rId2">
            <a:alphaModFix/>
          </a:blip>
          <a:srcRect b="0" l="0" r="0" t="0"/>
          <a:stretch/>
        </p:blipFill>
        <p:spPr>
          <a:xfrm>
            <a:off x="8036561" y="120183"/>
            <a:ext cx="752474" cy="81749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 name="Shape 90"/>
        <p:cNvGrpSpPr/>
        <p:nvPr/>
      </p:nvGrpSpPr>
      <p:grpSpPr>
        <a:xfrm>
          <a:off x="0" y="0"/>
          <a:ext cx="0" cy="0"/>
          <a:chOff x="0" y="0"/>
          <a:chExt cx="0" cy="0"/>
        </a:xfrm>
      </p:grpSpPr>
      <p:sp>
        <p:nvSpPr>
          <p:cNvPr id="91" name="Google Shape;91;g307bedc8eeb_1_85"/>
          <p:cNvSpPr txBox="1"/>
          <p:nvPr>
            <p:ph type="title"/>
          </p:nvPr>
        </p:nvSpPr>
        <p:spPr>
          <a:xfrm>
            <a:off x="457201" y="273049"/>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500"/>
              <a:buFont typeface="Calibri"/>
              <a:buNone/>
              <a:defRPr b="1" i="0" sz="1500" u="none" cap="none" strike="noStrike">
                <a:solidFill>
                  <a:schemeClr val="dk1"/>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92" name="Google Shape;92;g307bedc8eeb_1_85"/>
          <p:cNvSpPr txBox="1"/>
          <p:nvPr>
            <p:ph idx="1" type="body"/>
          </p:nvPr>
        </p:nvSpPr>
        <p:spPr>
          <a:xfrm>
            <a:off x="3575051" y="273053"/>
            <a:ext cx="5111700" cy="5853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9250" lvl="2" marL="1371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93" name="Google Shape;93;g307bedc8eeb_1_85"/>
          <p:cNvSpPr txBox="1"/>
          <p:nvPr>
            <p:ph idx="2" type="body"/>
          </p:nvPr>
        </p:nvSpPr>
        <p:spPr>
          <a:xfrm>
            <a:off x="457201" y="1435104"/>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28600" lvl="1" marL="914400" marR="0" rtl="0" algn="l">
              <a:spcBef>
                <a:spcPts val="1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spcBef>
                <a:spcPts val="1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3pPr>
            <a:lvl4pPr indent="-228600" lvl="3" marL="1828800" marR="0" rtl="0" algn="l">
              <a:spcBef>
                <a:spcPts val="100"/>
              </a:spcBef>
              <a:spcAft>
                <a:spcPts val="0"/>
              </a:spcAft>
              <a:buClr>
                <a:schemeClr val="dk1"/>
              </a:buClr>
              <a:buSzPts val="700"/>
              <a:buFont typeface="Arial"/>
              <a:buNone/>
              <a:defRPr b="0" i="0" sz="700" u="none" cap="none" strike="noStrike">
                <a:solidFill>
                  <a:schemeClr val="dk1"/>
                </a:solidFill>
                <a:latin typeface="Calibri"/>
                <a:ea typeface="Calibri"/>
                <a:cs typeface="Calibri"/>
                <a:sym typeface="Calibri"/>
              </a:defRPr>
            </a:lvl4pPr>
            <a:lvl5pPr indent="-228600" lvl="4" marL="2286000" marR="0" rtl="0" algn="l">
              <a:spcBef>
                <a:spcPts val="100"/>
              </a:spcBef>
              <a:spcAft>
                <a:spcPts val="0"/>
              </a:spcAft>
              <a:buClr>
                <a:schemeClr val="dk1"/>
              </a:buClr>
              <a:buSzPts val="700"/>
              <a:buFont typeface="Arial"/>
              <a:buNone/>
              <a:defRPr b="0" i="0" sz="700" u="none" cap="none" strike="noStrike">
                <a:solidFill>
                  <a:schemeClr val="dk1"/>
                </a:solidFill>
                <a:latin typeface="Calibri"/>
                <a:ea typeface="Calibri"/>
                <a:cs typeface="Calibri"/>
                <a:sym typeface="Calibri"/>
              </a:defRPr>
            </a:lvl5pPr>
            <a:lvl6pPr indent="-228600" lvl="5" marL="2743200" marR="0" rtl="0" algn="l">
              <a:spcBef>
                <a:spcPts val="100"/>
              </a:spcBef>
              <a:spcAft>
                <a:spcPts val="0"/>
              </a:spcAft>
              <a:buClr>
                <a:schemeClr val="dk1"/>
              </a:buClr>
              <a:buSzPts val="700"/>
              <a:buFont typeface="Arial"/>
              <a:buNone/>
              <a:defRPr b="0" i="0" sz="700" u="none" cap="none" strike="noStrike">
                <a:solidFill>
                  <a:schemeClr val="dk1"/>
                </a:solidFill>
                <a:latin typeface="Calibri"/>
                <a:ea typeface="Calibri"/>
                <a:cs typeface="Calibri"/>
                <a:sym typeface="Calibri"/>
              </a:defRPr>
            </a:lvl6pPr>
            <a:lvl7pPr indent="-228600" lvl="6" marL="3200400" marR="0" rtl="0" algn="l">
              <a:spcBef>
                <a:spcPts val="100"/>
              </a:spcBef>
              <a:spcAft>
                <a:spcPts val="0"/>
              </a:spcAft>
              <a:buClr>
                <a:schemeClr val="dk1"/>
              </a:buClr>
              <a:buSzPts val="700"/>
              <a:buFont typeface="Arial"/>
              <a:buNone/>
              <a:defRPr b="0" i="0" sz="700" u="none" cap="none" strike="noStrike">
                <a:solidFill>
                  <a:schemeClr val="dk1"/>
                </a:solidFill>
                <a:latin typeface="Calibri"/>
                <a:ea typeface="Calibri"/>
                <a:cs typeface="Calibri"/>
                <a:sym typeface="Calibri"/>
              </a:defRPr>
            </a:lvl7pPr>
            <a:lvl8pPr indent="-228600" lvl="7" marL="3657600" marR="0" rtl="0" algn="l">
              <a:spcBef>
                <a:spcPts val="100"/>
              </a:spcBef>
              <a:spcAft>
                <a:spcPts val="0"/>
              </a:spcAft>
              <a:buClr>
                <a:schemeClr val="dk1"/>
              </a:buClr>
              <a:buSzPts val="700"/>
              <a:buFont typeface="Arial"/>
              <a:buNone/>
              <a:defRPr b="0" i="0" sz="700" u="none" cap="none" strike="noStrike">
                <a:solidFill>
                  <a:schemeClr val="dk1"/>
                </a:solidFill>
                <a:latin typeface="Calibri"/>
                <a:ea typeface="Calibri"/>
                <a:cs typeface="Calibri"/>
                <a:sym typeface="Calibri"/>
              </a:defRPr>
            </a:lvl8pPr>
            <a:lvl9pPr indent="-228600" lvl="8" marL="4114800" marR="0" rtl="0" algn="l">
              <a:spcBef>
                <a:spcPts val="100"/>
              </a:spcBef>
              <a:spcAft>
                <a:spcPts val="0"/>
              </a:spcAft>
              <a:buClr>
                <a:schemeClr val="dk1"/>
              </a:buClr>
              <a:buSzPts val="700"/>
              <a:buFont typeface="Arial"/>
              <a:buNone/>
              <a:defRPr b="0" i="0" sz="700" u="none" cap="none" strike="noStrike">
                <a:solidFill>
                  <a:schemeClr val="dk1"/>
                </a:solidFill>
                <a:latin typeface="Calibri"/>
                <a:ea typeface="Calibri"/>
                <a:cs typeface="Calibri"/>
                <a:sym typeface="Calibri"/>
              </a:defRPr>
            </a:lvl9pPr>
          </a:lstStyle>
          <a:p/>
        </p:txBody>
      </p:sp>
      <p:sp>
        <p:nvSpPr>
          <p:cNvPr id="94" name="Google Shape;94;g307bedc8eeb_1_85"/>
          <p:cNvSpPr txBox="1"/>
          <p:nvPr>
            <p:ph idx="10" type="dt"/>
          </p:nvPr>
        </p:nvSpPr>
        <p:spPr>
          <a:xfrm>
            <a:off x="457200"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95" name="Google Shape;95;g307bedc8eeb_1_85"/>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96" name="Google Shape;96;g307bedc8eeb_1_85"/>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7" name="Google Shape;97;g307bedc8eeb_1_85"/>
          <p:cNvPicPr preferRelativeResize="0"/>
          <p:nvPr/>
        </p:nvPicPr>
        <p:blipFill rotWithShape="1">
          <a:blip r:embed="rId2">
            <a:alphaModFix/>
          </a:blip>
          <a:srcRect b="0" l="0" r="0" t="0"/>
          <a:stretch/>
        </p:blipFill>
        <p:spPr>
          <a:xfrm>
            <a:off x="8036561" y="120183"/>
            <a:ext cx="752474" cy="81749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8" name="Shape 98"/>
        <p:cNvGrpSpPr/>
        <p:nvPr/>
      </p:nvGrpSpPr>
      <p:grpSpPr>
        <a:xfrm>
          <a:off x="0" y="0"/>
          <a:ext cx="0" cy="0"/>
          <a:chOff x="0" y="0"/>
          <a:chExt cx="0" cy="0"/>
        </a:xfrm>
      </p:grpSpPr>
      <p:sp>
        <p:nvSpPr>
          <p:cNvPr id="99" name="Google Shape;99;g307bedc8eeb_1_93"/>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500"/>
              <a:buFont typeface="Calibri"/>
              <a:buNone/>
              <a:defRPr b="1" i="0" sz="1500" u="none" cap="none" strike="noStrike">
                <a:solidFill>
                  <a:schemeClr val="dk1"/>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100" name="Google Shape;100;g307bedc8eeb_1_93"/>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0" lvl="1" marL="342900" marR="0" rtl="0" algn="l">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indent="0" lvl="2" marL="673100" marR="0" rtl="0" algn="l">
              <a:spcBef>
                <a:spcPts val="40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3pPr>
            <a:lvl4pPr indent="0" lvl="3" marL="1028700"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indent="0" lvl="4" marL="1371600"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indent="0" lvl="5" marL="1714500"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indent="0" lvl="6" marL="2044700"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indent="0" lvl="7" marL="2400300"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indent="0" lvl="8" marL="2743200"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1" name="Google Shape;101;g307bedc8eeb_1_93"/>
          <p:cNvSpPr txBox="1"/>
          <p:nvPr>
            <p:ph idx="1" type="body"/>
          </p:nvPr>
        </p:nvSpPr>
        <p:spPr>
          <a:xfrm>
            <a:off x="1792288" y="5367340"/>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28600" lvl="1" marL="914400" marR="0" rtl="0" algn="l">
              <a:spcBef>
                <a:spcPts val="1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spcBef>
                <a:spcPts val="1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3pPr>
            <a:lvl4pPr indent="-228600" lvl="3" marL="1828800" marR="0" rtl="0" algn="l">
              <a:spcBef>
                <a:spcPts val="100"/>
              </a:spcBef>
              <a:spcAft>
                <a:spcPts val="0"/>
              </a:spcAft>
              <a:buClr>
                <a:schemeClr val="dk1"/>
              </a:buClr>
              <a:buSzPts val="700"/>
              <a:buFont typeface="Arial"/>
              <a:buNone/>
              <a:defRPr b="0" i="0" sz="700" u="none" cap="none" strike="noStrike">
                <a:solidFill>
                  <a:schemeClr val="dk1"/>
                </a:solidFill>
                <a:latin typeface="Calibri"/>
                <a:ea typeface="Calibri"/>
                <a:cs typeface="Calibri"/>
                <a:sym typeface="Calibri"/>
              </a:defRPr>
            </a:lvl4pPr>
            <a:lvl5pPr indent="-228600" lvl="4" marL="2286000" marR="0" rtl="0" algn="l">
              <a:spcBef>
                <a:spcPts val="100"/>
              </a:spcBef>
              <a:spcAft>
                <a:spcPts val="0"/>
              </a:spcAft>
              <a:buClr>
                <a:schemeClr val="dk1"/>
              </a:buClr>
              <a:buSzPts val="700"/>
              <a:buFont typeface="Arial"/>
              <a:buNone/>
              <a:defRPr b="0" i="0" sz="700" u="none" cap="none" strike="noStrike">
                <a:solidFill>
                  <a:schemeClr val="dk1"/>
                </a:solidFill>
                <a:latin typeface="Calibri"/>
                <a:ea typeface="Calibri"/>
                <a:cs typeface="Calibri"/>
                <a:sym typeface="Calibri"/>
              </a:defRPr>
            </a:lvl5pPr>
            <a:lvl6pPr indent="-228600" lvl="5" marL="2743200" marR="0" rtl="0" algn="l">
              <a:spcBef>
                <a:spcPts val="100"/>
              </a:spcBef>
              <a:spcAft>
                <a:spcPts val="0"/>
              </a:spcAft>
              <a:buClr>
                <a:schemeClr val="dk1"/>
              </a:buClr>
              <a:buSzPts val="700"/>
              <a:buFont typeface="Arial"/>
              <a:buNone/>
              <a:defRPr b="0" i="0" sz="700" u="none" cap="none" strike="noStrike">
                <a:solidFill>
                  <a:schemeClr val="dk1"/>
                </a:solidFill>
                <a:latin typeface="Calibri"/>
                <a:ea typeface="Calibri"/>
                <a:cs typeface="Calibri"/>
                <a:sym typeface="Calibri"/>
              </a:defRPr>
            </a:lvl6pPr>
            <a:lvl7pPr indent="-228600" lvl="6" marL="3200400" marR="0" rtl="0" algn="l">
              <a:spcBef>
                <a:spcPts val="100"/>
              </a:spcBef>
              <a:spcAft>
                <a:spcPts val="0"/>
              </a:spcAft>
              <a:buClr>
                <a:schemeClr val="dk1"/>
              </a:buClr>
              <a:buSzPts val="700"/>
              <a:buFont typeface="Arial"/>
              <a:buNone/>
              <a:defRPr b="0" i="0" sz="700" u="none" cap="none" strike="noStrike">
                <a:solidFill>
                  <a:schemeClr val="dk1"/>
                </a:solidFill>
                <a:latin typeface="Calibri"/>
                <a:ea typeface="Calibri"/>
                <a:cs typeface="Calibri"/>
                <a:sym typeface="Calibri"/>
              </a:defRPr>
            </a:lvl7pPr>
            <a:lvl8pPr indent="-228600" lvl="7" marL="3657600" marR="0" rtl="0" algn="l">
              <a:spcBef>
                <a:spcPts val="100"/>
              </a:spcBef>
              <a:spcAft>
                <a:spcPts val="0"/>
              </a:spcAft>
              <a:buClr>
                <a:schemeClr val="dk1"/>
              </a:buClr>
              <a:buSzPts val="700"/>
              <a:buFont typeface="Arial"/>
              <a:buNone/>
              <a:defRPr b="0" i="0" sz="700" u="none" cap="none" strike="noStrike">
                <a:solidFill>
                  <a:schemeClr val="dk1"/>
                </a:solidFill>
                <a:latin typeface="Calibri"/>
                <a:ea typeface="Calibri"/>
                <a:cs typeface="Calibri"/>
                <a:sym typeface="Calibri"/>
              </a:defRPr>
            </a:lvl8pPr>
            <a:lvl9pPr indent="-228600" lvl="8" marL="4114800" marR="0" rtl="0" algn="l">
              <a:spcBef>
                <a:spcPts val="100"/>
              </a:spcBef>
              <a:spcAft>
                <a:spcPts val="0"/>
              </a:spcAft>
              <a:buClr>
                <a:schemeClr val="dk1"/>
              </a:buClr>
              <a:buSzPts val="700"/>
              <a:buFont typeface="Arial"/>
              <a:buNone/>
              <a:defRPr b="0" i="0" sz="700" u="none" cap="none" strike="noStrike">
                <a:solidFill>
                  <a:schemeClr val="dk1"/>
                </a:solidFill>
                <a:latin typeface="Calibri"/>
                <a:ea typeface="Calibri"/>
                <a:cs typeface="Calibri"/>
                <a:sym typeface="Calibri"/>
              </a:defRPr>
            </a:lvl9pPr>
          </a:lstStyle>
          <a:p/>
        </p:txBody>
      </p:sp>
      <p:sp>
        <p:nvSpPr>
          <p:cNvPr id="102" name="Google Shape;102;g307bedc8eeb_1_93"/>
          <p:cNvSpPr txBox="1"/>
          <p:nvPr>
            <p:ph idx="10" type="dt"/>
          </p:nvPr>
        </p:nvSpPr>
        <p:spPr>
          <a:xfrm>
            <a:off x="457200"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03" name="Google Shape;103;g307bedc8eeb_1_93"/>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04" name="Google Shape;104;g307bedc8eeb_1_93"/>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5" name="Google Shape;105;g307bedc8eeb_1_93"/>
          <p:cNvPicPr preferRelativeResize="0"/>
          <p:nvPr/>
        </p:nvPicPr>
        <p:blipFill rotWithShape="1">
          <a:blip r:embed="rId2">
            <a:alphaModFix/>
          </a:blip>
          <a:srcRect b="0" l="0" r="0" t="0"/>
          <a:stretch/>
        </p:blipFill>
        <p:spPr>
          <a:xfrm>
            <a:off x="8036561" y="120183"/>
            <a:ext cx="752474" cy="81749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6" name="Shape 106"/>
        <p:cNvGrpSpPr/>
        <p:nvPr/>
      </p:nvGrpSpPr>
      <p:grpSpPr>
        <a:xfrm>
          <a:off x="0" y="0"/>
          <a:ext cx="0" cy="0"/>
          <a:chOff x="0" y="0"/>
          <a:chExt cx="0" cy="0"/>
        </a:xfrm>
      </p:grpSpPr>
      <p:sp>
        <p:nvSpPr>
          <p:cNvPr id="107" name="Google Shape;107;g307bedc8eeb_1_101"/>
          <p:cNvSpPr txBox="1"/>
          <p:nvPr>
            <p:ph type="title"/>
          </p:nvPr>
        </p:nvSpPr>
        <p:spPr>
          <a:xfrm>
            <a:off x="581025" y="274639"/>
            <a:ext cx="8229600" cy="11433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108" name="Google Shape;108;g307bedc8eeb_1_101"/>
          <p:cNvSpPr txBox="1"/>
          <p:nvPr>
            <p:ph idx="1" type="body"/>
          </p:nvPr>
        </p:nvSpPr>
        <p:spPr>
          <a:xfrm rot="5400000">
            <a:off x="2432775" y="-251549"/>
            <a:ext cx="4526100" cy="82296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9250" lvl="2" marL="1371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09" name="Google Shape;109;g307bedc8eeb_1_101"/>
          <p:cNvSpPr txBox="1"/>
          <p:nvPr>
            <p:ph idx="10" type="dt"/>
          </p:nvPr>
        </p:nvSpPr>
        <p:spPr>
          <a:xfrm>
            <a:off x="457200"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10" name="Google Shape;110;g307bedc8eeb_1_101"/>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11" name="Google Shape;111;g307bedc8eeb_1_101"/>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2" name="Google Shape;112;g307bedc8eeb_1_101"/>
          <p:cNvPicPr preferRelativeResize="0"/>
          <p:nvPr/>
        </p:nvPicPr>
        <p:blipFill rotWithShape="1">
          <a:blip r:embed="rId2">
            <a:alphaModFix/>
          </a:blip>
          <a:srcRect b="0" l="0" r="0" t="0"/>
          <a:stretch/>
        </p:blipFill>
        <p:spPr>
          <a:xfrm>
            <a:off x="8036561" y="120183"/>
            <a:ext cx="752474" cy="81749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3" name="Shape 113"/>
        <p:cNvGrpSpPr/>
        <p:nvPr/>
      </p:nvGrpSpPr>
      <p:grpSpPr>
        <a:xfrm>
          <a:off x="0" y="0"/>
          <a:ext cx="0" cy="0"/>
          <a:chOff x="0" y="0"/>
          <a:chExt cx="0" cy="0"/>
        </a:xfrm>
      </p:grpSpPr>
      <p:sp>
        <p:nvSpPr>
          <p:cNvPr id="114" name="Google Shape;114;g307bedc8eeb_1_108"/>
          <p:cNvSpPr txBox="1"/>
          <p:nvPr>
            <p:ph type="title"/>
          </p:nvPr>
        </p:nvSpPr>
        <p:spPr>
          <a:xfrm rot="5400000">
            <a:off x="4732500" y="2171839"/>
            <a:ext cx="5851500" cy="2057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115" name="Google Shape;115;g307bedc8eeb_1_108"/>
          <p:cNvSpPr txBox="1"/>
          <p:nvPr>
            <p:ph idx="1" type="body"/>
          </p:nvPr>
        </p:nvSpPr>
        <p:spPr>
          <a:xfrm rot="5400000">
            <a:off x="541200" y="190339"/>
            <a:ext cx="5851500" cy="60201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9250" lvl="2" marL="1371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16" name="Google Shape;116;g307bedc8eeb_1_108"/>
          <p:cNvSpPr txBox="1"/>
          <p:nvPr>
            <p:ph idx="10" type="dt"/>
          </p:nvPr>
        </p:nvSpPr>
        <p:spPr>
          <a:xfrm>
            <a:off x="457200"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17" name="Google Shape;117;g307bedc8eeb_1_108"/>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18" name="Google Shape;118;g307bedc8eeb_1_108"/>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9" name="Google Shape;119;g307bedc8eeb_1_108"/>
          <p:cNvPicPr preferRelativeResize="0"/>
          <p:nvPr/>
        </p:nvPicPr>
        <p:blipFill rotWithShape="1">
          <a:blip r:embed="rId2">
            <a:alphaModFix/>
          </a:blip>
          <a:srcRect b="0" l="0" r="0" t="0"/>
          <a:stretch/>
        </p:blipFill>
        <p:spPr>
          <a:xfrm>
            <a:off x="8036561" y="120183"/>
            <a:ext cx="752474" cy="817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120" name="Shape 120"/>
        <p:cNvGrpSpPr/>
        <p:nvPr/>
      </p:nvGrpSpPr>
      <p:grpSpPr>
        <a:xfrm>
          <a:off x="0" y="0"/>
          <a:ext cx="0" cy="0"/>
          <a:chOff x="0" y="0"/>
          <a:chExt cx="0" cy="0"/>
        </a:xfrm>
      </p:grpSpPr>
      <p:sp>
        <p:nvSpPr>
          <p:cNvPr id="121" name="Google Shape;121;g307bedc8eeb_0_345"/>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2" name="Google Shape;122;g307bedc8eeb_0_345"/>
          <p:cNvSpPr txBox="1"/>
          <p:nvPr>
            <p:ph idx="12" type="sldNum"/>
          </p:nvPr>
        </p:nvSpPr>
        <p:spPr>
          <a:xfrm>
            <a:off x="8472458" y="6217622"/>
            <a:ext cx="548700" cy="5247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1 1">
  <p:cSld name="OBJECT_3_1_1">
    <p:spTree>
      <p:nvGrpSpPr>
        <p:cNvPr id="123" name="Shape 123"/>
        <p:cNvGrpSpPr/>
        <p:nvPr/>
      </p:nvGrpSpPr>
      <p:grpSpPr>
        <a:xfrm>
          <a:off x="0" y="0"/>
          <a:ext cx="0" cy="0"/>
          <a:chOff x="0" y="0"/>
          <a:chExt cx="0" cy="0"/>
        </a:xfrm>
      </p:grpSpPr>
      <p:sp>
        <p:nvSpPr>
          <p:cNvPr id="124" name="Google Shape;124;g307bedc8eeb_1_750"/>
          <p:cNvSpPr txBox="1"/>
          <p:nvPr>
            <p:ph type="title"/>
          </p:nvPr>
        </p:nvSpPr>
        <p:spPr>
          <a:xfrm>
            <a:off x="224275" y="93463"/>
            <a:ext cx="8229600" cy="11433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25" name="Google Shape;125;g307bedc8eeb_1_750"/>
          <p:cNvSpPr txBox="1"/>
          <p:nvPr>
            <p:ph idx="1" type="body"/>
          </p:nvPr>
        </p:nvSpPr>
        <p:spPr>
          <a:xfrm>
            <a:off x="581025"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6" name="Google Shape;126;g307bedc8eeb_1_75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27" name="Google Shape;127;g307bedc8eeb_1_75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28" name="Google Shape;128;g307bedc8eeb_1_75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9" name="Google Shape;129;g307bedc8eeb_1_750"/>
          <p:cNvSpPr/>
          <p:nvPr/>
        </p:nvSpPr>
        <p:spPr>
          <a:xfrm>
            <a:off x="1" y="0"/>
            <a:ext cx="177300" cy="9144000"/>
          </a:xfrm>
          <a:prstGeom prst="rect">
            <a:avLst/>
          </a:prstGeom>
          <a:solidFill>
            <a:srgbClr val="1B786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0" name="Shape 130"/>
        <p:cNvGrpSpPr/>
        <p:nvPr/>
      </p:nvGrpSpPr>
      <p:grpSpPr>
        <a:xfrm>
          <a:off x="0" y="0"/>
          <a:ext cx="0" cy="0"/>
          <a:chOff x="0" y="0"/>
          <a:chExt cx="0" cy="0"/>
        </a:xfrm>
      </p:grpSpPr>
      <p:sp>
        <p:nvSpPr>
          <p:cNvPr id="131" name="Google Shape;131;g307bedc8eeb_0_545"/>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lvl1pPr lvl="0">
              <a:spcBef>
                <a:spcPts val="0"/>
              </a:spcBef>
              <a:spcAft>
                <a:spcPts val="0"/>
              </a:spcAft>
              <a:buSzPts val="33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32" name="Google Shape;132;g307bedc8eeb_0_54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500"/>
              </a:spcBef>
              <a:spcAft>
                <a:spcPts val="0"/>
              </a:spcAft>
              <a:buSzPts val="1400"/>
              <a:buChar char="•"/>
              <a:defRPr sz="1400"/>
            </a:lvl1pPr>
            <a:lvl2pPr indent="-304800" lvl="1" marL="914400">
              <a:spcBef>
                <a:spcPts val="400"/>
              </a:spcBef>
              <a:spcAft>
                <a:spcPts val="0"/>
              </a:spcAft>
              <a:buSzPts val="1200"/>
              <a:buChar char="–"/>
              <a:defRPr sz="1200"/>
            </a:lvl2pPr>
            <a:lvl3pPr indent="-304800" lvl="2" marL="1371600">
              <a:spcBef>
                <a:spcPts val="400"/>
              </a:spcBef>
              <a:spcAft>
                <a:spcPts val="0"/>
              </a:spcAft>
              <a:buSzPts val="1200"/>
              <a:buChar char="•"/>
              <a:defRPr sz="1200"/>
            </a:lvl3pPr>
            <a:lvl4pPr indent="-304800" lvl="3" marL="1828800">
              <a:spcBef>
                <a:spcPts val="300"/>
              </a:spcBef>
              <a:spcAft>
                <a:spcPts val="0"/>
              </a:spcAft>
              <a:buSzPts val="1200"/>
              <a:buChar char="–"/>
              <a:defRPr sz="1200"/>
            </a:lvl4pPr>
            <a:lvl5pPr indent="-304800" lvl="4" marL="2286000">
              <a:spcBef>
                <a:spcPts val="300"/>
              </a:spcBef>
              <a:spcAft>
                <a:spcPts val="0"/>
              </a:spcAft>
              <a:buSzPts val="1200"/>
              <a:buChar char="»"/>
              <a:defRPr sz="1200"/>
            </a:lvl5pPr>
            <a:lvl6pPr indent="-304800" lvl="5" marL="2743200">
              <a:spcBef>
                <a:spcPts val="300"/>
              </a:spcBef>
              <a:spcAft>
                <a:spcPts val="0"/>
              </a:spcAft>
              <a:buSzPts val="1200"/>
              <a:buChar char="•"/>
              <a:defRPr sz="1200"/>
            </a:lvl6pPr>
            <a:lvl7pPr indent="-304800" lvl="6" marL="3200400">
              <a:spcBef>
                <a:spcPts val="300"/>
              </a:spcBef>
              <a:spcAft>
                <a:spcPts val="0"/>
              </a:spcAft>
              <a:buSzPts val="1200"/>
              <a:buChar char="•"/>
              <a:defRPr sz="1200"/>
            </a:lvl7pPr>
            <a:lvl8pPr indent="-304800" lvl="7" marL="3657600">
              <a:spcBef>
                <a:spcPts val="300"/>
              </a:spcBef>
              <a:spcAft>
                <a:spcPts val="0"/>
              </a:spcAft>
              <a:buSzPts val="1200"/>
              <a:buChar char="•"/>
              <a:defRPr sz="1200"/>
            </a:lvl8pPr>
            <a:lvl9pPr indent="-304800" lvl="8" marL="4114800">
              <a:spcBef>
                <a:spcPts val="300"/>
              </a:spcBef>
              <a:spcAft>
                <a:spcPts val="0"/>
              </a:spcAft>
              <a:buSzPts val="1200"/>
              <a:buChar char="•"/>
              <a:defRPr sz="1200"/>
            </a:lvl9pPr>
          </a:lstStyle>
          <a:p/>
        </p:txBody>
      </p:sp>
      <p:sp>
        <p:nvSpPr>
          <p:cNvPr id="133" name="Google Shape;133;g307bedc8eeb_0_54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500"/>
              </a:spcBef>
              <a:spcAft>
                <a:spcPts val="0"/>
              </a:spcAft>
              <a:buSzPts val="1400"/>
              <a:buChar char="•"/>
              <a:defRPr sz="1400"/>
            </a:lvl1pPr>
            <a:lvl2pPr indent="-304800" lvl="1" marL="914400">
              <a:spcBef>
                <a:spcPts val="400"/>
              </a:spcBef>
              <a:spcAft>
                <a:spcPts val="0"/>
              </a:spcAft>
              <a:buSzPts val="1200"/>
              <a:buChar char="–"/>
              <a:defRPr sz="1200"/>
            </a:lvl2pPr>
            <a:lvl3pPr indent="-304800" lvl="2" marL="1371600">
              <a:spcBef>
                <a:spcPts val="400"/>
              </a:spcBef>
              <a:spcAft>
                <a:spcPts val="0"/>
              </a:spcAft>
              <a:buSzPts val="1200"/>
              <a:buChar char="•"/>
              <a:defRPr sz="1200"/>
            </a:lvl3pPr>
            <a:lvl4pPr indent="-304800" lvl="3" marL="1828800">
              <a:spcBef>
                <a:spcPts val="300"/>
              </a:spcBef>
              <a:spcAft>
                <a:spcPts val="0"/>
              </a:spcAft>
              <a:buSzPts val="1200"/>
              <a:buChar char="–"/>
              <a:defRPr sz="1200"/>
            </a:lvl4pPr>
            <a:lvl5pPr indent="-304800" lvl="4" marL="2286000">
              <a:spcBef>
                <a:spcPts val="300"/>
              </a:spcBef>
              <a:spcAft>
                <a:spcPts val="0"/>
              </a:spcAft>
              <a:buSzPts val="1200"/>
              <a:buChar char="»"/>
              <a:defRPr sz="1200"/>
            </a:lvl5pPr>
            <a:lvl6pPr indent="-304800" lvl="5" marL="2743200">
              <a:spcBef>
                <a:spcPts val="300"/>
              </a:spcBef>
              <a:spcAft>
                <a:spcPts val="0"/>
              </a:spcAft>
              <a:buSzPts val="1200"/>
              <a:buChar char="•"/>
              <a:defRPr sz="1200"/>
            </a:lvl6pPr>
            <a:lvl7pPr indent="-304800" lvl="6" marL="3200400">
              <a:spcBef>
                <a:spcPts val="300"/>
              </a:spcBef>
              <a:spcAft>
                <a:spcPts val="0"/>
              </a:spcAft>
              <a:buSzPts val="1200"/>
              <a:buChar char="•"/>
              <a:defRPr sz="1200"/>
            </a:lvl7pPr>
            <a:lvl8pPr indent="-304800" lvl="7" marL="3657600">
              <a:spcBef>
                <a:spcPts val="300"/>
              </a:spcBef>
              <a:spcAft>
                <a:spcPts val="0"/>
              </a:spcAft>
              <a:buSzPts val="1200"/>
              <a:buChar char="•"/>
              <a:defRPr sz="1200"/>
            </a:lvl8pPr>
            <a:lvl9pPr indent="-304800" lvl="8" marL="4114800">
              <a:spcBef>
                <a:spcPts val="300"/>
              </a:spcBef>
              <a:spcAft>
                <a:spcPts val="0"/>
              </a:spcAft>
              <a:buSzPts val="1200"/>
              <a:buChar char="•"/>
              <a:defRPr sz="1200"/>
            </a:lvl9pPr>
          </a:lstStyle>
          <a:p/>
        </p:txBody>
      </p:sp>
      <p:sp>
        <p:nvSpPr>
          <p:cNvPr id="134" name="Google Shape;134;g307bedc8eeb_0_545"/>
          <p:cNvSpPr txBox="1"/>
          <p:nvPr>
            <p:ph idx="12" type="sldNum"/>
          </p:nvPr>
        </p:nvSpPr>
        <p:spPr>
          <a:xfrm>
            <a:off x="8472458" y="6217622"/>
            <a:ext cx="548700" cy="5247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1 1 1">
  <p:cSld name="OBJECT_3_1_1_1">
    <p:spTree>
      <p:nvGrpSpPr>
        <p:cNvPr id="135" name="Shape 135"/>
        <p:cNvGrpSpPr/>
        <p:nvPr/>
      </p:nvGrpSpPr>
      <p:grpSpPr>
        <a:xfrm>
          <a:off x="0" y="0"/>
          <a:ext cx="0" cy="0"/>
          <a:chOff x="0" y="0"/>
          <a:chExt cx="0" cy="0"/>
        </a:xfrm>
      </p:grpSpPr>
      <p:sp>
        <p:nvSpPr>
          <p:cNvPr id="136" name="Google Shape;136;g3080d1937cf_2_143"/>
          <p:cNvSpPr txBox="1"/>
          <p:nvPr>
            <p:ph type="title"/>
          </p:nvPr>
        </p:nvSpPr>
        <p:spPr>
          <a:xfrm>
            <a:off x="224275" y="93463"/>
            <a:ext cx="8229600" cy="11433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37" name="Google Shape;137;g3080d1937cf_2_143"/>
          <p:cNvSpPr txBox="1"/>
          <p:nvPr>
            <p:ph idx="1" type="body"/>
          </p:nvPr>
        </p:nvSpPr>
        <p:spPr>
          <a:xfrm>
            <a:off x="581025"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8" name="Google Shape;138;g3080d1937cf_2_14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39" name="Google Shape;139;g3080d1937cf_2_14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0" name="Google Shape;140;g3080d1937cf_2_14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1" name="Google Shape;141;g3080d1937cf_2_143"/>
          <p:cNvSpPr/>
          <p:nvPr/>
        </p:nvSpPr>
        <p:spPr>
          <a:xfrm>
            <a:off x="1" y="0"/>
            <a:ext cx="177300" cy="9144000"/>
          </a:xfrm>
          <a:prstGeom prst="rect">
            <a:avLst/>
          </a:prstGeom>
          <a:solidFill>
            <a:schemeClr val="accent6"/>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g307bedc8eeb_1_17"/>
          <p:cNvSpPr txBox="1"/>
          <p:nvPr>
            <p:ph idx="10" type="dt"/>
          </p:nvPr>
        </p:nvSpPr>
        <p:spPr>
          <a:xfrm>
            <a:off x="457200"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24" name="Google Shape;24;g307bedc8eeb_1_17"/>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25" name="Google Shape;25;g307bedc8eeb_1_17"/>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6" name="Google Shape;26;g307bedc8eeb_1_17"/>
          <p:cNvPicPr preferRelativeResize="0"/>
          <p:nvPr/>
        </p:nvPicPr>
        <p:blipFill rotWithShape="1">
          <a:blip r:embed="rId2">
            <a:alphaModFix/>
          </a:blip>
          <a:srcRect b="0" l="0" r="0" t="0"/>
          <a:stretch/>
        </p:blipFill>
        <p:spPr>
          <a:xfrm>
            <a:off x="8036561" y="120183"/>
            <a:ext cx="752474" cy="81749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g307bedc8eeb_1_22"/>
          <p:cNvSpPr txBox="1"/>
          <p:nvPr>
            <p:ph type="title"/>
          </p:nvPr>
        </p:nvSpPr>
        <p:spPr>
          <a:xfrm>
            <a:off x="581025" y="274639"/>
            <a:ext cx="8229600" cy="11433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29" name="Google Shape;29;g307bedc8eeb_1_22"/>
          <p:cNvSpPr txBox="1"/>
          <p:nvPr>
            <p:ph idx="1" type="body"/>
          </p:nvPr>
        </p:nvSpPr>
        <p:spPr>
          <a:xfrm>
            <a:off x="581025" y="1600201"/>
            <a:ext cx="8229600" cy="45261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9250" lvl="2" marL="1371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30" name="Google Shape;30;g307bedc8eeb_1_22"/>
          <p:cNvSpPr txBox="1"/>
          <p:nvPr>
            <p:ph idx="10" type="dt"/>
          </p:nvPr>
        </p:nvSpPr>
        <p:spPr>
          <a:xfrm>
            <a:off x="457200"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31" name="Google Shape;31;g307bedc8eeb_1_22"/>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32" name="Google Shape;32;g307bedc8eeb_1_22"/>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3" name="Google Shape;33;g307bedc8eeb_1_22"/>
          <p:cNvPicPr preferRelativeResize="0"/>
          <p:nvPr/>
        </p:nvPicPr>
        <p:blipFill rotWithShape="1">
          <a:blip r:embed="rId2">
            <a:alphaModFix/>
          </a:blip>
          <a:srcRect b="0" l="0" r="0" t="0"/>
          <a:stretch/>
        </p:blipFill>
        <p:spPr>
          <a:xfrm>
            <a:off x="8036561" y="120183"/>
            <a:ext cx="752474" cy="81749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g307bedc8eeb_1_29"/>
          <p:cNvSpPr txBox="1"/>
          <p:nvPr>
            <p:ph type="title"/>
          </p:nvPr>
        </p:nvSpPr>
        <p:spPr>
          <a:xfrm>
            <a:off x="311712" y="593384"/>
            <a:ext cx="8520300" cy="7635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1pPr>
            <a:lvl2pPr indent="0" lvl="1" rtl="0">
              <a:spcBef>
                <a:spcPts val="0"/>
              </a:spcBef>
              <a:spcAft>
                <a:spcPts val="0"/>
              </a:spcAft>
              <a:buClr>
                <a:schemeClr val="dk1"/>
              </a:buClr>
              <a:buSzPts val="2100"/>
              <a:buFont typeface="Arial"/>
              <a:buNone/>
              <a:defRPr sz="2100">
                <a:solidFill>
                  <a:schemeClr val="dk1"/>
                </a:solidFill>
              </a:defRPr>
            </a:lvl2pPr>
            <a:lvl3pPr indent="0" lvl="2" rtl="0">
              <a:spcBef>
                <a:spcPts val="0"/>
              </a:spcBef>
              <a:spcAft>
                <a:spcPts val="0"/>
              </a:spcAft>
              <a:buClr>
                <a:schemeClr val="dk1"/>
              </a:buClr>
              <a:buSzPts val="2100"/>
              <a:buFont typeface="Arial"/>
              <a:buNone/>
              <a:defRPr sz="2100">
                <a:solidFill>
                  <a:schemeClr val="dk1"/>
                </a:solidFill>
              </a:defRPr>
            </a:lvl3pPr>
            <a:lvl4pPr indent="0" lvl="3" rtl="0">
              <a:spcBef>
                <a:spcPts val="0"/>
              </a:spcBef>
              <a:spcAft>
                <a:spcPts val="0"/>
              </a:spcAft>
              <a:buClr>
                <a:schemeClr val="dk1"/>
              </a:buClr>
              <a:buSzPts val="2100"/>
              <a:buFont typeface="Arial"/>
              <a:buNone/>
              <a:defRPr sz="2100">
                <a:solidFill>
                  <a:schemeClr val="dk1"/>
                </a:solidFill>
              </a:defRPr>
            </a:lvl4pPr>
            <a:lvl5pPr indent="0" lvl="4" rtl="0">
              <a:spcBef>
                <a:spcPts val="0"/>
              </a:spcBef>
              <a:spcAft>
                <a:spcPts val="0"/>
              </a:spcAft>
              <a:buClr>
                <a:schemeClr val="dk1"/>
              </a:buClr>
              <a:buSzPts val="2100"/>
              <a:buFont typeface="Arial"/>
              <a:buNone/>
              <a:defRPr sz="2100">
                <a:solidFill>
                  <a:schemeClr val="dk1"/>
                </a:solidFill>
              </a:defRPr>
            </a:lvl5pPr>
            <a:lvl6pPr indent="0" lvl="5" rtl="0">
              <a:spcBef>
                <a:spcPts val="0"/>
              </a:spcBef>
              <a:spcAft>
                <a:spcPts val="0"/>
              </a:spcAft>
              <a:buClr>
                <a:schemeClr val="dk1"/>
              </a:buClr>
              <a:buSzPts val="2100"/>
              <a:buFont typeface="Arial"/>
              <a:buNone/>
              <a:defRPr sz="2100">
                <a:solidFill>
                  <a:schemeClr val="dk1"/>
                </a:solidFill>
              </a:defRPr>
            </a:lvl6pPr>
            <a:lvl7pPr indent="0" lvl="6" rtl="0">
              <a:spcBef>
                <a:spcPts val="0"/>
              </a:spcBef>
              <a:spcAft>
                <a:spcPts val="0"/>
              </a:spcAft>
              <a:buClr>
                <a:schemeClr val="dk1"/>
              </a:buClr>
              <a:buSzPts val="2100"/>
              <a:buFont typeface="Arial"/>
              <a:buNone/>
              <a:defRPr sz="2100">
                <a:solidFill>
                  <a:schemeClr val="dk1"/>
                </a:solidFill>
              </a:defRPr>
            </a:lvl7pPr>
            <a:lvl8pPr indent="0" lvl="7" rtl="0">
              <a:spcBef>
                <a:spcPts val="0"/>
              </a:spcBef>
              <a:spcAft>
                <a:spcPts val="0"/>
              </a:spcAft>
              <a:buClr>
                <a:schemeClr val="dk1"/>
              </a:buClr>
              <a:buSzPts val="2100"/>
              <a:buFont typeface="Arial"/>
              <a:buNone/>
              <a:defRPr sz="2100">
                <a:solidFill>
                  <a:schemeClr val="dk1"/>
                </a:solidFill>
              </a:defRPr>
            </a:lvl8pPr>
            <a:lvl9pPr indent="0" lvl="8" rtl="0">
              <a:spcBef>
                <a:spcPts val="0"/>
              </a:spcBef>
              <a:spcAft>
                <a:spcPts val="0"/>
              </a:spcAft>
              <a:buClr>
                <a:schemeClr val="dk1"/>
              </a:buClr>
              <a:buSzPts val="2100"/>
              <a:buFont typeface="Arial"/>
              <a:buNone/>
              <a:defRPr sz="2100">
                <a:solidFill>
                  <a:schemeClr val="dk1"/>
                </a:solidFill>
              </a:defRPr>
            </a:lvl9pPr>
          </a:lstStyle>
          <a:p/>
        </p:txBody>
      </p:sp>
      <p:sp>
        <p:nvSpPr>
          <p:cNvPr id="36" name="Google Shape;36;g307bedc8eeb_1_29"/>
          <p:cNvSpPr txBox="1"/>
          <p:nvPr>
            <p:ph idx="1" type="body"/>
          </p:nvPr>
        </p:nvSpPr>
        <p:spPr>
          <a:xfrm>
            <a:off x="311712" y="1536633"/>
            <a:ext cx="8520300" cy="4555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300"/>
              <a:buFont typeface="Arial"/>
              <a:buNone/>
              <a:defRPr b="0" i="0" sz="1300" u="none" cap="none" strike="noStrike">
                <a:solidFill>
                  <a:schemeClr val="dk2"/>
                </a:solidFill>
                <a:latin typeface="Arial"/>
                <a:ea typeface="Arial"/>
                <a:cs typeface="Arial"/>
                <a:sym typeface="Arial"/>
              </a:defRPr>
            </a:lvl1pPr>
            <a:lvl2pPr indent="-228600" lvl="1" marL="914400" marR="0" rtl="0" algn="l">
              <a:lnSpc>
                <a:spcPct val="115000"/>
              </a:lnSpc>
              <a:spcBef>
                <a:spcPts val="12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2pPr>
            <a:lvl3pPr indent="-228600" lvl="2" marL="1371600" marR="0" rtl="0" algn="l">
              <a:lnSpc>
                <a:spcPct val="115000"/>
              </a:lnSpc>
              <a:spcBef>
                <a:spcPts val="12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3pPr>
            <a:lvl4pPr indent="-228600" lvl="3" marL="1828800" marR="0" rtl="0" algn="l">
              <a:lnSpc>
                <a:spcPct val="115000"/>
              </a:lnSpc>
              <a:spcBef>
                <a:spcPts val="12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228600" lvl="4" marL="2286000" marR="0" rtl="0" algn="l">
              <a:lnSpc>
                <a:spcPct val="115000"/>
              </a:lnSpc>
              <a:spcBef>
                <a:spcPts val="12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228600" lvl="5" marL="2743200" marR="0" rtl="0" algn="l">
              <a:lnSpc>
                <a:spcPct val="115000"/>
              </a:lnSpc>
              <a:spcBef>
                <a:spcPts val="12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6pPr>
            <a:lvl7pPr indent="-228600" lvl="6" marL="3200400" marR="0" rtl="0" algn="l">
              <a:lnSpc>
                <a:spcPct val="115000"/>
              </a:lnSpc>
              <a:spcBef>
                <a:spcPts val="12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7pPr>
            <a:lvl8pPr indent="-228600" lvl="7" marL="3657600" marR="0" rtl="0" algn="l">
              <a:lnSpc>
                <a:spcPct val="115000"/>
              </a:lnSpc>
              <a:spcBef>
                <a:spcPts val="12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8pPr>
            <a:lvl9pPr indent="-228600" lvl="8" marL="4114800" marR="0" rtl="0" algn="l">
              <a:lnSpc>
                <a:spcPct val="115000"/>
              </a:lnSpc>
              <a:spcBef>
                <a:spcPts val="1200"/>
              </a:spcBef>
              <a:spcAft>
                <a:spcPts val="1200"/>
              </a:spcAft>
              <a:buClr>
                <a:schemeClr val="dk2"/>
              </a:buClr>
              <a:buSzPts val="1100"/>
              <a:buFont typeface="Arial"/>
              <a:buNone/>
              <a:defRPr b="0" i="0" sz="1100" u="none" cap="none" strike="noStrike">
                <a:solidFill>
                  <a:schemeClr val="dk2"/>
                </a:solidFill>
                <a:latin typeface="Arial"/>
                <a:ea typeface="Arial"/>
                <a:cs typeface="Arial"/>
                <a:sym typeface="Arial"/>
              </a:defRPr>
            </a:lvl9pPr>
          </a:lstStyle>
          <a:p/>
        </p:txBody>
      </p:sp>
      <p:sp>
        <p:nvSpPr>
          <p:cNvPr id="37" name="Google Shape;37;g307bedc8eeb_1_29"/>
          <p:cNvSpPr txBox="1"/>
          <p:nvPr>
            <p:ph idx="12" type="sldNum"/>
          </p:nvPr>
        </p:nvSpPr>
        <p:spPr>
          <a:xfrm>
            <a:off x="8472473" y="6217621"/>
            <a:ext cx="548700" cy="524700"/>
          </a:xfrm>
          <a:prstGeom prst="rect">
            <a:avLst/>
          </a:prstGeom>
          <a:noFill/>
          <a:ln>
            <a:noFill/>
          </a:ln>
        </p:spPr>
        <p:txBody>
          <a:bodyPr anchorCtr="0" anchor="ctr" bIns="91400" lIns="91400" spcFirstLastPara="1" rIns="91400" wrap="square" tIns="91400">
            <a:noAutofit/>
          </a:bodyPr>
          <a:lstStyle>
            <a:lvl1pPr indent="0" lvl="0"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00"/>
              <a:buFont typeface="Arial"/>
              <a:buNone/>
              <a:defRPr b="0" i="0" sz="11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g307bedc8eeb_1_33"/>
          <p:cNvSpPr txBox="1"/>
          <p:nvPr>
            <p:ph type="title"/>
          </p:nvPr>
        </p:nvSpPr>
        <p:spPr>
          <a:xfrm>
            <a:off x="581025" y="274639"/>
            <a:ext cx="8229600" cy="11433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40" name="Google Shape;40;g307bedc8eeb_1_33"/>
          <p:cNvSpPr txBox="1"/>
          <p:nvPr>
            <p:ph idx="10" type="dt"/>
          </p:nvPr>
        </p:nvSpPr>
        <p:spPr>
          <a:xfrm>
            <a:off x="457200"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41" name="Google Shape;41;g307bedc8eeb_1_33"/>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42" name="Google Shape;42;g307bedc8eeb_1_33"/>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g307bedc8eeb_1_33"/>
          <p:cNvPicPr preferRelativeResize="0"/>
          <p:nvPr/>
        </p:nvPicPr>
        <p:blipFill rotWithShape="1">
          <a:blip r:embed="rId2">
            <a:alphaModFix/>
          </a:blip>
          <a:srcRect b="0" l="0" r="0" t="0"/>
          <a:stretch/>
        </p:blipFill>
        <p:spPr>
          <a:xfrm>
            <a:off x="8036561" y="120183"/>
            <a:ext cx="752474" cy="81749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4" name="Shape 44"/>
        <p:cNvGrpSpPr/>
        <p:nvPr/>
      </p:nvGrpSpPr>
      <p:grpSpPr>
        <a:xfrm>
          <a:off x="0" y="0"/>
          <a:ext cx="0" cy="0"/>
          <a:chOff x="0" y="0"/>
          <a:chExt cx="0" cy="0"/>
        </a:xfrm>
      </p:grpSpPr>
      <p:sp>
        <p:nvSpPr>
          <p:cNvPr id="45" name="Google Shape;45;g307bedc8eeb_1_39"/>
          <p:cNvSpPr txBox="1"/>
          <p:nvPr>
            <p:ph idx="1" type="body"/>
          </p:nvPr>
        </p:nvSpPr>
        <p:spPr>
          <a:xfrm>
            <a:off x="457200" y="1600201"/>
            <a:ext cx="8229600" cy="45261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9250" lvl="2" marL="1371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46" name="Google Shape;46;g307bedc8eeb_1_39"/>
          <p:cNvSpPr txBox="1"/>
          <p:nvPr>
            <p:ph idx="10" type="dt"/>
          </p:nvPr>
        </p:nvSpPr>
        <p:spPr>
          <a:xfrm>
            <a:off x="457201"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2pPr>
            <a:lvl3pPr indent="0" lvl="2" marL="6985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6pPr>
            <a:lvl7pPr indent="0" lvl="6" marL="20701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9pPr>
          </a:lstStyle>
          <a:p/>
        </p:txBody>
      </p:sp>
      <p:sp>
        <p:nvSpPr>
          <p:cNvPr id="47" name="Google Shape;47;g307bedc8eeb_1_39"/>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2pPr>
            <a:lvl3pPr indent="0" lvl="2" marL="6985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6pPr>
            <a:lvl7pPr indent="0" lvl="6" marL="20701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9pPr>
          </a:lstStyle>
          <a:p/>
        </p:txBody>
      </p:sp>
      <p:sp>
        <p:nvSpPr>
          <p:cNvPr id="48" name="Google Shape;48;g307bedc8eeb_1_39"/>
          <p:cNvSpPr txBox="1"/>
          <p:nvPr>
            <p:ph idx="12" type="sldNum"/>
          </p:nvPr>
        </p:nvSpPr>
        <p:spPr>
          <a:xfrm>
            <a:off x="6553202"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9" name="Google Shape;49;g307bedc8eeb_1_39"/>
          <p:cNvPicPr preferRelativeResize="0"/>
          <p:nvPr/>
        </p:nvPicPr>
        <p:blipFill rotWithShape="1">
          <a:blip r:embed="rId2">
            <a:alphaModFix/>
          </a:blip>
          <a:srcRect b="0" l="0" r="0" t="0"/>
          <a:stretch/>
        </p:blipFill>
        <p:spPr>
          <a:xfrm>
            <a:off x="8036560" y="120180"/>
            <a:ext cx="752474" cy="817493"/>
          </a:xfrm>
          <a:prstGeom prst="rect">
            <a:avLst/>
          </a:prstGeom>
          <a:noFill/>
          <a:ln>
            <a:noFill/>
          </a:ln>
        </p:spPr>
      </p:pic>
      <p:cxnSp>
        <p:nvCxnSpPr>
          <p:cNvPr id="50" name="Google Shape;50;g307bedc8eeb_1_39"/>
          <p:cNvCxnSpPr/>
          <p:nvPr/>
        </p:nvCxnSpPr>
        <p:spPr>
          <a:xfrm>
            <a:off x="2570735" y="1445140"/>
            <a:ext cx="4002300" cy="0"/>
          </a:xfrm>
          <a:prstGeom prst="straightConnector1">
            <a:avLst/>
          </a:prstGeom>
          <a:noFill/>
          <a:ln cap="flat" cmpd="sng" w="25400">
            <a:solidFill>
              <a:srgbClr val="267EC4"/>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1" name="Shape 51"/>
        <p:cNvGrpSpPr/>
        <p:nvPr/>
      </p:nvGrpSpPr>
      <p:grpSpPr>
        <a:xfrm>
          <a:off x="0" y="0"/>
          <a:ext cx="0" cy="0"/>
          <a:chOff x="0" y="0"/>
          <a:chExt cx="0" cy="0"/>
        </a:xfrm>
      </p:grpSpPr>
      <p:sp>
        <p:nvSpPr>
          <p:cNvPr id="52" name="Google Shape;52;g307bedc8eeb_1_46"/>
          <p:cNvSpPr txBox="1"/>
          <p:nvPr>
            <p:ph idx="1" type="body"/>
          </p:nvPr>
        </p:nvSpPr>
        <p:spPr>
          <a:xfrm>
            <a:off x="457200" y="1600201"/>
            <a:ext cx="8229600" cy="45261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9250" lvl="2" marL="1371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3" name="Google Shape;53;g307bedc8eeb_1_46"/>
          <p:cNvSpPr txBox="1"/>
          <p:nvPr>
            <p:ph idx="10" type="dt"/>
          </p:nvPr>
        </p:nvSpPr>
        <p:spPr>
          <a:xfrm>
            <a:off x="457201"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2pPr>
            <a:lvl3pPr indent="0" lvl="2" marL="6985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6pPr>
            <a:lvl7pPr indent="0" lvl="6" marL="20701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9pPr>
          </a:lstStyle>
          <a:p/>
        </p:txBody>
      </p:sp>
      <p:sp>
        <p:nvSpPr>
          <p:cNvPr id="54" name="Google Shape;54;g307bedc8eeb_1_46"/>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2pPr>
            <a:lvl3pPr indent="0" lvl="2" marL="6985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6pPr>
            <a:lvl7pPr indent="0" lvl="6" marL="20701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300"/>
              <a:buFont typeface="Calibri"/>
              <a:buNone/>
              <a:defRPr b="0" i="0" sz="1300" u="none" cap="none" strike="noStrike">
                <a:solidFill>
                  <a:schemeClr val="dk1"/>
                </a:solidFill>
                <a:latin typeface="Calibri"/>
                <a:ea typeface="Calibri"/>
                <a:cs typeface="Calibri"/>
                <a:sym typeface="Calibri"/>
              </a:defRPr>
            </a:lvl9pPr>
          </a:lstStyle>
          <a:p/>
        </p:txBody>
      </p:sp>
      <p:sp>
        <p:nvSpPr>
          <p:cNvPr id="55" name="Google Shape;55;g307bedc8eeb_1_46"/>
          <p:cNvSpPr txBox="1"/>
          <p:nvPr>
            <p:ph idx="12" type="sldNum"/>
          </p:nvPr>
        </p:nvSpPr>
        <p:spPr>
          <a:xfrm>
            <a:off x="6553202"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6" name="Google Shape;56;g307bedc8eeb_1_46"/>
          <p:cNvPicPr preferRelativeResize="0"/>
          <p:nvPr/>
        </p:nvPicPr>
        <p:blipFill rotWithShape="1">
          <a:blip r:embed="rId2">
            <a:alphaModFix/>
          </a:blip>
          <a:srcRect b="0" l="0" r="0" t="0"/>
          <a:stretch/>
        </p:blipFill>
        <p:spPr>
          <a:xfrm>
            <a:off x="8036560" y="120180"/>
            <a:ext cx="752474" cy="817493"/>
          </a:xfrm>
          <a:prstGeom prst="rect">
            <a:avLst/>
          </a:prstGeom>
          <a:noFill/>
          <a:ln>
            <a:noFill/>
          </a:ln>
        </p:spPr>
      </p:pic>
      <p:cxnSp>
        <p:nvCxnSpPr>
          <p:cNvPr id="57" name="Google Shape;57;g307bedc8eeb_1_46"/>
          <p:cNvCxnSpPr/>
          <p:nvPr/>
        </p:nvCxnSpPr>
        <p:spPr>
          <a:xfrm>
            <a:off x="2570735" y="1445140"/>
            <a:ext cx="4002300" cy="0"/>
          </a:xfrm>
          <a:prstGeom prst="straightConnector1">
            <a:avLst/>
          </a:prstGeom>
          <a:noFill/>
          <a:ln cap="flat" cmpd="sng" w="25400">
            <a:solidFill>
              <a:srgbClr val="267EC4"/>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8" name="Shape 58"/>
        <p:cNvGrpSpPr/>
        <p:nvPr/>
      </p:nvGrpSpPr>
      <p:grpSpPr>
        <a:xfrm>
          <a:off x="0" y="0"/>
          <a:ext cx="0" cy="0"/>
          <a:chOff x="0" y="0"/>
          <a:chExt cx="0" cy="0"/>
        </a:xfrm>
      </p:grpSpPr>
      <p:sp>
        <p:nvSpPr>
          <p:cNvPr id="59" name="Google Shape;59;g307bedc8eeb_1_53"/>
          <p:cNvSpPr txBox="1"/>
          <p:nvPr>
            <p:ph idx="10" type="dt"/>
          </p:nvPr>
        </p:nvSpPr>
        <p:spPr>
          <a:xfrm>
            <a:off x="457200"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60" name="Google Shape;60;g307bedc8eeb_1_53"/>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61" name="Google Shape;61;g307bedc8eeb_1_53"/>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g307bedc8eeb_1_53"/>
          <p:cNvSpPr txBox="1"/>
          <p:nvPr/>
        </p:nvSpPr>
        <p:spPr>
          <a:xfrm>
            <a:off x="685800" y="2963545"/>
            <a:ext cx="7772400" cy="14700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3100"/>
              <a:buFont typeface="Calibri"/>
              <a:buNone/>
            </a:pPr>
            <a:r>
              <a:t/>
            </a:r>
            <a:endParaRPr b="1" i="0" sz="3100" u="none" cap="none" strike="noStrike">
              <a:solidFill>
                <a:srgbClr val="267EC4"/>
              </a:solidFill>
              <a:latin typeface="Calibri"/>
              <a:ea typeface="Calibri"/>
              <a:cs typeface="Calibri"/>
              <a:sym typeface="Calibri"/>
            </a:endParaRPr>
          </a:p>
        </p:txBody>
      </p:sp>
      <p:cxnSp>
        <p:nvCxnSpPr>
          <p:cNvPr id="63" name="Google Shape;63;g307bedc8eeb_1_53"/>
          <p:cNvCxnSpPr/>
          <p:nvPr/>
        </p:nvCxnSpPr>
        <p:spPr>
          <a:xfrm>
            <a:off x="2570737" y="4604900"/>
            <a:ext cx="4002300" cy="0"/>
          </a:xfrm>
          <a:prstGeom prst="straightConnector1">
            <a:avLst/>
          </a:prstGeom>
          <a:noFill/>
          <a:ln cap="flat" cmpd="sng" w="25400">
            <a:solidFill>
              <a:srgbClr val="267EC4"/>
            </a:solidFill>
            <a:prstDash val="solid"/>
            <a:round/>
            <a:headEnd len="sm" w="sm" type="none"/>
            <a:tailEnd len="sm" w="sm" type="none"/>
          </a:ln>
        </p:spPr>
      </p:cxnSp>
      <p:pic>
        <p:nvPicPr>
          <p:cNvPr id="64" name="Google Shape;64;g307bedc8eeb_1_53"/>
          <p:cNvPicPr preferRelativeResize="0"/>
          <p:nvPr/>
        </p:nvPicPr>
        <p:blipFill rotWithShape="1">
          <a:blip r:embed="rId2">
            <a:alphaModFix/>
          </a:blip>
          <a:srcRect b="0" l="0" r="0" t="0"/>
          <a:stretch/>
        </p:blipFill>
        <p:spPr>
          <a:xfrm>
            <a:off x="2550160" y="1713268"/>
            <a:ext cx="3032759" cy="90498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sp>
        <p:nvSpPr>
          <p:cNvPr id="66" name="Google Shape;66;g307bedc8eeb_1_60"/>
          <p:cNvSpPr txBox="1"/>
          <p:nvPr>
            <p:ph type="title"/>
          </p:nvPr>
        </p:nvSpPr>
        <p:spPr>
          <a:xfrm>
            <a:off x="722313" y="4406902"/>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3100"/>
              <a:buFont typeface="Calibri"/>
              <a:buNone/>
              <a:defRPr b="1" i="0" sz="3100" u="none" cap="none" strike="noStrike">
                <a:solidFill>
                  <a:schemeClr val="dk1"/>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67" name="Google Shape;67;g307bedc8eeb_1_60"/>
          <p:cNvSpPr txBox="1"/>
          <p:nvPr>
            <p:ph idx="1" type="body"/>
          </p:nvPr>
        </p:nvSpPr>
        <p:spPr>
          <a:xfrm>
            <a:off x="722313" y="2906713"/>
            <a:ext cx="7772400" cy="150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1pPr>
            <a:lvl2pPr indent="-228600" lvl="1" marL="914400" marR="0" rtl="0" algn="l">
              <a:spcBef>
                <a:spcPts val="300"/>
              </a:spcBef>
              <a:spcAft>
                <a:spcPts val="0"/>
              </a:spcAft>
              <a:buClr>
                <a:srgbClr val="888888"/>
              </a:buClr>
              <a:buSzPts val="1300"/>
              <a:buFont typeface="Arial"/>
              <a:buNone/>
              <a:defRPr b="0" i="0" sz="1300" u="none" cap="none" strike="noStrike">
                <a:solidFill>
                  <a:srgbClr val="888888"/>
                </a:solidFill>
                <a:latin typeface="Calibri"/>
                <a:ea typeface="Calibri"/>
                <a:cs typeface="Calibri"/>
                <a:sym typeface="Calibri"/>
              </a:defRPr>
            </a:lvl2pPr>
            <a:lvl3pPr indent="-228600" lvl="2" marL="1371600" marR="0" rtl="0" algn="l">
              <a:spcBef>
                <a:spcPts val="3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3pPr>
            <a:lvl4pPr indent="-228600" lvl="3" marL="1828800" marR="0" rtl="0" algn="l">
              <a:spcBef>
                <a:spcPts val="300"/>
              </a:spcBef>
              <a:spcAft>
                <a:spcPts val="0"/>
              </a:spcAft>
              <a:buClr>
                <a:srgbClr val="888888"/>
              </a:buClr>
              <a:buSzPts val="1100"/>
              <a:buFont typeface="Arial"/>
              <a:buNone/>
              <a:defRPr b="0" i="0" sz="1100" u="none" cap="none" strike="noStrike">
                <a:solidFill>
                  <a:srgbClr val="888888"/>
                </a:solidFill>
                <a:latin typeface="Calibri"/>
                <a:ea typeface="Calibri"/>
                <a:cs typeface="Calibri"/>
                <a:sym typeface="Calibri"/>
              </a:defRPr>
            </a:lvl4pPr>
            <a:lvl5pPr indent="-228600" lvl="4" marL="2286000" marR="0" rtl="0" algn="l">
              <a:spcBef>
                <a:spcPts val="300"/>
              </a:spcBef>
              <a:spcAft>
                <a:spcPts val="0"/>
              </a:spcAft>
              <a:buClr>
                <a:srgbClr val="888888"/>
              </a:buClr>
              <a:buSzPts val="1100"/>
              <a:buFont typeface="Arial"/>
              <a:buNone/>
              <a:defRPr b="0" i="0" sz="1100" u="none" cap="none" strike="noStrike">
                <a:solidFill>
                  <a:srgbClr val="888888"/>
                </a:solidFill>
                <a:latin typeface="Calibri"/>
                <a:ea typeface="Calibri"/>
                <a:cs typeface="Calibri"/>
                <a:sym typeface="Calibri"/>
              </a:defRPr>
            </a:lvl5pPr>
            <a:lvl6pPr indent="-228600" lvl="5" marL="2743200" marR="0" rtl="0" algn="l">
              <a:spcBef>
                <a:spcPts val="300"/>
              </a:spcBef>
              <a:spcAft>
                <a:spcPts val="0"/>
              </a:spcAft>
              <a:buClr>
                <a:srgbClr val="888888"/>
              </a:buClr>
              <a:buSzPts val="1100"/>
              <a:buFont typeface="Arial"/>
              <a:buNone/>
              <a:defRPr b="0" i="0" sz="1100" u="none" cap="none" strike="noStrike">
                <a:solidFill>
                  <a:srgbClr val="888888"/>
                </a:solidFill>
                <a:latin typeface="Calibri"/>
                <a:ea typeface="Calibri"/>
                <a:cs typeface="Calibri"/>
                <a:sym typeface="Calibri"/>
              </a:defRPr>
            </a:lvl6pPr>
            <a:lvl7pPr indent="-228600" lvl="6" marL="3200400" marR="0" rtl="0" algn="l">
              <a:spcBef>
                <a:spcPts val="300"/>
              </a:spcBef>
              <a:spcAft>
                <a:spcPts val="0"/>
              </a:spcAft>
              <a:buClr>
                <a:srgbClr val="888888"/>
              </a:buClr>
              <a:buSzPts val="1100"/>
              <a:buFont typeface="Arial"/>
              <a:buNone/>
              <a:defRPr b="0" i="0" sz="1100" u="none" cap="none" strike="noStrike">
                <a:solidFill>
                  <a:srgbClr val="888888"/>
                </a:solidFill>
                <a:latin typeface="Calibri"/>
                <a:ea typeface="Calibri"/>
                <a:cs typeface="Calibri"/>
                <a:sym typeface="Calibri"/>
              </a:defRPr>
            </a:lvl7pPr>
            <a:lvl8pPr indent="-228600" lvl="7" marL="3657600" marR="0" rtl="0" algn="l">
              <a:spcBef>
                <a:spcPts val="300"/>
              </a:spcBef>
              <a:spcAft>
                <a:spcPts val="0"/>
              </a:spcAft>
              <a:buClr>
                <a:srgbClr val="888888"/>
              </a:buClr>
              <a:buSzPts val="1100"/>
              <a:buFont typeface="Arial"/>
              <a:buNone/>
              <a:defRPr b="0" i="0" sz="1100" u="none" cap="none" strike="noStrike">
                <a:solidFill>
                  <a:srgbClr val="888888"/>
                </a:solidFill>
                <a:latin typeface="Calibri"/>
                <a:ea typeface="Calibri"/>
                <a:cs typeface="Calibri"/>
                <a:sym typeface="Calibri"/>
              </a:defRPr>
            </a:lvl8pPr>
            <a:lvl9pPr indent="-228600" lvl="8" marL="4114800" marR="0" rtl="0" algn="l">
              <a:spcBef>
                <a:spcPts val="300"/>
              </a:spcBef>
              <a:spcAft>
                <a:spcPts val="0"/>
              </a:spcAft>
              <a:buClr>
                <a:srgbClr val="888888"/>
              </a:buClr>
              <a:buSzPts val="1100"/>
              <a:buFont typeface="Arial"/>
              <a:buNone/>
              <a:defRPr b="0" i="0" sz="1100" u="none" cap="none" strike="noStrike">
                <a:solidFill>
                  <a:srgbClr val="888888"/>
                </a:solidFill>
                <a:latin typeface="Calibri"/>
                <a:ea typeface="Calibri"/>
                <a:cs typeface="Calibri"/>
                <a:sym typeface="Calibri"/>
              </a:defRPr>
            </a:lvl9pPr>
          </a:lstStyle>
          <a:p/>
        </p:txBody>
      </p:sp>
      <p:sp>
        <p:nvSpPr>
          <p:cNvPr id="68" name="Google Shape;68;g307bedc8eeb_1_60"/>
          <p:cNvSpPr txBox="1"/>
          <p:nvPr>
            <p:ph idx="10" type="dt"/>
          </p:nvPr>
        </p:nvSpPr>
        <p:spPr>
          <a:xfrm>
            <a:off x="457200"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69" name="Google Shape;69;g307bedc8eeb_1_60"/>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70" name="Google Shape;70;g307bedc8eeb_1_60"/>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1" name="Google Shape;71;g307bedc8eeb_1_60"/>
          <p:cNvPicPr preferRelativeResize="0"/>
          <p:nvPr/>
        </p:nvPicPr>
        <p:blipFill rotWithShape="1">
          <a:blip r:embed="rId2">
            <a:alphaModFix/>
          </a:blip>
          <a:srcRect b="0" l="0" r="0" t="0"/>
          <a:stretch/>
        </p:blipFill>
        <p:spPr>
          <a:xfrm>
            <a:off x="8036561" y="120183"/>
            <a:ext cx="752474" cy="81749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307bedc8eeb_1_0"/>
          <p:cNvSpPr/>
          <p:nvPr/>
        </p:nvSpPr>
        <p:spPr>
          <a:xfrm>
            <a:off x="8395971" y="6386195"/>
            <a:ext cx="335100" cy="335100"/>
          </a:xfrm>
          <a:prstGeom prst="roundRect">
            <a:avLst>
              <a:gd fmla="val 16667" name="adj"/>
            </a:avLst>
          </a:prstGeom>
          <a:solidFill>
            <a:srgbClr val="F9A0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 name="Google Shape;7;g307bedc8eeb_1_0"/>
          <p:cNvSpPr txBox="1"/>
          <p:nvPr>
            <p:ph type="title"/>
          </p:nvPr>
        </p:nvSpPr>
        <p:spPr>
          <a:xfrm>
            <a:off x="581025" y="274639"/>
            <a:ext cx="8229600" cy="11433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500"/>
              <a:buNone/>
              <a:defRPr sz="1900"/>
            </a:lvl2pPr>
            <a:lvl3pPr indent="0" lvl="2" rtl="0">
              <a:spcBef>
                <a:spcPts val="0"/>
              </a:spcBef>
              <a:spcAft>
                <a:spcPts val="0"/>
              </a:spcAft>
              <a:buSzPts val="1500"/>
              <a:buNone/>
              <a:defRPr sz="1900"/>
            </a:lvl3pPr>
            <a:lvl4pPr indent="0" lvl="3" rtl="0">
              <a:spcBef>
                <a:spcPts val="0"/>
              </a:spcBef>
              <a:spcAft>
                <a:spcPts val="0"/>
              </a:spcAft>
              <a:buSzPts val="1500"/>
              <a:buNone/>
              <a:defRPr sz="1900"/>
            </a:lvl4pPr>
            <a:lvl5pPr indent="0" lvl="4" rtl="0">
              <a:spcBef>
                <a:spcPts val="0"/>
              </a:spcBef>
              <a:spcAft>
                <a:spcPts val="0"/>
              </a:spcAft>
              <a:buSzPts val="1500"/>
              <a:buNone/>
              <a:defRPr sz="1900"/>
            </a:lvl5pPr>
            <a:lvl6pPr indent="0" lvl="5" rtl="0">
              <a:spcBef>
                <a:spcPts val="0"/>
              </a:spcBef>
              <a:spcAft>
                <a:spcPts val="0"/>
              </a:spcAft>
              <a:buSzPts val="1500"/>
              <a:buNone/>
              <a:defRPr sz="1900"/>
            </a:lvl6pPr>
            <a:lvl7pPr indent="0" lvl="6" rtl="0">
              <a:spcBef>
                <a:spcPts val="0"/>
              </a:spcBef>
              <a:spcAft>
                <a:spcPts val="0"/>
              </a:spcAft>
              <a:buSzPts val="1500"/>
              <a:buNone/>
              <a:defRPr sz="1900"/>
            </a:lvl7pPr>
            <a:lvl8pPr indent="0" lvl="7" rtl="0">
              <a:spcBef>
                <a:spcPts val="0"/>
              </a:spcBef>
              <a:spcAft>
                <a:spcPts val="0"/>
              </a:spcAft>
              <a:buSzPts val="1500"/>
              <a:buNone/>
              <a:defRPr sz="1900"/>
            </a:lvl8pPr>
            <a:lvl9pPr indent="0" lvl="8" rtl="0">
              <a:spcBef>
                <a:spcPts val="0"/>
              </a:spcBef>
              <a:spcAft>
                <a:spcPts val="0"/>
              </a:spcAft>
              <a:buSzPts val="1500"/>
              <a:buNone/>
              <a:defRPr sz="1900"/>
            </a:lvl9pPr>
          </a:lstStyle>
          <a:p/>
        </p:txBody>
      </p:sp>
      <p:sp>
        <p:nvSpPr>
          <p:cNvPr id="8" name="Google Shape;8;g307bedc8eeb_1_0"/>
          <p:cNvSpPr txBox="1"/>
          <p:nvPr>
            <p:ph idx="1" type="body"/>
          </p:nvPr>
        </p:nvSpPr>
        <p:spPr>
          <a:xfrm>
            <a:off x="581025" y="1600201"/>
            <a:ext cx="8229600" cy="45261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9250" lvl="2" marL="1371600" marR="0" rtl="0" algn="l">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9" name="Google Shape;9;g307bedc8eeb_1_0"/>
          <p:cNvSpPr txBox="1"/>
          <p:nvPr>
            <p:ph idx="10" type="dt"/>
          </p:nvPr>
        </p:nvSpPr>
        <p:spPr>
          <a:xfrm>
            <a:off x="457200" y="6356351"/>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0" name="Google Shape;10;g307bedc8eeb_1_0"/>
          <p:cNvSpPr txBox="1"/>
          <p:nvPr>
            <p:ph idx="11" type="ftr"/>
          </p:nvPr>
        </p:nvSpPr>
        <p:spPr>
          <a:xfrm>
            <a:off x="3124200" y="6356351"/>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1" name="Google Shape;11;g307bedc8eeb_1_0"/>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2" name="Google Shape;12;g307bedc8eeb_1_0"/>
          <p:cNvGrpSpPr/>
          <p:nvPr/>
        </p:nvGrpSpPr>
        <p:grpSpPr>
          <a:xfrm>
            <a:off x="0" y="1669640"/>
            <a:ext cx="7985700" cy="5195794"/>
            <a:chOff x="0" y="1669640"/>
            <a:chExt cx="7985700" cy="5195794"/>
          </a:xfrm>
        </p:grpSpPr>
        <p:sp>
          <p:nvSpPr>
            <p:cNvPr id="13" name="Google Shape;13;g307bedc8eeb_1_0"/>
            <p:cNvSpPr/>
            <p:nvPr/>
          </p:nvSpPr>
          <p:spPr>
            <a:xfrm>
              <a:off x="0" y="1669640"/>
              <a:ext cx="538500" cy="5191500"/>
            </a:xfrm>
            <a:prstGeom prst="round1Rect">
              <a:avLst>
                <a:gd fmla="val 16667" name="adj"/>
              </a:avLst>
            </a:prstGeom>
            <a:solidFill>
              <a:srgbClr val="267E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4" name="Google Shape;14;g307bedc8eeb_1_0"/>
            <p:cNvSpPr/>
            <p:nvPr/>
          </p:nvSpPr>
          <p:spPr>
            <a:xfrm>
              <a:off x="0" y="6354234"/>
              <a:ext cx="7985700" cy="511200"/>
            </a:xfrm>
            <a:prstGeom prst="round1Rect">
              <a:avLst>
                <a:gd fmla="val 16667" name="adj"/>
              </a:avLst>
            </a:prstGeom>
            <a:solidFill>
              <a:srgbClr val="267E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5" name="Google Shape;15;g307bedc8eeb_1_0"/>
          <p:cNvSpPr txBox="1"/>
          <p:nvPr/>
        </p:nvSpPr>
        <p:spPr>
          <a:xfrm>
            <a:off x="1924051" y="6373227"/>
            <a:ext cx="52959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900"/>
              <a:buFont typeface="Arial"/>
              <a:buNone/>
            </a:pPr>
            <a:r>
              <a:rPr b="0" i="0" lang="en-US" sz="900" u="none" cap="none" strike="noStrike">
                <a:solidFill>
                  <a:schemeClr val="lt1"/>
                </a:solidFill>
                <a:latin typeface="Arial"/>
                <a:ea typeface="Arial"/>
                <a:cs typeface="Arial"/>
                <a:sym typeface="Arial"/>
              </a:rPr>
              <a:t>Copyright (c) 2017 </a:t>
            </a:r>
            <a:r>
              <a:rPr b="0" i="1" lang="en-US" sz="900" u="none" cap="none" strike="noStrike">
                <a:solidFill>
                  <a:schemeClr val="lt1"/>
                </a:solidFill>
                <a:latin typeface="Arial"/>
                <a:ea typeface="Arial"/>
                <a:cs typeface="Arial"/>
                <a:sym typeface="Arial"/>
              </a:rPr>
              <a:t>Children's Health Fund</a:t>
            </a:r>
            <a:endParaRPr b="0" i="0" sz="9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900"/>
              <a:buFont typeface="Arial"/>
              <a:buNone/>
            </a:pPr>
            <a:r>
              <a:rPr b="0" i="0" lang="en-US" sz="900" u="none" cap="none" strike="noStrike">
                <a:solidFill>
                  <a:schemeClr val="lt1"/>
                </a:solidFill>
                <a:latin typeface="Arial"/>
                <a:ea typeface="Arial"/>
                <a:cs typeface="Arial"/>
                <a:sym typeface="Arial"/>
              </a:rPr>
              <a:t>All Rights Reserved</a:t>
            </a:r>
            <a:endParaRPr sz="1500"/>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youtube.com/watch?v=RbEzFfwaKOk" TargetMode="Externa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hyperlink" Target="http://www.hrl.nyc/" TargetMode="External"/><Relationship Id="rId5" Type="http://schemas.openxmlformats.org/officeDocument/2006/relationships/hyperlink" Target="mailto:rtc@chfund.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07bedc8eeb_0_0"/>
          <p:cNvSpPr/>
          <p:nvPr/>
        </p:nvSpPr>
        <p:spPr>
          <a:xfrm>
            <a:off x="0" y="6336850"/>
            <a:ext cx="8000400" cy="5574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307bedc8eeb_0_0"/>
          <p:cNvSpPr txBox="1"/>
          <p:nvPr>
            <p:ph idx="12" type="sldNum"/>
          </p:nvPr>
        </p:nvSpPr>
        <p:spPr>
          <a:xfrm>
            <a:off x="6553202" y="6356351"/>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t>‹#›</a:t>
            </a:fld>
            <a:endParaRPr sz="900"/>
          </a:p>
        </p:txBody>
      </p:sp>
      <p:sp>
        <p:nvSpPr>
          <p:cNvPr id="149" name="Google Shape;149;g307bedc8eeb_0_0"/>
          <p:cNvSpPr txBox="1"/>
          <p:nvPr>
            <p:ph type="ctrTitle"/>
          </p:nvPr>
        </p:nvSpPr>
        <p:spPr>
          <a:xfrm>
            <a:off x="698200" y="3556575"/>
            <a:ext cx="8325000" cy="1090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267EC4"/>
              </a:buClr>
              <a:buFont typeface="Calibri"/>
              <a:buNone/>
            </a:pPr>
            <a:r>
              <a:t/>
            </a:r>
            <a:endParaRPr b="1" i="1" sz="4000">
              <a:solidFill>
                <a:srgbClr val="008FD0"/>
              </a:solidFill>
              <a:latin typeface="Calibri"/>
              <a:ea typeface="Calibri"/>
              <a:cs typeface="Calibri"/>
              <a:sym typeface="Calibri"/>
            </a:endParaRPr>
          </a:p>
          <a:p>
            <a:pPr indent="0" lvl="0" marL="0" marR="0" rtl="0" algn="ctr">
              <a:spcBef>
                <a:spcPts val="0"/>
              </a:spcBef>
              <a:spcAft>
                <a:spcPts val="0"/>
              </a:spcAft>
              <a:buClr>
                <a:srgbClr val="267EC4"/>
              </a:buClr>
              <a:buFont typeface="Calibri"/>
              <a:buNone/>
            </a:pPr>
            <a:r>
              <a:rPr b="1" lang="en-US" sz="4200">
                <a:solidFill>
                  <a:srgbClr val="008FD0"/>
                </a:solidFill>
                <a:latin typeface="Calibri"/>
                <a:ea typeface="Calibri"/>
                <a:cs typeface="Calibri"/>
                <a:sym typeface="Calibri"/>
              </a:rPr>
              <a:t>Healthy and Ready to Lear</a:t>
            </a:r>
            <a:r>
              <a:rPr b="1" lang="en-US" sz="4200">
                <a:solidFill>
                  <a:srgbClr val="008FD0"/>
                </a:solidFill>
              </a:rPr>
              <a:t>n</a:t>
            </a:r>
            <a:endParaRPr b="1" sz="4200">
              <a:solidFill>
                <a:srgbClr val="008FD0"/>
              </a:solidFill>
            </a:endParaRPr>
          </a:p>
          <a:p>
            <a:pPr indent="0" lvl="0" marL="0" marR="0" rtl="0" algn="ctr">
              <a:spcBef>
                <a:spcPts val="0"/>
              </a:spcBef>
              <a:spcAft>
                <a:spcPts val="0"/>
              </a:spcAft>
              <a:buClr>
                <a:srgbClr val="267EC4"/>
              </a:buClr>
              <a:buFont typeface="Calibri"/>
              <a:buNone/>
            </a:pPr>
            <a:r>
              <a:t/>
            </a:r>
            <a:endParaRPr b="1" sz="4000">
              <a:solidFill>
                <a:srgbClr val="008FD0"/>
              </a:solidFill>
              <a:latin typeface="Calibri"/>
              <a:ea typeface="Calibri"/>
              <a:cs typeface="Calibri"/>
              <a:sym typeface="Calibri"/>
            </a:endParaRPr>
          </a:p>
          <a:p>
            <a:pPr indent="0" lvl="0" marL="0" marR="0" rtl="0" algn="l">
              <a:spcBef>
                <a:spcPts val="0"/>
              </a:spcBef>
              <a:spcAft>
                <a:spcPts val="0"/>
              </a:spcAft>
              <a:buClr>
                <a:srgbClr val="267EC4"/>
              </a:buClr>
              <a:buFont typeface="Calibri"/>
              <a:buNone/>
            </a:pPr>
            <a:r>
              <a:t/>
            </a:r>
            <a:endParaRPr b="1" sz="4000">
              <a:solidFill>
                <a:srgbClr val="008FD0"/>
              </a:solidFill>
              <a:latin typeface="Calibri"/>
              <a:ea typeface="Calibri"/>
              <a:cs typeface="Calibri"/>
              <a:sym typeface="Calibri"/>
            </a:endParaRPr>
          </a:p>
        </p:txBody>
      </p:sp>
      <p:cxnSp>
        <p:nvCxnSpPr>
          <p:cNvPr id="150" name="Google Shape;150;g307bedc8eeb_0_0"/>
          <p:cNvCxnSpPr/>
          <p:nvPr/>
        </p:nvCxnSpPr>
        <p:spPr>
          <a:xfrm>
            <a:off x="2649585" y="4395990"/>
            <a:ext cx="4002600" cy="0"/>
          </a:xfrm>
          <a:prstGeom prst="straightConnector1">
            <a:avLst/>
          </a:prstGeom>
          <a:noFill/>
          <a:ln cap="flat" cmpd="sng" w="25400">
            <a:solidFill>
              <a:srgbClr val="267EC4"/>
            </a:solidFill>
            <a:prstDash val="solid"/>
            <a:round/>
            <a:headEnd len="sm" w="sm" type="none"/>
            <a:tailEnd len="sm" w="sm" type="none"/>
          </a:ln>
        </p:spPr>
      </p:cxnSp>
      <p:sp>
        <p:nvSpPr>
          <p:cNvPr id="151" name="Google Shape;151;g307bedc8eeb_0_0"/>
          <p:cNvSpPr txBox="1"/>
          <p:nvPr/>
        </p:nvSpPr>
        <p:spPr>
          <a:xfrm>
            <a:off x="3737225" y="6413525"/>
            <a:ext cx="1827300" cy="480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7F7F7F"/>
              </a:buClr>
              <a:buFont typeface="Arial"/>
              <a:buNone/>
            </a:pPr>
            <a:r>
              <a:rPr lang="en-US" sz="2400">
                <a:solidFill>
                  <a:srgbClr val="FFFFFF"/>
                </a:solidFill>
                <a:latin typeface="Calibri"/>
                <a:ea typeface="Calibri"/>
                <a:cs typeface="Calibri"/>
                <a:sym typeface="Calibri"/>
              </a:rPr>
              <a:t>10/2024</a:t>
            </a:r>
            <a:endParaRPr sz="2400">
              <a:solidFill>
                <a:srgbClr val="FFFFFF"/>
              </a:solidFill>
              <a:latin typeface="Calibri"/>
              <a:ea typeface="Calibri"/>
              <a:cs typeface="Calibri"/>
              <a:sym typeface="Calibri"/>
            </a:endParaRPr>
          </a:p>
        </p:txBody>
      </p:sp>
      <p:pic>
        <p:nvPicPr>
          <p:cNvPr id="152" name="Google Shape;152;g307bedc8eeb_0_0"/>
          <p:cNvPicPr preferRelativeResize="0"/>
          <p:nvPr/>
        </p:nvPicPr>
        <p:blipFill>
          <a:blip r:embed="rId3">
            <a:alphaModFix/>
          </a:blip>
          <a:stretch>
            <a:fillRect/>
          </a:stretch>
        </p:blipFill>
        <p:spPr>
          <a:xfrm>
            <a:off x="1767149" y="892775"/>
            <a:ext cx="5991352" cy="1748175"/>
          </a:xfrm>
          <a:prstGeom prst="rect">
            <a:avLst/>
          </a:prstGeom>
          <a:noFill/>
          <a:ln>
            <a:noFill/>
          </a:ln>
        </p:spPr>
      </p:pic>
      <p:sp>
        <p:nvSpPr>
          <p:cNvPr id="153" name="Google Shape;153;g307bedc8eeb_0_0"/>
          <p:cNvSpPr txBox="1"/>
          <p:nvPr>
            <p:ph type="ctrTitle"/>
          </p:nvPr>
        </p:nvSpPr>
        <p:spPr>
          <a:xfrm>
            <a:off x="698200" y="4238150"/>
            <a:ext cx="8325000" cy="1090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267EC4"/>
              </a:buClr>
              <a:buFont typeface="Calibri"/>
              <a:buNone/>
            </a:pPr>
            <a:r>
              <a:rPr lang="en-US">
                <a:solidFill>
                  <a:srgbClr val="008FD0"/>
                </a:solidFill>
              </a:rPr>
              <a:t>Angie Vega &amp; Angelika Gutierrez, MPH</a:t>
            </a:r>
            <a:endParaRPr>
              <a:solidFill>
                <a:srgbClr val="008FD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307bedc8eeb_1_164"/>
          <p:cNvSpPr txBox="1"/>
          <p:nvPr>
            <p:ph idx="12" type="sldNum"/>
          </p:nvPr>
        </p:nvSpPr>
        <p:spPr>
          <a:xfrm>
            <a:off x="6553200" y="6356351"/>
            <a:ext cx="2133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300"/>
              <a:buFont typeface="Arial"/>
              <a:buNone/>
            </a:pPr>
            <a:fld id="{00000000-1234-1234-1234-123412341234}" type="slidenum">
              <a:rPr lang="en-US"/>
              <a:t>‹#›</a:t>
            </a:fld>
            <a:endParaRPr/>
          </a:p>
        </p:txBody>
      </p:sp>
      <p:pic>
        <p:nvPicPr>
          <p:cNvPr id="234" name="Google Shape;234;g307bedc8eeb_1_164"/>
          <p:cNvPicPr preferRelativeResize="0"/>
          <p:nvPr/>
        </p:nvPicPr>
        <p:blipFill>
          <a:blip r:embed="rId3">
            <a:alphaModFix/>
          </a:blip>
          <a:stretch>
            <a:fillRect/>
          </a:stretch>
        </p:blipFill>
        <p:spPr>
          <a:xfrm>
            <a:off x="0" y="0"/>
            <a:ext cx="9144000" cy="6858000"/>
          </a:xfrm>
          <a:prstGeom prst="rect">
            <a:avLst/>
          </a:prstGeom>
          <a:noFill/>
          <a:ln>
            <a:noFill/>
          </a:ln>
        </p:spPr>
      </p:pic>
      <p:sp>
        <p:nvSpPr>
          <p:cNvPr id="235" name="Google Shape;235;g307bedc8eeb_1_164"/>
          <p:cNvSpPr/>
          <p:nvPr/>
        </p:nvSpPr>
        <p:spPr>
          <a:xfrm>
            <a:off x="6306406" y="1748229"/>
            <a:ext cx="1329850" cy="1386625"/>
          </a:xfrm>
          <a:custGeom>
            <a:rect b="b" l="l" r="r" t="t"/>
            <a:pathLst>
              <a:path extrusionOk="0" h="55465" w="53194">
                <a:moveTo>
                  <a:pt x="38625" y="1411"/>
                </a:moveTo>
                <a:cubicBezTo>
                  <a:pt x="30419" y="1411"/>
                  <a:pt x="21253" y="2654"/>
                  <a:pt x="14845" y="7781"/>
                </a:cubicBezTo>
                <a:cubicBezTo>
                  <a:pt x="4533" y="16031"/>
                  <a:pt x="-3522" y="33012"/>
                  <a:pt x="1681" y="45150"/>
                </a:cubicBezTo>
                <a:cubicBezTo>
                  <a:pt x="2634" y="47373"/>
                  <a:pt x="2065" y="50863"/>
                  <a:pt x="4229" y="51944"/>
                </a:cubicBezTo>
                <a:cubicBezTo>
                  <a:pt x="17689" y="58670"/>
                  <a:pt x="40924" y="55665"/>
                  <a:pt x="48392" y="42602"/>
                </a:cubicBezTo>
                <a:cubicBezTo>
                  <a:pt x="55002" y="31040"/>
                  <a:pt x="55014" y="13083"/>
                  <a:pt x="46693" y="2685"/>
                </a:cubicBezTo>
                <a:cubicBezTo>
                  <a:pt x="43151" y="-1741"/>
                  <a:pt x="35207" y="460"/>
                  <a:pt x="29708" y="1836"/>
                </a:cubicBezTo>
              </a:path>
            </a:pathLst>
          </a:custGeom>
          <a:noFill/>
          <a:ln cap="flat" cmpd="sng" w="28575">
            <a:solidFill>
              <a:srgbClr val="FFFF00"/>
            </a:solidFill>
            <a:prstDash val="solid"/>
            <a:round/>
            <a:headEnd len="med" w="med" type="none"/>
            <a:tailEnd len="med" w="med" type="none"/>
          </a:ln>
        </p:spPr>
      </p:sp>
      <p:sp>
        <p:nvSpPr>
          <p:cNvPr id="236" name="Google Shape;236;g307bedc8eeb_1_164"/>
          <p:cNvSpPr/>
          <p:nvPr/>
        </p:nvSpPr>
        <p:spPr>
          <a:xfrm>
            <a:off x="6211471" y="3462479"/>
            <a:ext cx="1314775" cy="1046900"/>
          </a:xfrm>
          <a:custGeom>
            <a:rect b="b" l="l" r="r" t="t"/>
            <a:pathLst>
              <a:path extrusionOk="0" h="41876" w="52591">
                <a:moveTo>
                  <a:pt x="42847" y="6305"/>
                </a:moveTo>
                <a:cubicBezTo>
                  <a:pt x="36024" y="3573"/>
                  <a:pt x="28822" y="-1079"/>
                  <a:pt x="21615" y="360"/>
                </a:cubicBezTo>
                <a:cubicBezTo>
                  <a:pt x="11798" y="2321"/>
                  <a:pt x="-3668" y="13061"/>
                  <a:pt x="807" y="22016"/>
                </a:cubicBezTo>
                <a:cubicBezTo>
                  <a:pt x="3271" y="26948"/>
                  <a:pt x="11347" y="26187"/>
                  <a:pt x="15245" y="30085"/>
                </a:cubicBezTo>
                <a:cubicBezTo>
                  <a:pt x="19901" y="34741"/>
                  <a:pt x="27191" y="35633"/>
                  <a:pt x="33080" y="38578"/>
                </a:cubicBezTo>
                <a:cubicBezTo>
                  <a:pt x="38421" y="41249"/>
                  <a:pt x="45794" y="43349"/>
                  <a:pt x="50915" y="40276"/>
                </a:cubicBezTo>
                <a:cubicBezTo>
                  <a:pt x="54316" y="38235"/>
                  <a:pt x="51351" y="32257"/>
                  <a:pt x="50490" y="28386"/>
                </a:cubicBezTo>
                <a:cubicBezTo>
                  <a:pt x="48799" y="20783"/>
                  <a:pt x="45307" y="13695"/>
                  <a:pt x="42847" y="6305"/>
                </a:cubicBezTo>
              </a:path>
            </a:pathLst>
          </a:custGeom>
          <a:noFill/>
          <a:ln cap="flat" cmpd="sng" w="28575">
            <a:solidFill>
              <a:srgbClr val="FFFF00"/>
            </a:solidFill>
            <a:prstDash val="solid"/>
            <a:round/>
            <a:headEnd len="med" w="med" type="none"/>
            <a:tailEnd len="med" w="med"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1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6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307bedc8eeb_1_172"/>
          <p:cNvSpPr txBox="1"/>
          <p:nvPr>
            <p:ph type="title"/>
          </p:nvPr>
        </p:nvSpPr>
        <p:spPr>
          <a:xfrm>
            <a:off x="581025" y="274639"/>
            <a:ext cx="8229600" cy="114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 name="Google Shape;243;g307bedc8eeb_1_172"/>
          <p:cNvSpPr txBox="1"/>
          <p:nvPr>
            <p:ph idx="1" type="body"/>
          </p:nvPr>
        </p:nvSpPr>
        <p:spPr>
          <a:xfrm>
            <a:off x="581025" y="1600201"/>
            <a:ext cx="8229600" cy="4526100"/>
          </a:xfrm>
          <a:prstGeom prst="rect">
            <a:avLst/>
          </a:prstGeom>
        </p:spPr>
        <p:txBody>
          <a:bodyPr anchorCtr="0" anchor="t" bIns="91425" lIns="91425" spcFirstLastPara="1" rIns="91425" wrap="square" tIns="91425">
            <a:noAutofit/>
          </a:bodyPr>
          <a:lstStyle/>
          <a:p>
            <a:pPr indent="0" lvl="0" marL="0" rtl="0" algn="l">
              <a:spcBef>
                <a:spcPts val="500"/>
              </a:spcBef>
              <a:spcAft>
                <a:spcPts val="0"/>
              </a:spcAft>
              <a:buNone/>
            </a:pPr>
            <a:r>
              <a:t/>
            </a:r>
            <a:endParaRPr/>
          </a:p>
        </p:txBody>
      </p:sp>
      <p:sp>
        <p:nvSpPr>
          <p:cNvPr id="244" name="Google Shape;244;g307bedc8eeb_1_172"/>
          <p:cNvSpPr txBox="1"/>
          <p:nvPr>
            <p:ph idx="12" type="sldNum"/>
          </p:nvPr>
        </p:nvSpPr>
        <p:spPr>
          <a:xfrm>
            <a:off x="6553200" y="6356351"/>
            <a:ext cx="2133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300"/>
              <a:buFont typeface="Arial"/>
              <a:buNone/>
            </a:pPr>
            <a:fld id="{00000000-1234-1234-1234-123412341234}" type="slidenum">
              <a:rPr lang="en-US"/>
              <a:t>‹#›</a:t>
            </a:fld>
            <a:endParaRPr/>
          </a:p>
        </p:txBody>
      </p:sp>
      <p:pic>
        <p:nvPicPr>
          <p:cNvPr id="245" name="Google Shape;245;g307bedc8eeb_1_172"/>
          <p:cNvPicPr preferRelativeResize="0"/>
          <p:nvPr/>
        </p:nvPicPr>
        <p:blipFill>
          <a:blip r:embed="rId3">
            <a:alphaModFix/>
          </a:blip>
          <a:stretch>
            <a:fillRect/>
          </a:stretch>
        </p:blipFill>
        <p:spPr>
          <a:xfrm>
            <a:off x="0" y="0"/>
            <a:ext cx="9144000" cy="6858001"/>
          </a:xfrm>
          <a:prstGeom prst="rect">
            <a:avLst/>
          </a:prstGeom>
          <a:noFill/>
          <a:ln>
            <a:noFill/>
          </a:ln>
        </p:spPr>
      </p:pic>
      <p:sp>
        <p:nvSpPr>
          <p:cNvPr id="246" name="Google Shape;246;g307bedc8eeb_1_172"/>
          <p:cNvSpPr/>
          <p:nvPr/>
        </p:nvSpPr>
        <p:spPr>
          <a:xfrm>
            <a:off x="6456548" y="1900275"/>
            <a:ext cx="889800" cy="1130425"/>
          </a:xfrm>
          <a:custGeom>
            <a:rect b="b" l="l" r="r" t="t"/>
            <a:pathLst>
              <a:path extrusionOk="0" h="45217" w="35592">
                <a:moveTo>
                  <a:pt x="35592" y="4671"/>
                </a:moveTo>
                <a:cubicBezTo>
                  <a:pt x="30207" y="-2506"/>
                  <a:pt x="15184" y="1299"/>
                  <a:pt x="8839" y="7644"/>
                </a:cubicBezTo>
                <a:cubicBezTo>
                  <a:pt x="3742" y="12741"/>
                  <a:pt x="2806" y="20917"/>
                  <a:pt x="1620" y="28027"/>
                </a:cubicBezTo>
                <a:cubicBezTo>
                  <a:pt x="1037" y="31520"/>
                  <a:pt x="-1309" y="36139"/>
                  <a:pt x="1195" y="38643"/>
                </a:cubicBezTo>
                <a:cubicBezTo>
                  <a:pt x="4171" y="41619"/>
                  <a:pt x="9002" y="41868"/>
                  <a:pt x="13085" y="42889"/>
                </a:cubicBezTo>
                <a:cubicBezTo>
                  <a:pt x="17351" y="43956"/>
                  <a:pt x="23140" y="46848"/>
                  <a:pt x="26249" y="43739"/>
                </a:cubicBezTo>
                <a:cubicBezTo>
                  <a:pt x="36589" y="33399"/>
                  <a:pt x="29647" y="14624"/>
                  <a:pt x="29647" y="0"/>
                </a:cubicBezTo>
              </a:path>
            </a:pathLst>
          </a:custGeom>
          <a:noFill/>
          <a:ln cap="flat" cmpd="sng" w="28575">
            <a:solidFill>
              <a:srgbClr val="FFFF00"/>
            </a:solidFill>
            <a:prstDash val="solid"/>
            <a:round/>
            <a:headEnd len="med" w="med" type="none"/>
            <a:tailEnd len="med" w="med" type="none"/>
          </a:ln>
        </p:spPr>
      </p:sp>
      <p:sp>
        <p:nvSpPr>
          <p:cNvPr id="247" name="Google Shape;247;g307bedc8eeb_1_172"/>
          <p:cNvSpPr/>
          <p:nvPr/>
        </p:nvSpPr>
        <p:spPr>
          <a:xfrm>
            <a:off x="6412125" y="3747699"/>
            <a:ext cx="1108450" cy="917000"/>
          </a:xfrm>
          <a:custGeom>
            <a:rect b="b" l="l" r="r" t="t"/>
            <a:pathLst>
              <a:path extrusionOk="0" h="36680" w="44338">
                <a:moveTo>
                  <a:pt x="38643" y="5512"/>
                </a:moveTo>
                <a:cubicBezTo>
                  <a:pt x="26006" y="2983"/>
                  <a:pt x="0" y="-6102"/>
                  <a:pt x="0" y="6786"/>
                </a:cubicBezTo>
                <a:cubicBezTo>
                  <a:pt x="0" y="9419"/>
                  <a:pt x="4228" y="9926"/>
                  <a:pt x="6370" y="11457"/>
                </a:cubicBezTo>
                <a:cubicBezTo>
                  <a:pt x="9469" y="13671"/>
                  <a:pt x="12169" y="16407"/>
                  <a:pt x="14862" y="19100"/>
                </a:cubicBezTo>
                <a:cubicBezTo>
                  <a:pt x="20666" y="24904"/>
                  <a:pt x="24177" y="37861"/>
                  <a:pt x="32273" y="36511"/>
                </a:cubicBezTo>
                <a:cubicBezTo>
                  <a:pt x="39583" y="35292"/>
                  <a:pt x="41840" y="24313"/>
                  <a:pt x="42889" y="16977"/>
                </a:cubicBezTo>
                <a:cubicBezTo>
                  <a:pt x="43312" y="14021"/>
                  <a:pt x="45274" y="10620"/>
                  <a:pt x="43738" y="8060"/>
                </a:cubicBezTo>
                <a:cubicBezTo>
                  <a:pt x="42307" y="5675"/>
                  <a:pt x="38308" y="6816"/>
                  <a:pt x="35670" y="5936"/>
                </a:cubicBezTo>
              </a:path>
            </a:pathLst>
          </a:custGeom>
          <a:noFill/>
          <a:ln cap="flat" cmpd="sng" w="28575">
            <a:solidFill>
              <a:srgbClr val="FFFF00"/>
            </a:solidFill>
            <a:prstDash val="solid"/>
            <a:round/>
            <a:headEnd len="med" w="med" type="none"/>
            <a:tailEnd len="med" w="med"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4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307bedc8eeb_1_182"/>
          <p:cNvSpPr/>
          <p:nvPr/>
        </p:nvSpPr>
        <p:spPr>
          <a:xfrm flipH="1" rot="10800000">
            <a:off x="780265" y="2073610"/>
            <a:ext cx="1695300" cy="4129500"/>
          </a:xfrm>
          <a:prstGeom prst="round2SameRect">
            <a:avLst>
              <a:gd fmla="val 16667" name="adj1"/>
              <a:gd fmla="val 0" name="adj2"/>
            </a:avLst>
          </a:prstGeom>
          <a:noFill/>
          <a:ln cap="flat" cmpd="sng" w="38100">
            <a:solidFill>
              <a:srgbClr val="267EC4"/>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i="0" sz="1300" u="none" cap="none" strike="noStrike">
              <a:solidFill>
                <a:srgbClr val="FFFFFF"/>
              </a:solidFill>
              <a:latin typeface="Calibri"/>
              <a:ea typeface="Calibri"/>
              <a:cs typeface="Calibri"/>
              <a:sym typeface="Calibri"/>
            </a:endParaRPr>
          </a:p>
        </p:txBody>
      </p:sp>
      <p:sp>
        <p:nvSpPr>
          <p:cNvPr id="254" name="Google Shape;254;g307bedc8eeb_1_182"/>
          <p:cNvSpPr txBox="1"/>
          <p:nvPr>
            <p:ph type="title"/>
          </p:nvPr>
        </p:nvSpPr>
        <p:spPr>
          <a:xfrm>
            <a:off x="288325" y="212564"/>
            <a:ext cx="8229600" cy="114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3600">
                <a:solidFill>
                  <a:srgbClr val="267EC4"/>
                </a:solidFill>
              </a:rPr>
              <a:t>Systemic vs. What We Can Intervene</a:t>
            </a:r>
            <a:endParaRPr b="1" sz="3600">
              <a:solidFill>
                <a:srgbClr val="267EC4"/>
              </a:solidFill>
            </a:endParaRPr>
          </a:p>
        </p:txBody>
      </p:sp>
      <p:sp>
        <p:nvSpPr>
          <p:cNvPr id="255" name="Google Shape;255;g307bedc8eeb_1_182"/>
          <p:cNvSpPr txBox="1"/>
          <p:nvPr>
            <p:ph idx="12" type="sldNum"/>
          </p:nvPr>
        </p:nvSpPr>
        <p:spPr>
          <a:xfrm>
            <a:off x="6553200" y="6356351"/>
            <a:ext cx="2133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300"/>
              <a:buFont typeface="Arial"/>
              <a:buNone/>
            </a:pPr>
            <a:fld id="{00000000-1234-1234-1234-123412341234}" type="slidenum">
              <a:rPr lang="en-US"/>
              <a:t>‹#›</a:t>
            </a:fld>
            <a:endParaRPr/>
          </a:p>
        </p:txBody>
      </p:sp>
      <p:sp>
        <p:nvSpPr>
          <p:cNvPr id="256" name="Google Shape;256;g307bedc8eeb_1_182"/>
          <p:cNvSpPr/>
          <p:nvPr/>
        </p:nvSpPr>
        <p:spPr>
          <a:xfrm>
            <a:off x="6512168" y="1464372"/>
            <a:ext cx="1695300" cy="582300"/>
          </a:xfrm>
          <a:prstGeom prst="round2SameRect">
            <a:avLst>
              <a:gd fmla="val 16667" name="adj1"/>
              <a:gd fmla="val 0" name="adj2"/>
            </a:avLst>
          </a:prstGeom>
          <a:solidFill>
            <a:srgbClr val="642A8F"/>
          </a:solidFill>
          <a:ln cap="flat" cmpd="sng" w="38100">
            <a:solidFill>
              <a:srgbClr val="267EC4"/>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i="0" sz="1200" u="none" cap="none" strike="noStrike">
              <a:solidFill>
                <a:srgbClr val="FFFFFF"/>
              </a:solidFill>
              <a:latin typeface="Calibri"/>
              <a:ea typeface="Calibri"/>
              <a:cs typeface="Calibri"/>
              <a:sym typeface="Calibri"/>
            </a:endParaRPr>
          </a:p>
        </p:txBody>
      </p:sp>
      <p:sp>
        <p:nvSpPr>
          <p:cNvPr id="257" name="Google Shape;257;g307bedc8eeb_1_182"/>
          <p:cNvSpPr/>
          <p:nvPr/>
        </p:nvSpPr>
        <p:spPr>
          <a:xfrm flipH="1" rot="10800000">
            <a:off x="6512153" y="2059810"/>
            <a:ext cx="1695300" cy="4129500"/>
          </a:xfrm>
          <a:prstGeom prst="round2SameRect">
            <a:avLst>
              <a:gd fmla="val 16667" name="adj1"/>
              <a:gd fmla="val 0" name="adj2"/>
            </a:avLst>
          </a:prstGeom>
          <a:noFill/>
          <a:ln cap="flat" cmpd="sng" w="38100">
            <a:solidFill>
              <a:srgbClr val="267EC4"/>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i="0" sz="1200" u="none" cap="none" strike="noStrike">
              <a:solidFill>
                <a:srgbClr val="FFFFFF"/>
              </a:solidFill>
              <a:latin typeface="Calibri"/>
              <a:ea typeface="Calibri"/>
              <a:cs typeface="Calibri"/>
              <a:sym typeface="Calibri"/>
            </a:endParaRPr>
          </a:p>
        </p:txBody>
      </p:sp>
      <p:sp>
        <p:nvSpPr>
          <p:cNvPr id="258" name="Google Shape;258;g307bedc8eeb_1_182"/>
          <p:cNvSpPr/>
          <p:nvPr/>
        </p:nvSpPr>
        <p:spPr>
          <a:xfrm>
            <a:off x="4608269" y="1460849"/>
            <a:ext cx="1695300" cy="582300"/>
          </a:xfrm>
          <a:prstGeom prst="round2SameRect">
            <a:avLst>
              <a:gd fmla="val 16667" name="adj1"/>
              <a:gd fmla="val 0" name="adj2"/>
            </a:avLst>
          </a:prstGeom>
          <a:solidFill>
            <a:srgbClr val="642A8F"/>
          </a:solidFill>
          <a:ln cap="flat" cmpd="sng" w="38100">
            <a:solidFill>
              <a:srgbClr val="267EC4"/>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i="0" sz="1200" u="none" cap="none" strike="noStrike">
              <a:solidFill>
                <a:srgbClr val="FFFFFF"/>
              </a:solidFill>
              <a:latin typeface="Calibri"/>
              <a:ea typeface="Calibri"/>
              <a:cs typeface="Calibri"/>
              <a:sym typeface="Calibri"/>
            </a:endParaRPr>
          </a:p>
        </p:txBody>
      </p:sp>
      <p:sp>
        <p:nvSpPr>
          <p:cNvPr id="259" name="Google Shape;259;g307bedc8eeb_1_182"/>
          <p:cNvSpPr/>
          <p:nvPr/>
        </p:nvSpPr>
        <p:spPr>
          <a:xfrm flipH="1" rot="10800000">
            <a:off x="4608266" y="2056057"/>
            <a:ext cx="1695300" cy="4129500"/>
          </a:xfrm>
          <a:prstGeom prst="round2SameRect">
            <a:avLst>
              <a:gd fmla="val 16667" name="adj1"/>
              <a:gd fmla="val 0" name="adj2"/>
            </a:avLst>
          </a:prstGeom>
          <a:noFill/>
          <a:ln cap="flat" cmpd="sng" w="38100">
            <a:solidFill>
              <a:srgbClr val="267EC4"/>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i="0" sz="1200" u="none" cap="none" strike="noStrike">
              <a:solidFill>
                <a:srgbClr val="FFFFFF"/>
              </a:solidFill>
              <a:latin typeface="Calibri"/>
              <a:ea typeface="Calibri"/>
              <a:cs typeface="Calibri"/>
              <a:sym typeface="Calibri"/>
            </a:endParaRPr>
          </a:p>
        </p:txBody>
      </p:sp>
      <p:sp>
        <p:nvSpPr>
          <p:cNvPr id="260" name="Google Shape;260;g307bedc8eeb_1_182"/>
          <p:cNvSpPr/>
          <p:nvPr/>
        </p:nvSpPr>
        <p:spPr>
          <a:xfrm>
            <a:off x="2697340" y="1477332"/>
            <a:ext cx="1695300" cy="582300"/>
          </a:xfrm>
          <a:prstGeom prst="round2SameRect">
            <a:avLst>
              <a:gd fmla="val 16667" name="adj1"/>
              <a:gd fmla="val 0" name="adj2"/>
            </a:avLst>
          </a:prstGeom>
          <a:solidFill>
            <a:srgbClr val="642A8F"/>
          </a:solidFill>
          <a:ln cap="flat" cmpd="sng" w="38100">
            <a:solidFill>
              <a:srgbClr val="267EC4"/>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i="0" sz="1200" u="none" cap="none" strike="noStrike">
              <a:solidFill>
                <a:srgbClr val="FFFFFF"/>
              </a:solidFill>
              <a:latin typeface="Calibri"/>
              <a:ea typeface="Calibri"/>
              <a:cs typeface="Calibri"/>
              <a:sym typeface="Calibri"/>
            </a:endParaRPr>
          </a:p>
        </p:txBody>
      </p:sp>
      <p:sp>
        <p:nvSpPr>
          <p:cNvPr id="261" name="Google Shape;261;g307bedc8eeb_1_182"/>
          <p:cNvSpPr/>
          <p:nvPr/>
        </p:nvSpPr>
        <p:spPr>
          <a:xfrm flipH="1" rot="10800000">
            <a:off x="2697331" y="2072776"/>
            <a:ext cx="1695300" cy="4127100"/>
          </a:xfrm>
          <a:prstGeom prst="round2SameRect">
            <a:avLst>
              <a:gd fmla="val 16667" name="adj1"/>
              <a:gd fmla="val 0" name="adj2"/>
            </a:avLst>
          </a:prstGeom>
          <a:noFill/>
          <a:ln cap="flat" cmpd="sng" w="38100">
            <a:solidFill>
              <a:srgbClr val="267EC4"/>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i="0" sz="1200" u="none" cap="none" strike="noStrike">
              <a:solidFill>
                <a:srgbClr val="FFFFFF"/>
              </a:solidFill>
              <a:latin typeface="Calibri"/>
              <a:ea typeface="Calibri"/>
              <a:cs typeface="Calibri"/>
              <a:sym typeface="Calibri"/>
            </a:endParaRPr>
          </a:p>
        </p:txBody>
      </p:sp>
      <p:sp>
        <p:nvSpPr>
          <p:cNvPr id="262" name="Google Shape;262;g307bedc8eeb_1_182"/>
          <p:cNvSpPr/>
          <p:nvPr/>
        </p:nvSpPr>
        <p:spPr>
          <a:xfrm>
            <a:off x="780267" y="1477332"/>
            <a:ext cx="1695300" cy="582300"/>
          </a:xfrm>
          <a:prstGeom prst="round2SameRect">
            <a:avLst>
              <a:gd fmla="val 16667" name="adj1"/>
              <a:gd fmla="val 0" name="adj2"/>
            </a:avLst>
          </a:prstGeom>
          <a:solidFill>
            <a:srgbClr val="642A8F"/>
          </a:solidFill>
          <a:ln cap="flat" cmpd="sng" w="38100">
            <a:solidFill>
              <a:srgbClr val="267EC4"/>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i="0" sz="1200" u="none" cap="none" strike="noStrike">
              <a:solidFill>
                <a:srgbClr val="FFFFFF"/>
              </a:solidFill>
              <a:latin typeface="Calibri"/>
              <a:ea typeface="Calibri"/>
              <a:cs typeface="Calibri"/>
              <a:sym typeface="Calibri"/>
            </a:endParaRPr>
          </a:p>
        </p:txBody>
      </p:sp>
      <p:sp>
        <p:nvSpPr>
          <p:cNvPr id="263" name="Google Shape;263;g307bedc8eeb_1_182"/>
          <p:cNvSpPr txBox="1"/>
          <p:nvPr/>
        </p:nvSpPr>
        <p:spPr>
          <a:xfrm>
            <a:off x="780265" y="2312115"/>
            <a:ext cx="1695300" cy="3300600"/>
          </a:xfrm>
          <a:prstGeom prst="rect">
            <a:avLst/>
          </a:prstGeom>
          <a:noFill/>
          <a:ln>
            <a:noFill/>
          </a:ln>
        </p:spPr>
        <p:txBody>
          <a:bodyPr anchorCtr="0" anchor="t" bIns="34275" lIns="68550" spcFirstLastPara="1" rIns="68550" wrap="square" tIns="34275">
            <a:noAutofit/>
          </a:bodyPr>
          <a:lstStyle/>
          <a:p>
            <a:pPr indent="0" lvl="0" marL="0" marR="0" rtl="0" algn="ctr">
              <a:lnSpc>
                <a:spcPct val="9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Poverty</a:t>
            </a:r>
            <a:endParaRPr sz="1300">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900"/>
              <a:buFont typeface="Calibri"/>
              <a:buNone/>
            </a:pPr>
            <a:r>
              <a:rPr lang="en-US" sz="1300">
                <a:latin typeface="Calibri"/>
                <a:ea typeface="Calibri"/>
                <a:cs typeface="Calibri"/>
                <a:sym typeface="Calibri"/>
              </a:rPr>
              <a:t>Racism/</a:t>
            </a:r>
            <a:r>
              <a:rPr i="0" lang="en-US" sz="1300" u="none" cap="none" strike="noStrike">
                <a:solidFill>
                  <a:srgbClr val="000000"/>
                </a:solidFill>
                <a:latin typeface="Calibri"/>
                <a:ea typeface="Calibri"/>
                <a:cs typeface="Calibri"/>
                <a:sym typeface="Calibri"/>
              </a:rPr>
              <a:t>Racial disparities</a:t>
            </a:r>
            <a:endParaRPr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Educational disparities</a:t>
            </a:r>
            <a:endParaRPr sz="1300">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Health disparities</a:t>
            </a:r>
            <a:endParaRPr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Toxic stress/ Trauma</a:t>
            </a:r>
            <a:endParaRPr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Food insecurity</a:t>
            </a:r>
            <a:endParaRPr sz="1300">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Housing insecurity</a:t>
            </a:r>
            <a:endParaRPr sz="1300">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900"/>
              <a:buFont typeface="Calibri"/>
              <a:buNone/>
            </a:pPr>
            <a:r>
              <a:t/>
            </a:r>
            <a:endParaRPr sz="13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0"/>
              <a:buFont typeface="Arial"/>
              <a:buNone/>
            </a:pPr>
            <a:r>
              <a:t/>
            </a:r>
            <a:endParaRPr i="0" sz="1200" u="none" cap="none" strike="noStrike">
              <a:solidFill>
                <a:srgbClr val="000000"/>
              </a:solidFill>
              <a:latin typeface="Calibri"/>
              <a:ea typeface="Calibri"/>
              <a:cs typeface="Calibri"/>
              <a:sym typeface="Calibri"/>
            </a:endParaRPr>
          </a:p>
        </p:txBody>
      </p:sp>
      <p:sp>
        <p:nvSpPr>
          <p:cNvPr id="264" name="Google Shape;264;g307bedc8eeb_1_182"/>
          <p:cNvSpPr txBox="1"/>
          <p:nvPr/>
        </p:nvSpPr>
        <p:spPr>
          <a:xfrm>
            <a:off x="554230" y="1617215"/>
            <a:ext cx="2118900" cy="291000"/>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825"/>
              <a:buFont typeface="Calibri"/>
              <a:buNone/>
            </a:pPr>
            <a:r>
              <a:rPr b="1" i="0" lang="en-US" u="none" cap="none" strike="noStrike">
                <a:solidFill>
                  <a:srgbClr val="FFFFFF"/>
                </a:solidFill>
                <a:latin typeface="Calibri"/>
                <a:ea typeface="Calibri"/>
                <a:cs typeface="Calibri"/>
                <a:sym typeface="Calibri"/>
              </a:rPr>
              <a:t>Underlying Adversities</a:t>
            </a:r>
            <a:endParaRPr>
              <a:latin typeface="Calibri"/>
              <a:ea typeface="Calibri"/>
              <a:cs typeface="Calibri"/>
              <a:sym typeface="Calibri"/>
            </a:endParaRPr>
          </a:p>
        </p:txBody>
      </p:sp>
      <p:sp>
        <p:nvSpPr>
          <p:cNvPr id="265" name="Google Shape;265;g307bedc8eeb_1_182"/>
          <p:cNvSpPr txBox="1"/>
          <p:nvPr/>
        </p:nvSpPr>
        <p:spPr>
          <a:xfrm>
            <a:off x="2692631" y="2342398"/>
            <a:ext cx="1695300" cy="3389700"/>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Vision deficits</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Uncontrolled</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asthma</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Recurrent hunger</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Persistent dental pain</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Disruptive behavioral/ mental health issues</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Calibri"/>
              <a:buNone/>
            </a:pPr>
            <a:r>
              <a:rPr i="0" lang="en-US" sz="1300" u="sng" cap="none" strike="noStrike">
                <a:solidFill>
                  <a:srgbClr val="000000"/>
                </a:solidFill>
                <a:latin typeface="Calibri"/>
                <a:ea typeface="Calibri"/>
                <a:cs typeface="Calibri"/>
                <a:sym typeface="Calibri"/>
              </a:rPr>
              <a:t>+</a:t>
            </a:r>
            <a:r>
              <a:rPr i="0" lang="en-US" sz="1300" u="none" cap="none" strike="noStrike">
                <a:solidFill>
                  <a:srgbClr val="000000"/>
                </a:solidFill>
                <a:latin typeface="Calibri"/>
                <a:ea typeface="Calibri"/>
                <a:cs typeface="Calibri"/>
                <a:sym typeface="Calibri"/>
              </a:rPr>
              <a:t> Elevated lead</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25"/>
              <a:buFont typeface="Arial"/>
              <a:buNone/>
            </a:pPr>
            <a:r>
              <a:t/>
            </a:r>
            <a:endParaRPr i="0" sz="1300" u="none" cap="none" strike="noStrike">
              <a:solidFill>
                <a:srgbClr val="000000"/>
              </a:solidFill>
              <a:latin typeface="Calibri"/>
              <a:ea typeface="Calibri"/>
              <a:cs typeface="Calibri"/>
              <a:sym typeface="Calibri"/>
            </a:endParaRPr>
          </a:p>
        </p:txBody>
      </p:sp>
      <p:sp>
        <p:nvSpPr>
          <p:cNvPr id="266" name="Google Shape;266;g307bedc8eeb_1_182"/>
          <p:cNvSpPr txBox="1"/>
          <p:nvPr/>
        </p:nvSpPr>
        <p:spPr>
          <a:xfrm>
            <a:off x="2485436" y="1533840"/>
            <a:ext cx="2118900" cy="479400"/>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825"/>
              <a:buFont typeface="Calibri"/>
              <a:buNone/>
            </a:pPr>
            <a:r>
              <a:rPr b="1" i="0" lang="en-US" u="none" cap="none" strike="noStrike">
                <a:solidFill>
                  <a:srgbClr val="FFFFFF"/>
                </a:solidFill>
                <a:latin typeface="Calibri"/>
                <a:ea typeface="Calibri"/>
                <a:cs typeface="Calibri"/>
                <a:sym typeface="Calibri"/>
              </a:rPr>
              <a:t>Health Barriers </a:t>
            </a:r>
            <a:endParaRPr>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825"/>
              <a:buFont typeface="Calibri"/>
              <a:buNone/>
            </a:pPr>
            <a:r>
              <a:rPr b="1" i="0" lang="en-US" u="none" cap="none" strike="noStrike">
                <a:solidFill>
                  <a:srgbClr val="FFFFFF"/>
                </a:solidFill>
                <a:latin typeface="Calibri"/>
                <a:ea typeface="Calibri"/>
                <a:cs typeface="Calibri"/>
                <a:sym typeface="Calibri"/>
              </a:rPr>
              <a:t>to Learning</a:t>
            </a:r>
            <a:endParaRPr>
              <a:latin typeface="Calibri"/>
              <a:ea typeface="Calibri"/>
              <a:cs typeface="Calibri"/>
              <a:sym typeface="Calibri"/>
            </a:endParaRPr>
          </a:p>
        </p:txBody>
      </p:sp>
      <p:sp>
        <p:nvSpPr>
          <p:cNvPr id="267" name="Google Shape;267;g307bedc8eeb_1_182"/>
          <p:cNvSpPr txBox="1"/>
          <p:nvPr/>
        </p:nvSpPr>
        <p:spPr>
          <a:xfrm>
            <a:off x="4608268" y="2330861"/>
            <a:ext cx="1695300" cy="3389700"/>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C0504D"/>
              </a:buClr>
              <a:buSzPts val="900"/>
              <a:buFont typeface="Calibri"/>
              <a:buNone/>
            </a:pPr>
            <a:r>
              <a:rPr i="0" lang="en-US" sz="1300" u="none" cap="none" strike="noStrike">
                <a:solidFill>
                  <a:srgbClr val="C0504D"/>
                </a:solidFill>
                <a:latin typeface="Calibri"/>
                <a:ea typeface="Calibri"/>
                <a:cs typeface="Calibri"/>
                <a:sym typeface="Calibri"/>
              </a:rPr>
              <a:t>Chronic absenteeism</a:t>
            </a:r>
            <a:endParaRPr i="0" sz="1300" u="none" cap="none" strike="noStrike">
              <a:solidFill>
                <a:srgbClr val="C0504D"/>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Distractibility/ inability </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to focus</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Fatigue</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Cognitive impairment</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Disrupted school environment</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Calibri"/>
              <a:buNone/>
            </a:pPr>
            <a:r>
              <a:rPr i="0" lang="en-US" sz="1300" u="none" cap="none" strike="noStrike">
                <a:solidFill>
                  <a:srgbClr val="000000"/>
                </a:solidFill>
                <a:latin typeface="Calibri"/>
                <a:ea typeface="Calibri"/>
                <a:cs typeface="Calibri"/>
                <a:sym typeface="Calibri"/>
              </a:rPr>
              <a:t>Learning critical sensory disabilities</a:t>
            </a:r>
            <a:endParaRPr sz="1300">
              <a:latin typeface="Calibri"/>
              <a:ea typeface="Calibri"/>
              <a:cs typeface="Calibri"/>
              <a:sym typeface="Calibri"/>
            </a:endParaRPr>
          </a:p>
        </p:txBody>
      </p:sp>
      <p:sp>
        <p:nvSpPr>
          <p:cNvPr id="268" name="Google Shape;268;g307bedc8eeb_1_182"/>
          <p:cNvSpPr txBox="1"/>
          <p:nvPr/>
        </p:nvSpPr>
        <p:spPr>
          <a:xfrm>
            <a:off x="6313439" y="1519709"/>
            <a:ext cx="2118900" cy="479400"/>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825"/>
              <a:buFont typeface="Calibri"/>
              <a:buNone/>
            </a:pPr>
            <a:r>
              <a:rPr b="1" i="0" lang="en-US" u="none" cap="none" strike="noStrike">
                <a:solidFill>
                  <a:srgbClr val="FFFFFF"/>
                </a:solidFill>
                <a:latin typeface="Calibri"/>
                <a:ea typeface="Calibri"/>
                <a:cs typeface="Calibri"/>
                <a:sym typeface="Calibri"/>
              </a:rPr>
              <a:t>Long-term </a:t>
            </a:r>
            <a:endParaRPr>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825"/>
              <a:buFont typeface="Calibri"/>
              <a:buNone/>
            </a:pPr>
            <a:r>
              <a:rPr b="1" i="0" lang="en-US" u="none" cap="none" strike="noStrike">
                <a:solidFill>
                  <a:srgbClr val="FFFFFF"/>
                </a:solidFill>
                <a:latin typeface="Calibri"/>
                <a:ea typeface="Calibri"/>
                <a:cs typeface="Calibri"/>
                <a:sym typeface="Calibri"/>
              </a:rPr>
              <a:t>consequences</a:t>
            </a:r>
            <a:endParaRPr>
              <a:latin typeface="Calibri"/>
              <a:ea typeface="Calibri"/>
              <a:cs typeface="Calibri"/>
              <a:sym typeface="Calibri"/>
            </a:endParaRPr>
          </a:p>
        </p:txBody>
      </p:sp>
      <p:sp>
        <p:nvSpPr>
          <p:cNvPr id="269" name="Google Shape;269;g307bedc8eeb_1_182"/>
          <p:cNvSpPr txBox="1"/>
          <p:nvPr/>
        </p:nvSpPr>
        <p:spPr>
          <a:xfrm>
            <a:off x="4392594" y="1519880"/>
            <a:ext cx="2118900" cy="479400"/>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825"/>
              <a:buFont typeface="Calibri"/>
              <a:buNone/>
            </a:pPr>
            <a:r>
              <a:rPr b="1" i="0" lang="en-US" u="none" cap="none" strike="noStrike">
                <a:solidFill>
                  <a:srgbClr val="FFFFFF"/>
                </a:solidFill>
                <a:latin typeface="Calibri"/>
                <a:ea typeface="Calibri"/>
                <a:cs typeface="Calibri"/>
                <a:sym typeface="Calibri"/>
              </a:rPr>
              <a:t>Classroom/Learning </a:t>
            </a:r>
            <a:endParaRPr>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825"/>
              <a:buFont typeface="Calibri"/>
              <a:buNone/>
            </a:pPr>
            <a:r>
              <a:rPr b="1" i="0" lang="en-US" u="none" cap="none" strike="noStrike">
                <a:solidFill>
                  <a:srgbClr val="FFFFFF"/>
                </a:solidFill>
                <a:latin typeface="Calibri"/>
                <a:ea typeface="Calibri"/>
                <a:cs typeface="Calibri"/>
                <a:sym typeface="Calibri"/>
              </a:rPr>
              <a:t>impact</a:t>
            </a:r>
            <a:endParaRPr>
              <a:latin typeface="Calibri"/>
              <a:ea typeface="Calibri"/>
              <a:cs typeface="Calibri"/>
              <a:sym typeface="Calibri"/>
            </a:endParaRPr>
          </a:p>
        </p:txBody>
      </p:sp>
      <p:sp>
        <p:nvSpPr>
          <p:cNvPr id="270" name="Google Shape;270;g307bedc8eeb_1_182"/>
          <p:cNvSpPr txBox="1"/>
          <p:nvPr/>
        </p:nvSpPr>
        <p:spPr>
          <a:xfrm>
            <a:off x="6512157" y="2145833"/>
            <a:ext cx="1695300" cy="3492300"/>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C0504D"/>
              </a:buClr>
              <a:buSzPts val="825"/>
              <a:buFont typeface="Calibri"/>
              <a:buNone/>
            </a:pPr>
            <a:r>
              <a:rPr i="0" lang="en-US" sz="1300" u="none" cap="none" strike="noStrike">
                <a:solidFill>
                  <a:srgbClr val="C0504D"/>
                </a:solidFill>
                <a:latin typeface="Calibri"/>
                <a:ea typeface="Calibri"/>
                <a:cs typeface="Calibri"/>
                <a:sym typeface="Calibri"/>
              </a:rPr>
              <a:t>Poor academic </a:t>
            </a:r>
            <a:endParaRPr sz="1300">
              <a:latin typeface="Calibri"/>
              <a:ea typeface="Calibri"/>
              <a:cs typeface="Calibri"/>
              <a:sym typeface="Calibri"/>
            </a:endParaRPr>
          </a:p>
          <a:p>
            <a:pPr indent="0" lvl="0" marL="0" marR="0" rtl="0" algn="ctr">
              <a:lnSpc>
                <a:spcPct val="100000"/>
              </a:lnSpc>
              <a:spcBef>
                <a:spcPts val="0"/>
              </a:spcBef>
              <a:spcAft>
                <a:spcPts val="0"/>
              </a:spcAft>
              <a:buClr>
                <a:srgbClr val="C0504D"/>
              </a:buClr>
              <a:buSzPts val="825"/>
              <a:buFont typeface="Calibri"/>
              <a:buNone/>
            </a:pPr>
            <a:r>
              <a:rPr i="0" lang="en-US" sz="1300" u="none" cap="none" strike="noStrike">
                <a:solidFill>
                  <a:srgbClr val="C0504D"/>
                </a:solidFill>
                <a:latin typeface="Calibri"/>
                <a:ea typeface="Calibri"/>
                <a:cs typeface="Calibri"/>
                <a:sym typeface="Calibri"/>
              </a:rPr>
              <a:t>performance </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25"/>
              <a:buFont typeface="Arial"/>
              <a:buNone/>
            </a:pPr>
            <a:r>
              <a:t/>
            </a:r>
            <a:endParaRPr i="0" sz="1300" u="none" cap="none" strike="noStrike">
              <a:solidFill>
                <a:srgbClr val="C0504D"/>
              </a:solidFill>
              <a:latin typeface="Calibri"/>
              <a:ea typeface="Calibri"/>
              <a:cs typeface="Calibri"/>
              <a:sym typeface="Calibri"/>
            </a:endParaRPr>
          </a:p>
          <a:p>
            <a:pPr indent="0" lvl="0" marL="0" marR="0" rtl="0" algn="ctr">
              <a:lnSpc>
                <a:spcPct val="100000"/>
              </a:lnSpc>
              <a:spcBef>
                <a:spcPts val="0"/>
              </a:spcBef>
              <a:spcAft>
                <a:spcPts val="0"/>
              </a:spcAft>
              <a:buClr>
                <a:srgbClr val="C0504D"/>
              </a:buClr>
              <a:buSzPts val="825"/>
              <a:buFont typeface="Calibri"/>
              <a:buNone/>
            </a:pPr>
            <a:r>
              <a:rPr i="0" lang="en-US" sz="1300" u="none" cap="none" strike="noStrike">
                <a:solidFill>
                  <a:srgbClr val="C0504D"/>
                </a:solidFill>
                <a:latin typeface="Calibri"/>
                <a:ea typeface="Calibri"/>
                <a:cs typeface="Calibri"/>
                <a:sym typeface="Calibri"/>
              </a:rPr>
              <a:t>Failure to meet </a:t>
            </a:r>
            <a:endParaRPr sz="1300">
              <a:latin typeface="Calibri"/>
              <a:ea typeface="Calibri"/>
              <a:cs typeface="Calibri"/>
              <a:sym typeface="Calibri"/>
            </a:endParaRPr>
          </a:p>
          <a:p>
            <a:pPr indent="0" lvl="0" marL="0" marR="0" rtl="0" algn="ctr">
              <a:lnSpc>
                <a:spcPct val="100000"/>
              </a:lnSpc>
              <a:spcBef>
                <a:spcPts val="0"/>
              </a:spcBef>
              <a:spcAft>
                <a:spcPts val="0"/>
              </a:spcAft>
              <a:buClr>
                <a:srgbClr val="C0504D"/>
              </a:buClr>
              <a:buSzPts val="825"/>
              <a:buFont typeface="Calibri"/>
              <a:buNone/>
            </a:pPr>
            <a:r>
              <a:rPr i="0" lang="en-US" sz="1300" u="none" cap="none" strike="noStrike">
                <a:solidFill>
                  <a:srgbClr val="C0504D"/>
                </a:solidFill>
                <a:latin typeface="Calibri"/>
                <a:ea typeface="Calibri"/>
                <a:cs typeface="Calibri"/>
                <a:sym typeface="Calibri"/>
              </a:rPr>
              <a:t>educational benchmarks</a:t>
            </a:r>
            <a:endParaRPr i="0" sz="1300" u="none" cap="none" strike="noStrike">
              <a:solidFill>
                <a:srgbClr val="C0504D"/>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25"/>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25"/>
              <a:buFont typeface="Calibri"/>
              <a:buNone/>
            </a:pPr>
            <a:r>
              <a:rPr i="0" lang="en-US" sz="1300" u="none" cap="none" strike="noStrike">
                <a:solidFill>
                  <a:srgbClr val="000000"/>
                </a:solidFill>
                <a:latin typeface="Calibri"/>
                <a:ea typeface="Calibri"/>
                <a:cs typeface="Calibri"/>
                <a:sym typeface="Calibri"/>
              </a:rPr>
              <a:t>Chronic health issues</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25"/>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25"/>
              <a:buFont typeface="Calibri"/>
              <a:buNone/>
            </a:pPr>
            <a:r>
              <a:rPr i="0" lang="en-US" sz="1300" u="none" cap="none" strike="noStrike">
                <a:solidFill>
                  <a:srgbClr val="000000"/>
                </a:solidFill>
                <a:latin typeface="Calibri"/>
                <a:ea typeface="Calibri"/>
                <a:cs typeface="Calibri"/>
                <a:sym typeface="Calibri"/>
              </a:rPr>
              <a:t>Increased inclination to risky behaviors</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25"/>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25"/>
              <a:buFont typeface="Calibri"/>
              <a:buNone/>
            </a:pPr>
            <a:r>
              <a:rPr i="0" lang="en-US" sz="1300" u="none" cap="none" strike="noStrike">
                <a:solidFill>
                  <a:srgbClr val="000000"/>
                </a:solidFill>
                <a:latin typeface="Calibri"/>
                <a:ea typeface="Calibri"/>
                <a:cs typeface="Calibri"/>
                <a:sym typeface="Calibri"/>
              </a:rPr>
              <a:t>Reduced well-being</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25"/>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25"/>
              <a:buFont typeface="Calibri"/>
              <a:buNone/>
            </a:pPr>
            <a:r>
              <a:rPr i="0" lang="en-US" sz="1300" u="none" cap="none" strike="noStrike">
                <a:solidFill>
                  <a:srgbClr val="000000"/>
                </a:solidFill>
                <a:latin typeface="Calibri"/>
                <a:ea typeface="Calibri"/>
                <a:cs typeface="Calibri"/>
                <a:sym typeface="Calibri"/>
              </a:rPr>
              <a:t>Reduced earning potential</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25"/>
              <a:buFont typeface="Arial"/>
              <a:buNone/>
            </a:pPr>
            <a:r>
              <a:t/>
            </a:r>
            <a:endParaRPr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25"/>
              <a:buFont typeface="Calibri"/>
              <a:buNone/>
            </a:pPr>
            <a:r>
              <a:rPr i="0" lang="en-US" sz="1300" u="none" cap="none" strike="noStrike">
                <a:solidFill>
                  <a:srgbClr val="000000"/>
                </a:solidFill>
                <a:latin typeface="Calibri"/>
                <a:ea typeface="Calibri"/>
                <a:cs typeface="Calibri"/>
                <a:sym typeface="Calibri"/>
              </a:rPr>
              <a:t>Increased incarceration</a:t>
            </a:r>
            <a:endParaRPr sz="1300">
              <a:latin typeface="Calibri"/>
              <a:ea typeface="Calibri"/>
              <a:cs typeface="Calibri"/>
              <a:sym typeface="Calibri"/>
            </a:endParaRPr>
          </a:p>
        </p:txBody>
      </p:sp>
      <p:sp>
        <p:nvSpPr>
          <p:cNvPr id="271" name="Google Shape;271;g307bedc8eeb_1_182"/>
          <p:cNvSpPr/>
          <p:nvPr/>
        </p:nvSpPr>
        <p:spPr>
          <a:xfrm>
            <a:off x="6218527" y="1908430"/>
            <a:ext cx="440400" cy="304800"/>
          </a:xfrm>
          <a:prstGeom prst="rightArrow">
            <a:avLst>
              <a:gd fmla="val 50000" name="adj1"/>
              <a:gd fmla="val 50000" name="adj2"/>
            </a:avLst>
          </a:prstGeom>
          <a:solidFill>
            <a:srgbClr val="FFFFFF"/>
          </a:solidFill>
          <a:ln cap="flat" cmpd="sng" w="25400">
            <a:solidFill>
              <a:srgbClr val="267EC4"/>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i="0" sz="1200" u="none" cap="none" strike="noStrike">
              <a:solidFill>
                <a:srgbClr val="000000"/>
              </a:solidFill>
              <a:latin typeface="Calibri"/>
              <a:ea typeface="Calibri"/>
              <a:cs typeface="Calibri"/>
              <a:sym typeface="Calibri"/>
            </a:endParaRPr>
          </a:p>
        </p:txBody>
      </p:sp>
      <p:sp>
        <p:nvSpPr>
          <p:cNvPr id="272" name="Google Shape;272;g307bedc8eeb_1_182"/>
          <p:cNvSpPr/>
          <p:nvPr/>
        </p:nvSpPr>
        <p:spPr>
          <a:xfrm>
            <a:off x="4318431" y="1908430"/>
            <a:ext cx="440400" cy="304800"/>
          </a:xfrm>
          <a:prstGeom prst="rightArrow">
            <a:avLst>
              <a:gd fmla="val 50000" name="adj1"/>
              <a:gd fmla="val 50000" name="adj2"/>
            </a:avLst>
          </a:prstGeom>
          <a:solidFill>
            <a:srgbClr val="FFFFFF"/>
          </a:solidFill>
          <a:ln cap="flat" cmpd="sng" w="25400">
            <a:solidFill>
              <a:srgbClr val="267EC4"/>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i="0" sz="1200" u="none" cap="none" strike="noStrike">
              <a:solidFill>
                <a:srgbClr val="000000"/>
              </a:solidFill>
              <a:latin typeface="Calibri"/>
              <a:ea typeface="Calibri"/>
              <a:cs typeface="Calibri"/>
              <a:sym typeface="Calibri"/>
            </a:endParaRPr>
          </a:p>
        </p:txBody>
      </p:sp>
      <p:sp>
        <p:nvSpPr>
          <p:cNvPr id="273" name="Google Shape;273;g307bedc8eeb_1_182"/>
          <p:cNvSpPr/>
          <p:nvPr/>
        </p:nvSpPr>
        <p:spPr>
          <a:xfrm>
            <a:off x="2415823" y="1908430"/>
            <a:ext cx="440400" cy="304800"/>
          </a:xfrm>
          <a:prstGeom prst="rightArrow">
            <a:avLst>
              <a:gd fmla="val 50000" name="adj1"/>
              <a:gd fmla="val 50000" name="adj2"/>
            </a:avLst>
          </a:prstGeom>
          <a:solidFill>
            <a:srgbClr val="FFFFFF"/>
          </a:solidFill>
          <a:ln cap="flat" cmpd="sng" w="25400">
            <a:solidFill>
              <a:srgbClr val="267EC4"/>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i="0" sz="1200" u="none" cap="none" strike="noStrike">
              <a:solidFill>
                <a:srgbClr val="000000"/>
              </a:solidFill>
              <a:latin typeface="Calibri"/>
              <a:ea typeface="Calibri"/>
              <a:cs typeface="Calibri"/>
              <a:sym typeface="Calibri"/>
            </a:endParaRPr>
          </a:p>
        </p:txBody>
      </p:sp>
      <p:sp>
        <p:nvSpPr>
          <p:cNvPr id="274" name="Google Shape;274;g307bedc8eeb_1_182"/>
          <p:cNvSpPr/>
          <p:nvPr/>
        </p:nvSpPr>
        <p:spPr>
          <a:xfrm>
            <a:off x="0" y="6401475"/>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307bedc8eeb_1_182"/>
          <p:cNvSpPr/>
          <p:nvPr/>
        </p:nvSpPr>
        <p:spPr>
          <a:xfrm>
            <a:off x="517425" y="1389813"/>
            <a:ext cx="2179800" cy="4932600"/>
          </a:xfrm>
          <a:prstGeom prst="bracePair">
            <a:avLst/>
          </a:prstGeom>
          <a:noFill/>
          <a:ln cap="flat" cmpd="sng" w="28575">
            <a:solidFill>
              <a:srgbClr val="F9A0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
          <p:cNvSpPr txBox="1"/>
          <p:nvPr>
            <p:ph type="title"/>
          </p:nvPr>
        </p:nvSpPr>
        <p:spPr>
          <a:xfrm>
            <a:off x="581025" y="274639"/>
            <a:ext cx="8229600" cy="1143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sz="4400">
                <a:solidFill>
                  <a:srgbClr val="008FD0"/>
                </a:solidFill>
              </a:rPr>
              <a:t>Why We Do What We Do</a:t>
            </a:r>
            <a:endParaRPr b="1">
              <a:solidFill>
                <a:srgbClr val="008FD0"/>
              </a:solidFill>
            </a:endParaRPr>
          </a:p>
        </p:txBody>
      </p:sp>
      <p:sp>
        <p:nvSpPr>
          <p:cNvPr id="282" name="Google Shape;282;p3"/>
          <p:cNvSpPr txBox="1"/>
          <p:nvPr>
            <p:ph idx="1" type="body"/>
          </p:nvPr>
        </p:nvSpPr>
        <p:spPr>
          <a:xfrm>
            <a:off x="581025" y="1707963"/>
            <a:ext cx="8229600" cy="4418400"/>
          </a:xfrm>
          <a:prstGeom prst="rect">
            <a:avLst/>
          </a:prstGeom>
          <a:noFill/>
          <a:ln>
            <a:noFill/>
          </a:ln>
        </p:spPr>
        <p:txBody>
          <a:bodyPr anchorCtr="0" anchor="t" bIns="45700" lIns="91425" spcFirstLastPara="1" rIns="91425" wrap="square" tIns="45700">
            <a:normAutofit/>
          </a:bodyPr>
          <a:lstStyle/>
          <a:p>
            <a:pPr indent="-342900" lvl="0" marL="342900" rtl="0" algn="l">
              <a:spcBef>
                <a:spcPts val="640"/>
              </a:spcBef>
              <a:spcAft>
                <a:spcPts val="0"/>
              </a:spcAft>
              <a:buClr>
                <a:srgbClr val="00A172"/>
              </a:buClr>
              <a:buSzPts val="3200"/>
              <a:buFont typeface="Calibri"/>
              <a:buChar char="•"/>
            </a:pPr>
            <a:r>
              <a:rPr lang="en-US" sz="3200">
                <a:solidFill>
                  <a:schemeClr val="dk1"/>
                </a:solidFill>
                <a:latin typeface="Calibri"/>
                <a:ea typeface="Calibri"/>
                <a:cs typeface="Calibri"/>
                <a:sym typeface="Calibri"/>
              </a:rPr>
              <a:t>HRL’s mission is to ensure that all children have the opportunity to succeed in school by addressing their health and wellness needs. </a:t>
            </a:r>
            <a:endParaRPr sz="3200">
              <a:solidFill>
                <a:schemeClr val="dk1"/>
              </a:solidFill>
              <a:latin typeface="Calibri"/>
              <a:ea typeface="Calibri"/>
              <a:cs typeface="Calibri"/>
              <a:sym typeface="Calibri"/>
            </a:endParaRPr>
          </a:p>
          <a:p>
            <a:pPr indent="0" lvl="0" marL="254000" rtl="0" algn="l">
              <a:spcBef>
                <a:spcPts val="640"/>
              </a:spcBef>
              <a:spcAft>
                <a:spcPts val="0"/>
              </a:spcAft>
              <a:buNone/>
            </a:pPr>
            <a:r>
              <a:t/>
            </a:r>
            <a:endParaRPr sz="3200"/>
          </a:p>
          <a:p>
            <a:pPr indent="-342900" lvl="0" marL="342900" rtl="0" algn="l">
              <a:spcBef>
                <a:spcPts val="640"/>
              </a:spcBef>
              <a:spcAft>
                <a:spcPts val="0"/>
              </a:spcAft>
              <a:buClr>
                <a:srgbClr val="00A172"/>
              </a:buClr>
              <a:buSzPts val="3200"/>
              <a:buFont typeface="Calibri"/>
              <a:buChar char="•"/>
            </a:pPr>
            <a:r>
              <a:rPr lang="en-US" sz="3200">
                <a:solidFill>
                  <a:schemeClr val="dk1"/>
                </a:solidFill>
                <a:latin typeface="Calibri"/>
                <a:ea typeface="Calibri"/>
                <a:cs typeface="Calibri"/>
                <a:sym typeface="Calibri"/>
              </a:rPr>
              <a:t>Our values—collaboration, equity, empathy, and cultural relevance—guide us in supporting schools and communities.</a:t>
            </a:r>
            <a:endParaRPr/>
          </a:p>
        </p:txBody>
      </p:sp>
      <p:sp>
        <p:nvSpPr>
          <p:cNvPr id="283" name="Google Shape;283;p3"/>
          <p:cNvSpPr/>
          <p:nvPr/>
        </p:nvSpPr>
        <p:spPr>
          <a:xfrm>
            <a:off x="0" y="6377400"/>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g307bedc8eeb_0_348"/>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g307bedc8eeb_1_606"/>
          <p:cNvSpPr txBox="1"/>
          <p:nvPr>
            <p:ph type="ctrTitle"/>
          </p:nvPr>
        </p:nvSpPr>
        <p:spPr>
          <a:xfrm>
            <a:off x="685800" y="2587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4400">
                <a:solidFill>
                  <a:srgbClr val="008FD0"/>
                </a:solidFill>
              </a:rPr>
              <a:t>Program Alignment</a:t>
            </a:r>
            <a:endParaRPr b="1" sz="4400">
              <a:solidFill>
                <a:srgbClr val="008FD0"/>
              </a:solidFill>
            </a:endParaRPr>
          </a:p>
        </p:txBody>
      </p:sp>
      <p:sp>
        <p:nvSpPr>
          <p:cNvPr id="294" name="Google Shape;294;g307bedc8eeb_1_606"/>
          <p:cNvSpPr txBox="1"/>
          <p:nvPr>
            <p:ph idx="1" type="subTitle"/>
          </p:nvPr>
        </p:nvSpPr>
        <p:spPr>
          <a:xfrm>
            <a:off x="469200" y="1571750"/>
            <a:ext cx="4391700" cy="4596000"/>
          </a:xfrm>
          <a:prstGeom prst="rect">
            <a:avLst/>
          </a:prstGeom>
        </p:spPr>
        <p:txBody>
          <a:bodyPr anchorCtr="0" anchor="t" bIns="91425" lIns="91425" spcFirstLastPara="1" rIns="91425" wrap="square" tIns="91425">
            <a:noAutofit/>
          </a:bodyPr>
          <a:lstStyle/>
          <a:p>
            <a:pPr indent="-400050" lvl="0" marL="457200" rtl="0" algn="l">
              <a:spcBef>
                <a:spcPts val="500"/>
              </a:spcBef>
              <a:spcAft>
                <a:spcPts val="0"/>
              </a:spcAft>
              <a:buClr>
                <a:srgbClr val="00A172"/>
              </a:buClr>
              <a:buSzPts val="2700"/>
              <a:buFont typeface="Calibri"/>
              <a:buChar char="●"/>
            </a:pPr>
            <a:r>
              <a:rPr lang="en-US" sz="2000">
                <a:solidFill>
                  <a:schemeClr val="dk1"/>
                </a:solidFill>
              </a:rPr>
              <a:t>Developed in 2014 </a:t>
            </a:r>
            <a:r>
              <a:rPr lang="en-US" sz="2000" u="sng">
                <a:solidFill>
                  <a:schemeClr val="dk1"/>
                </a:solidFill>
              </a:rPr>
              <a:t>to address health needs rooted in inequities</a:t>
            </a:r>
            <a:r>
              <a:rPr lang="en-US" sz="2000">
                <a:solidFill>
                  <a:schemeClr val="dk1"/>
                </a:solidFill>
              </a:rPr>
              <a:t> that impact student learning and attendance</a:t>
            </a:r>
            <a:endParaRPr sz="2000">
              <a:solidFill>
                <a:schemeClr val="dk1"/>
              </a:solidFill>
            </a:endParaRPr>
          </a:p>
          <a:p>
            <a:pPr indent="-400050" lvl="0" marL="457200" rtl="0" algn="l">
              <a:spcBef>
                <a:spcPts val="0"/>
              </a:spcBef>
              <a:spcAft>
                <a:spcPts val="0"/>
              </a:spcAft>
              <a:buClr>
                <a:srgbClr val="00A172"/>
              </a:buClr>
              <a:buSzPts val="2700"/>
              <a:buFont typeface="Calibri"/>
              <a:buChar char="●"/>
            </a:pPr>
            <a:r>
              <a:rPr b="1" lang="en-US" sz="2000">
                <a:solidFill>
                  <a:srgbClr val="008FD0"/>
                </a:solidFill>
              </a:rPr>
              <a:t>Flagship </a:t>
            </a:r>
            <a:r>
              <a:rPr b="1" lang="en-US" sz="2000">
                <a:solidFill>
                  <a:srgbClr val="008FD0"/>
                </a:solidFill>
              </a:rPr>
              <a:t>school programs</a:t>
            </a:r>
            <a:r>
              <a:rPr lang="en-US" sz="2000">
                <a:solidFill>
                  <a:srgbClr val="008FD0"/>
                </a:solidFill>
              </a:rPr>
              <a:t> </a:t>
            </a:r>
            <a:r>
              <a:rPr lang="en-US" sz="2000">
                <a:solidFill>
                  <a:srgbClr val="000000"/>
                </a:solidFill>
              </a:rPr>
              <a:t>+ </a:t>
            </a:r>
            <a:r>
              <a:rPr b="1" lang="en-US" sz="2000">
                <a:solidFill>
                  <a:srgbClr val="894198"/>
                </a:solidFill>
              </a:rPr>
              <a:t>Technical Assistance</a:t>
            </a:r>
            <a:r>
              <a:rPr lang="en-US" sz="2000">
                <a:solidFill>
                  <a:srgbClr val="000000"/>
                </a:solidFill>
              </a:rPr>
              <a:t> and</a:t>
            </a:r>
            <a:r>
              <a:rPr b="1" lang="en-US" sz="2000">
                <a:solidFill>
                  <a:srgbClr val="894198"/>
                </a:solidFill>
              </a:rPr>
              <a:t> </a:t>
            </a:r>
            <a:r>
              <a:rPr b="1" lang="en-US" sz="2000">
                <a:solidFill>
                  <a:srgbClr val="00A172"/>
                </a:solidFill>
              </a:rPr>
              <a:t>Resource &amp; Training Center</a:t>
            </a:r>
            <a:endParaRPr b="1" sz="2000">
              <a:solidFill>
                <a:srgbClr val="00A172"/>
              </a:solidFill>
            </a:endParaRPr>
          </a:p>
          <a:p>
            <a:pPr indent="-400050" lvl="0" marL="457200" rtl="0" algn="l">
              <a:spcBef>
                <a:spcPts val="0"/>
              </a:spcBef>
              <a:spcAft>
                <a:spcPts val="0"/>
              </a:spcAft>
              <a:buClr>
                <a:srgbClr val="00A172"/>
              </a:buClr>
              <a:buSzPts val="2700"/>
              <a:buFont typeface="Calibri"/>
              <a:buChar char="●"/>
            </a:pPr>
            <a:r>
              <a:rPr b="1" lang="en-US" sz="2000">
                <a:solidFill>
                  <a:srgbClr val="000000"/>
                </a:solidFill>
              </a:rPr>
              <a:t>Process</a:t>
            </a:r>
            <a:r>
              <a:rPr lang="en-US" sz="2000"/>
              <a:t>:</a:t>
            </a:r>
            <a:r>
              <a:rPr lang="en-US" sz="2000">
                <a:solidFill>
                  <a:srgbClr val="222222"/>
                </a:solidFill>
              </a:rPr>
              <a:t> capacity-building, resource development &amp; provision, knowledge/skills-based workshops for the adults in children’s lives, and community partnerships</a:t>
            </a:r>
            <a:endParaRPr sz="2000">
              <a:solidFill>
                <a:srgbClr val="222222"/>
              </a:solidFill>
            </a:endParaRPr>
          </a:p>
        </p:txBody>
      </p:sp>
      <p:pic>
        <p:nvPicPr>
          <p:cNvPr id="295" name="Google Shape;295;g307bedc8eeb_1_606"/>
          <p:cNvPicPr preferRelativeResize="0"/>
          <p:nvPr/>
        </p:nvPicPr>
        <p:blipFill rotWithShape="1">
          <a:blip r:embed="rId3">
            <a:alphaModFix/>
          </a:blip>
          <a:srcRect b="2952" l="0" r="2846" t="4489"/>
          <a:stretch/>
        </p:blipFill>
        <p:spPr>
          <a:xfrm>
            <a:off x="4860900" y="1802924"/>
            <a:ext cx="4282950" cy="3750249"/>
          </a:xfrm>
          <a:prstGeom prst="rect">
            <a:avLst/>
          </a:prstGeom>
          <a:noFill/>
          <a:ln>
            <a:noFill/>
          </a:ln>
        </p:spPr>
      </p:pic>
      <p:sp>
        <p:nvSpPr>
          <p:cNvPr id="296" name="Google Shape;296;g307bedc8eeb_1_606"/>
          <p:cNvSpPr/>
          <p:nvPr/>
        </p:nvSpPr>
        <p:spPr>
          <a:xfrm>
            <a:off x="0" y="6377400"/>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
          <p:cNvSpPr txBox="1"/>
          <p:nvPr>
            <p:ph type="title"/>
          </p:nvPr>
        </p:nvSpPr>
        <p:spPr>
          <a:xfrm>
            <a:off x="581025" y="274639"/>
            <a:ext cx="8229600" cy="1143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sz="4400">
                <a:solidFill>
                  <a:srgbClr val="008FD0"/>
                </a:solidFill>
              </a:rPr>
              <a:t>Program Overview</a:t>
            </a:r>
            <a:endParaRPr b="1">
              <a:solidFill>
                <a:srgbClr val="008FD0"/>
              </a:solidFill>
            </a:endParaRPr>
          </a:p>
        </p:txBody>
      </p:sp>
      <p:sp>
        <p:nvSpPr>
          <p:cNvPr id="303" name="Google Shape;303;p4"/>
          <p:cNvSpPr txBox="1"/>
          <p:nvPr>
            <p:ph idx="1" type="body"/>
          </p:nvPr>
        </p:nvSpPr>
        <p:spPr>
          <a:xfrm>
            <a:off x="581025" y="1600201"/>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00A172"/>
              </a:buClr>
              <a:buSzPts val="3200"/>
              <a:buFont typeface="Calibri"/>
              <a:buChar char="•"/>
            </a:pPr>
            <a:r>
              <a:rPr lang="en-US" sz="3200">
                <a:solidFill>
                  <a:schemeClr val="dk1"/>
                </a:solidFill>
                <a:latin typeface="Calibri"/>
                <a:ea typeface="Calibri"/>
                <a:cs typeface="Calibri"/>
                <a:sym typeface="Calibri"/>
              </a:rPr>
              <a:t>HRL Program Components and Interventions</a:t>
            </a:r>
            <a:endParaRPr/>
          </a:p>
          <a:p>
            <a:pPr indent="-139700" lvl="0" marL="342900" rtl="0" algn="l">
              <a:spcBef>
                <a:spcPts val="640"/>
              </a:spcBef>
              <a:spcAft>
                <a:spcPts val="0"/>
              </a:spcAft>
              <a:buClr>
                <a:schemeClr val="dk1"/>
              </a:buClr>
              <a:buSzPts val="3200"/>
              <a:buNone/>
            </a:pPr>
            <a:r>
              <a:t/>
            </a:r>
            <a:endParaRPr sz="3200">
              <a:solidFill>
                <a:schemeClr val="dk1"/>
              </a:solidFill>
              <a:latin typeface="Calibri"/>
              <a:ea typeface="Calibri"/>
              <a:cs typeface="Calibri"/>
              <a:sym typeface="Calibri"/>
            </a:endParaRPr>
          </a:p>
          <a:p>
            <a:pPr indent="-342900" lvl="0" marL="342900" rtl="0" algn="l">
              <a:spcBef>
                <a:spcPts val="640"/>
              </a:spcBef>
              <a:spcAft>
                <a:spcPts val="0"/>
              </a:spcAft>
              <a:buClr>
                <a:srgbClr val="00A172"/>
              </a:buClr>
              <a:buSzPts val="3200"/>
              <a:buFont typeface="Calibri"/>
              <a:buChar char="•"/>
            </a:pPr>
            <a:r>
              <a:rPr lang="en-US" sz="3200">
                <a:solidFill>
                  <a:schemeClr val="dk1"/>
                </a:solidFill>
                <a:latin typeface="Calibri"/>
                <a:ea typeface="Calibri"/>
                <a:cs typeface="Calibri"/>
                <a:sym typeface="Calibri"/>
              </a:rPr>
              <a:t>HRL’s Flagship School Program, Resource and Training Center, and Technical Assistance work together to address health issues and build school capacity.</a:t>
            </a:r>
            <a:endParaRPr/>
          </a:p>
        </p:txBody>
      </p:sp>
      <p:sp>
        <p:nvSpPr>
          <p:cNvPr id="304" name="Google Shape;304;p4"/>
          <p:cNvSpPr/>
          <p:nvPr/>
        </p:nvSpPr>
        <p:spPr>
          <a:xfrm>
            <a:off x="0" y="6377400"/>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307bedc8eeb_1_1229"/>
          <p:cNvSpPr/>
          <p:nvPr/>
        </p:nvSpPr>
        <p:spPr>
          <a:xfrm>
            <a:off x="0" y="6377400"/>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0" name="Google Shape;310;g307bedc8eeb_1_1229"/>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07bedc8eeb_1_913"/>
          <p:cNvSpPr txBox="1"/>
          <p:nvPr>
            <p:ph idx="4294967295" type="body"/>
          </p:nvPr>
        </p:nvSpPr>
        <p:spPr>
          <a:xfrm>
            <a:off x="571800" y="1390225"/>
            <a:ext cx="8000400" cy="4875000"/>
          </a:xfrm>
          <a:prstGeom prst="rect">
            <a:avLst/>
          </a:prstGeom>
        </p:spPr>
        <p:txBody>
          <a:bodyPr anchorCtr="0" anchor="t" bIns="91425" lIns="114300" spcFirstLastPara="1" rIns="91425" wrap="square" tIns="91425">
            <a:noAutofit/>
          </a:bodyPr>
          <a:lstStyle/>
          <a:p>
            <a:pPr indent="-368300" lvl="0" marL="457200" rtl="0" algn="l">
              <a:spcBef>
                <a:spcPts val="500"/>
              </a:spcBef>
              <a:spcAft>
                <a:spcPts val="0"/>
              </a:spcAft>
              <a:buClr>
                <a:srgbClr val="002060"/>
              </a:buClr>
              <a:buSzPts val="2200"/>
              <a:buChar char="•"/>
            </a:pPr>
            <a:r>
              <a:rPr lang="en-US" sz="2200">
                <a:solidFill>
                  <a:srgbClr val="002060"/>
                </a:solidFill>
              </a:rPr>
              <a:t>Comprehensive school model </a:t>
            </a:r>
            <a:endParaRPr sz="2200">
              <a:solidFill>
                <a:srgbClr val="002060"/>
              </a:solidFill>
            </a:endParaRPr>
          </a:p>
          <a:p>
            <a:pPr indent="-349250" lvl="1" marL="914400" rtl="0" algn="l">
              <a:spcBef>
                <a:spcPts val="0"/>
              </a:spcBef>
              <a:spcAft>
                <a:spcPts val="0"/>
              </a:spcAft>
              <a:buClr>
                <a:srgbClr val="002060"/>
              </a:buClr>
              <a:buSzPts val="1900"/>
              <a:buChar char="–"/>
            </a:pPr>
            <a:r>
              <a:rPr lang="en-US" sz="1900">
                <a:solidFill>
                  <a:srgbClr val="002060"/>
                </a:solidFill>
              </a:rPr>
              <a:t>Student level data focused on HBLs</a:t>
            </a:r>
            <a:endParaRPr sz="1900">
              <a:solidFill>
                <a:srgbClr val="002060"/>
              </a:solidFill>
            </a:endParaRPr>
          </a:p>
          <a:p>
            <a:pPr indent="-349250" lvl="1" marL="914400" rtl="0" algn="l">
              <a:spcBef>
                <a:spcPts val="0"/>
              </a:spcBef>
              <a:spcAft>
                <a:spcPts val="0"/>
              </a:spcAft>
              <a:buClr>
                <a:srgbClr val="002060"/>
              </a:buClr>
              <a:buSzPts val="1900"/>
              <a:buChar char="–"/>
            </a:pPr>
            <a:r>
              <a:rPr lang="en-US" sz="1900">
                <a:solidFill>
                  <a:srgbClr val="002060"/>
                </a:solidFill>
              </a:rPr>
              <a:t>Mostly process data, some outcome s to attendance and mental health with mixed results</a:t>
            </a:r>
            <a:endParaRPr sz="1900">
              <a:solidFill>
                <a:srgbClr val="002060"/>
              </a:solidFill>
            </a:endParaRPr>
          </a:p>
          <a:p>
            <a:pPr indent="-368300" lvl="0" marL="457200" rtl="0" algn="l">
              <a:spcBef>
                <a:spcPts val="0"/>
              </a:spcBef>
              <a:spcAft>
                <a:spcPts val="0"/>
              </a:spcAft>
              <a:buClr>
                <a:srgbClr val="002060"/>
              </a:buClr>
              <a:buSzPts val="2200"/>
              <a:buChar char="•"/>
            </a:pPr>
            <a:r>
              <a:rPr lang="en-US" sz="2200">
                <a:solidFill>
                  <a:srgbClr val="002060"/>
                </a:solidFill>
              </a:rPr>
              <a:t>Trainings (professional developments, parent workshops and student workshops)</a:t>
            </a:r>
            <a:endParaRPr sz="2200">
              <a:solidFill>
                <a:srgbClr val="002060"/>
              </a:solidFill>
            </a:endParaRPr>
          </a:p>
          <a:p>
            <a:pPr indent="-349250" lvl="1" marL="914400" rtl="0" algn="l">
              <a:spcBef>
                <a:spcPts val="0"/>
              </a:spcBef>
              <a:spcAft>
                <a:spcPts val="0"/>
              </a:spcAft>
              <a:buClr>
                <a:srgbClr val="002060"/>
              </a:buClr>
              <a:buSzPts val="1900"/>
              <a:buChar char="–"/>
            </a:pPr>
            <a:r>
              <a:rPr lang="en-US" sz="1900">
                <a:solidFill>
                  <a:srgbClr val="002060"/>
                </a:solidFill>
              </a:rPr>
              <a:t>Pre/post workshop surveys</a:t>
            </a:r>
            <a:endParaRPr sz="1900">
              <a:solidFill>
                <a:srgbClr val="002060"/>
              </a:solidFill>
            </a:endParaRPr>
          </a:p>
          <a:p>
            <a:pPr indent="-349250" lvl="1" marL="914400" rtl="0" algn="l">
              <a:spcBef>
                <a:spcPts val="0"/>
              </a:spcBef>
              <a:spcAft>
                <a:spcPts val="0"/>
              </a:spcAft>
              <a:buClr>
                <a:srgbClr val="002060"/>
              </a:buClr>
              <a:buSzPts val="1900"/>
              <a:buChar char="–"/>
            </a:pPr>
            <a:r>
              <a:rPr lang="en-US" sz="1900">
                <a:solidFill>
                  <a:srgbClr val="002060"/>
                </a:solidFill>
              </a:rPr>
              <a:t>Data to support satisfaction, knowledge, self-efficacy and behavioral intention</a:t>
            </a:r>
            <a:endParaRPr sz="1900">
              <a:solidFill>
                <a:srgbClr val="002060"/>
              </a:solidFill>
            </a:endParaRPr>
          </a:p>
          <a:p>
            <a:pPr indent="-368300" lvl="0" marL="457200" rtl="0" algn="l">
              <a:spcBef>
                <a:spcPts val="0"/>
              </a:spcBef>
              <a:spcAft>
                <a:spcPts val="0"/>
              </a:spcAft>
              <a:buClr>
                <a:srgbClr val="002060"/>
              </a:buClr>
              <a:buSzPts val="2200"/>
              <a:buChar char="•"/>
            </a:pPr>
            <a:r>
              <a:rPr lang="en-US" sz="2200">
                <a:solidFill>
                  <a:srgbClr val="002060"/>
                </a:solidFill>
              </a:rPr>
              <a:t>Technical </a:t>
            </a:r>
            <a:r>
              <a:rPr lang="en-US" sz="2200">
                <a:solidFill>
                  <a:srgbClr val="002060"/>
                </a:solidFill>
              </a:rPr>
              <a:t>Assistance</a:t>
            </a:r>
            <a:endParaRPr sz="2200">
              <a:solidFill>
                <a:srgbClr val="002060"/>
              </a:solidFill>
            </a:endParaRPr>
          </a:p>
          <a:p>
            <a:pPr indent="-349250" lvl="1" marL="914400" rtl="0" algn="l">
              <a:spcBef>
                <a:spcPts val="0"/>
              </a:spcBef>
              <a:spcAft>
                <a:spcPts val="0"/>
              </a:spcAft>
              <a:buClr>
                <a:srgbClr val="002060"/>
              </a:buClr>
              <a:buSzPts val="1900"/>
              <a:buChar char="–"/>
            </a:pPr>
            <a:r>
              <a:rPr lang="en-US" sz="1900">
                <a:solidFill>
                  <a:srgbClr val="002060"/>
                </a:solidFill>
              </a:rPr>
              <a:t>2 year evaluation compromised because of COVID-19</a:t>
            </a:r>
            <a:endParaRPr sz="1900">
              <a:solidFill>
                <a:srgbClr val="002060"/>
              </a:solidFill>
            </a:endParaRPr>
          </a:p>
          <a:p>
            <a:pPr indent="-349250" lvl="1" marL="914400" rtl="0" algn="l">
              <a:spcBef>
                <a:spcPts val="0"/>
              </a:spcBef>
              <a:spcAft>
                <a:spcPts val="0"/>
              </a:spcAft>
              <a:buClr>
                <a:srgbClr val="002060"/>
              </a:buClr>
              <a:buSzPts val="1900"/>
              <a:buChar char="–"/>
            </a:pPr>
            <a:r>
              <a:rPr lang="en-US" sz="1900">
                <a:solidFill>
                  <a:srgbClr val="002060"/>
                </a:solidFill>
              </a:rPr>
              <a:t>Positive qualitative results around relationship building and adaptability </a:t>
            </a:r>
            <a:endParaRPr sz="1900">
              <a:solidFill>
                <a:srgbClr val="002060"/>
              </a:solidFill>
            </a:endParaRPr>
          </a:p>
          <a:p>
            <a:pPr indent="-349250" lvl="1" marL="914400" rtl="0" algn="l">
              <a:spcBef>
                <a:spcPts val="0"/>
              </a:spcBef>
              <a:spcAft>
                <a:spcPts val="0"/>
              </a:spcAft>
              <a:buClr>
                <a:srgbClr val="002060"/>
              </a:buClr>
              <a:buSzPts val="1900"/>
              <a:buChar char="–"/>
            </a:pPr>
            <a:r>
              <a:rPr lang="en-US" sz="1900">
                <a:solidFill>
                  <a:srgbClr val="002060"/>
                </a:solidFill>
              </a:rPr>
              <a:t>Outcome data focused on behavior change and implementation of HRL activities</a:t>
            </a:r>
            <a:endParaRPr/>
          </a:p>
          <a:p>
            <a:pPr indent="-101600" lvl="0" marL="254000" rtl="0" algn="l">
              <a:spcBef>
                <a:spcPts val="500"/>
              </a:spcBef>
              <a:spcAft>
                <a:spcPts val="0"/>
              </a:spcAft>
              <a:buNone/>
            </a:pPr>
            <a:r>
              <a:t/>
            </a:r>
            <a:endParaRPr/>
          </a:p>
        </p:txBody>
      </p:sp>
      <p:sp>
        <p:nvSpPr>
          <p:cNvPr id="316" name="Google Shape;316;g307bedc8eeb_1_913"/>
          <p:cNvSpPr txBox="1"/>
          <p:nvPr>
            <p:ph type="title"/>
          </p:nvPr>
        </p:nvSpPr>
        <p:spPr>
          <a:xfrm>
            <a:off x="470550" y="312625"/>
            <a:ext cx="82029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rgbClr val="008FD0"/>
                </a:solidFill>
                <a:latin typeface="Calibri"/>
                <a:ea typeface="Calibri"/>
                <a:cs typeface="Calibri"/>
                <a:sym typeface="Calibri"/>
              </a:rPr>
              <a:t>Data and Evaluation</a:t>
            </a:r>
            <a:endParaRPr b="1" sz="4400">
              <a:solidFill>
                <a:srgbClr val="008FD0"/>
              </a:solidFill>
              <a:latin typeface="Calibri"/>
              <a:ea typeface="Calibri"/>
              <a:cs typeface="Calibri"/>
              <a:sym typeface="Calibri"/>
            </a:endParaRPr>
          </a:p>
        </p:txBody>
      </p:sp>
      <p:sp>
        <p:nvSpPr>
          <p:cNvPr id="317" name="Google Shape;317;g307bedc8eeb_1_913"/>
          <p:cNvSpPr/>
          <p:nvPr/>
        </p:nvSpPr>
        <p:spPr>
          <a:xfrm>
            <a:off x="0" y="6377400"/>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30865985786_0_0"/>
          <p:cNvSpPr txBox="1"/>
          <p:nvPr>
            <p:ph idx="4294967295" type="body"/>
          </p:nvPr>
        </p:nvSpPr>
        <p:spPr>
          <a:xfrm>
            <a:off x="629200" y="1480625"/>
            <a:ext cx="3334200" cy="4896900"/>
          </a:xfrm>
          <a:prstGeom prst="rect">
            <a:avLst/>
          </a:prstGeom>
        </p:spPr>
        <p:txBody>
          <a:bodyPr anchorCtr="0" anchor="t" bIns="91425" lIns="114300" spcFirstLastPara="1" rIns="91425" wrap="square" tIns="91425">
            <a:noAutofit/>
          </a:bodyPr>
          <a:lstStyle/>
          <a:p>
            <a:pPr indent="0" lvl="0" marL="0" rtl="0" algn="l">
              <a:spcBef>
                <a:spcPts val="500"/>
              </a:spcBef>
              <a:spcAft>
                <a:spcPts val="0"/>
              </a:spcAft>
              <a:buNone/>
            </a:pPr>
            <a:r>
              <a:rPr lang="en-US" sz="2400">
                <a:solidFill>
                  <a:srgbClr val="002060"/>
                </a:solidFill>
              </a:rPr>
              <a:t>In 20</a:t>
            </a:r>
            <a:r>
              <a:rPr lang="en-US">
                <a:solidFill>
                  <a:srgbClr val="002060"/>
                </a:solidFill>
              </a:rPr>
              <a:t>23-2024 </a:t>
            </a:r>
            <a:r>
              <a:rPr lang="en-US" sz="2400">
                <a:solidFill>
                  <a:srgbClr val="002060"/>
                </a:solidFill>
              </a:rPr>
              <a:t>HRL</a:t>
            </a:r>
            <a:r>
              <a:rPr lang="en-US">
                <a:solidFill>
                  <a:srgbClr val="002060"/>
                </a:solidFill>
              </a:rPr>
              <a:t> </a:t>
            </a:r>
            <a:r>
              <a:rPr lang="en-US" sz="2400">
                <a:solidFill>
                  <a:srgbClr val="002060"/>
                </a:solidFill>
              </a:rPr>
              <a:t>traine</a:t>
            </a:r>
            <a:r>
              <a:rPr lang="en-US">
                <a:solidFill>
                  <a:srgbClr val="002060"/>
                </a:solidFill>
              </a:rPr>
              <a:t>d. . .</a:t>
            </a:r>
            <a:endParaRPr>
              <a:solidFill>
                <a:srgbClr val="002060"/>
              </a:solidFill>
            </a:endParaRPr>
          </a:p>
          <a:p>
            <a:pPr indent="0" lvl="0" marL="0" rtl="0" algn="l">
              <a:spcBef>
                <a:spcPts val="500"/>
              </a:spcBef>
              <a:spcAft>
                <a:spcPts val="0"/>
              </a:spcAft>
              <a:buNone/>
            </a:pPr>
            <a:r>
              <a:t/>
            </a:r>
            <a:endParaRPr sz="1500">
              <a:solidFill>
                <a:srgbClr val="002060"/>
              </a:solidFill>
            </a:endParaRPr>
          </a:p>
          <a:p>
            <a:pPr indent="0" lvl="0" marL="0" rtl="0" algn="l">
              <a:spcBef>
                <a:spcPts val="500"/>
              </a:spcBef>
              <a:spcAft>
                <a:spcPts val="0"/>
              </a:spcAft>
              <a:buNone/>
            </a:pPr>
            <a:r>
              <a:rPr b="1" lang="en-US" u="sng">
                <a:solidFill>
                  <a:srgbClr val="00A172"/>
                </a:solidFill>
              </a:rPr>
              <a:t>1516</a:t>
            </a:r>
            <a:r>
              <a:rPr b="1" lang="en-US" sz="2400" u="sng">
                <a:solidFill>
                  <a:srgbClr val="00A172"/>
                </a:solidFill>
              </a:rPr>
              <a:t> individuals </a:t>
            </a:r>
            <a:r>
              <a:rPr lang="en-US" sz="2400">
                <a:solidFill>
                  <a:srgbClr val="002060"/>
                </a:solidFill>
              </a:rPr>
              <a:t>including community school</a:t>
            </a:r>
            <a:r>
              <a:rPr lang="en-US">
                <a:solidFill>
                  <a:srgbClr val="002060"/>
                </a:solidFill>
              </a:rPr>
              <a:t>, daycare providers, </a:t>
            </a:r>
            <a:r>
              <a:rPr lang="en-US" sz="2400">
                <a:solidFill>
                  <a:srgbClr val="002060"/>
                </a:solidFill>
              </a:rPr>
              <a:t>directors, parents and others</a:t>
            </a:r>
            <a:r>
              <a:rPr lang="en-US" sz="2400">
                <a:solidFill>
                  <a:srgbClr val="000000"/>
                </a:solidFill>
              </a:rPr>
              <a:t> </a:t>
            </a:r>
            <a:r>
              <a:rPr lang="en-US" sz="2400">
                <a:solidFill>
                  <a:srgbClr val="002060"/>
                </a:solidFill>
              </a:rPr>
              <a:t>from over </a:t>
            </a:r>
            <a:r>
              <a:rPr b="1" lang="en-US" u="sng">
                <a:solidFill>
                  <a:srgbClr val="00A172"/>
                </a:solidFill>
              </a:rPr>
              <a:t>23</a:t>
            </a:r>
            <a:r>
              <a:rPr b="1" lang="en-US" sz="2400" u="sng">
                <a:solidFill>
                  <a:srgbClr val="00A172"/>
                </a:solidFill>
              </a:rPr>
              <a:t> different schools</a:t>
            </a:r>
            <a:r>
              <a:rPr lang="en-US" sz="2400">
                <a:solidFill>
                  <a:srgbClr val="762C87"/>
                </a:solidFill>
              </a:rPr>
              <a:t> </a:t>
            </a:r>
            <a:r>
              <a:rPr lang="en-US" sz="2400">
                <a:solidFill>
                  <a:srgbClr val="002060"/>
                </a:solidFill>
              </a:rPr>
              <a:t>in all 5 boroughs!</a:t>
            </a:r>
            <a:endParaRPr sz="2400">
              <a:solidFill>
                <a:srgbClr val="002060"/>
              </a:solidFill>
            </a:endParaRPr>
          </a:p>
          <a:p>
            <a:pPr indent="-101600" lvl="0" marL="254000" rtl="0" algn="l">
              <a:spcBef>
                <a:spcPts val="500"/>
              </a:spcBef>
              <a:spcAft>
                <a:spcPts val="0"/>
              </a:spcAft>
              <a:buNone/>
            </a:pPr>
            <a:r>
              <a:t/>
            </a:r>
            <a:endParaRPr/>
          </a:p>
          <a:p>
            <a:pPr indent="-101600" lvl="0" marL="254000" rtl="0" algn="l">
              <a:spcBef>
                <a:spcPts val="500"/>
              </a:spcBef>
              <a:spcAft>
                <a:spcPts val="0"/>
              </a:spcAft>
              <a:buNone/>
            </a:pPr>
            <a:r>
              <a:t/>
            </a:r>
            <a:endParaRPr/>
          </a:p>
          <a:p>
            <a:pPr indent="-101600" lvl="0" marL="254000" rtl="0" algn="l">
              <a:spcBef>
                <a:spcPts val="500"/>
              </a:spcBef>
              <a:spcAft>
                <a:spcPts val="0"/>
              </a:spcAft>
              <a:buNone/>
            </a:pPr>
            <a:r>
              <a:t/>
            </a:r>
            <a:endParaRPr/>
          </a:p>
          <a:p>
            <a:pPr indent="-101600" lvl="0" marL="254000" rtl="0" algn="l">
              <a:spcBef>
                <a:spcPts val="500"/>
              </a:spcBef>
              <a:spcAft>
                <a:spcPts val="0"/>
              </a:spcAft>
              <a:buNone/>
            </a:pPr>
            <a:r>
              <a:t/>
            </a:r>
            <a:endParaRPr/>
          </a:p>
          <a:p>
            <a:pPr indent="-101600" lvl="0" marL="254000" rtl="0" algn="l">
              <a:spcBef>
                <a:spcPts val="500"/>
              </a:spcBef>
              <a:spcAft>
                <a:spcPts val="0"/>
              </a:spcAft>
              <a:buNone/>
            </a:pPr>
            <a:r>
              <a:t/>
            </a:r>
            <a:endParaRPr/>
          </a:p>
          <a:p>
            <a:pPr indent="-101600" lvl="0" marL="254000" rtl="0" algn="l">
              <a:spcBef>
                <a:spcPts val="500"/>
              </a:spcBef>
              <a:spcAft>
                <a:spcPts val="0"/>
              </a:spcAft>
              <a:buNone/>
            </a:pPr>
            <a:r>
              <a:t/>
            </a:r>
            <a:endParaRPr/>
          </a:p>
        </p:txBody>
      </p:sp>
      <p:pic>
        <p:nvPicPr>
          <p:cNvPr id="323" name="Google Shape;323;g30865985786_0_0"/>
          <p:cNvPicPr preferRelativeResize="0"/>
          <p:nvPr/>
        </p:nvPicPr>
        <p:blipFill>
          <a:blip r:embed="rId3">
            <a:alphaModFix/>
          </a:blip>
          <a:stretch>
            <a:fillRect/>
          </a:stretch>
        </p:blipFill>
        <p:spPr>
          <a:xfrm>
            <a:off x="3963400" y="1356864"/>
            <a:ext cx="4841924" cy="4784488"/>
          </a:xfrm>
          <a:prstGeom prst="rect">
            <a:avLst/>
          </a:prstGeom>
          <a:noFill/>
          <a:ln>
            <a:noFill/>
          </a:ln>
        </p:spPr>
      </p:pic>
      <p:sp>
        <p:nvSpPr>
          <p:cNvPr id="324" name="Google Shape;324;g30865985786_0_0"/>
          <p:cNvSpPr txBox="1"/>
          <p:nvPr>
            <p:ph type="title"/>
          </p:nvPr>
        </p:nvSpPr>
        <p:spPr>
          <a:xfrm>
            <a:off x="629200" y="593375"/>
            <a:ext cx="82029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rgbClr val="008FD0"/>
                </a:solidFill>
                <a:latin typeface="Calibri"/>
                <a:ea typeface="Calibri"/>
                <a:cs typeface="Calibri"/>
                <a:sym typeface="Calibri"/>
              </a:rPr>
              <a:t>Reach</a:t>
            </a:r>
            <a:endParaRPr b="1" sz="4400">
              <a:solidFill>
                <a:srgbClr val="008FD0"/>
              </a:solidFill>
              <a:latin typeface="Calibri"/>
              <a:ea typeface="Calibri"/>
              <a:cs typeface="Calibri"/>
              <a:sym typeface="Calibri"/>
            </a:endParaRPr>
          </a:p>
        </p:txBody>
      </p:sp>
      <p:sp>
        <p:nvSpPr>
          <p:cNvPr id="325" name="Google Shape;325;g30865985786_0_0"/>
          <p:cNvSpPr/>
          <p:nvPr/>
        </p:nvSpPr>
        <p:spPr>
          <a:xfrm>
            <a:off x="-119750" y="6377400"/>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txBox="1"/>
          <p:nvPr>
            <p:ph type="ctrTitle"/>
          </p:nvPr>
        </p:nvSpPr>
        <p:spPr>
          <a:xfrm>
            <a:off x="685800" y="400725"/>
            <a:ext cx="7772400" cy="1470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sz="4400">
                <a:solidFill>
                  <a:srgbClr val="008FD0"/>
                </a:solidFill>
              </a:rPr>
              <a:t>Introduction</a:t>
            </a:r>
            <a:endParaRPr b="1">
              <a:solidFill>
                <a:srgbClr val="008FD0"/>
              </a:solidFill>
            </a:endParaRPr>
          </a:p>
        </p:txBody>
      </p:sp>
      <p:sp>
        <p:nvSpPr>
          <p:cNvPr id="160" name="Google Shape;160;p1"/>
          <p:cNvSpPr txBox="1"/>
          <p:nvPr>
            <p:ph idx="1" type="subTitle"/>
          </p:nvPr>
        </p:nvSpPr>
        <p:spPr>
          <a:xfrm>
            <a:off x="594300" y="2306875"/>
            <a:ext cx="8269500" cy="2835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b="1" lang="en-US" sz="2800">
                <a:solidFill>
                  <a:srgbClr val="00A172"/>
                </a:solidFill>
              </a:rPr>
              <a:t>Healthy and Ready to Learn Initiative Overview</a:t>
            </a:r>
            <a:endParaRPr b="1" sz="2800">
              <a:solidFill>
                <a:srgbClr val="00A172"/>
              </a:solidFill>
            </a:endParaRPr>
          </a:p>
          <a:p>
            <a:pPr indent="0" lvl="0" marL="0" rtl="0" algn="ctr">
              <a:spcBef>
                <a:spcPts val="640"/>
              </a:spcBef>
              <a:spcAft>
                <a:spcPts val="0"/>
              </a:spcAft>
              <a:buClr>
                <a:srgbClr val="888888"/>
              </a:buClr>
              <a:buSzPts val="3200"/>
              <a:buNone/>
            </a:pPr>
            <a:r>
              <a:t/>
            </a:r>
            <a:endParaRPr>
              <a:solidFill>
                <a:schemeClr val="dk1"/>
              </a:solidFill>
            </a:endParaRPr>
          </a:p>
          <a:p>
            <a:pPr indent="0" lvl="0" marL="0" rtl="0" algn="ctr">
              <a:spcBef>
                <a:spcPts val="640"/>
              </a:spcBef>
              <a:spcAft>
                <a:spcPts val="0"/>
              </a:spcAft>
              <a:buClr>
                <a:srgbClr val="888888"/>
              </a:buClr>
              <a:buSzPts val="3200"/>
              <a:buNone/>
            </a:pPr>
            <a:r>
              <a:rPr lang="en-US">
                <a:solidFill>
                  <a:schemeClr val="dk1"/>
                </a:solidFill>
              </a:rPr>
              <a:t>HRL is an initiative that addresses health issues that impact children’s learning by bringing services, resources and training to key stakeholders with the goal of promoting student long-term success.</a:t>
            </a:r>
            <a:endParaRPr>
              <a:solidFill>
                <a:schemeClr val="dk1"/>
              </a:solidFill>
            </a:endParaRPr>
          </a:p>
        </p:txBody>
      </p:sp>
      <p:sp>
        <p:nvSpPr>
          <p:cNvPr id="161" name="Google Shape;161;p1"/>
          <p:cNvSpPr/>
          <p:nvPr/>
        </p:nvSpPr>
        <p:spPr>
          <a:xfrm>
            <a:off x="0" y="6377400"/>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307bedc8eeb_1_1099"/>
          <p:cNvSpPr txBox="1"/>
          <p:nvPr>
            <p:ph idx="12" type="sldNum"/>
          </p:nvPr>
        </p:nvSpPr>
        <p:spPr>
          <a:xfrm>
            <a:off x="6553200" y="6356351"/>
            <a:ext cx="2133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300"/>
              <a:buFont typeface="Arial"/>
              <a:buNone/>
            </a:pPr>
            <a:fld id="{00000000-1234-1234-1234-123412341234}" type="slidenum">
              <a:rPr lang="en-US"/>
              <a:t>‹#›</a:t>
            </a:fld>
            <a:endParaRPr/>
          </a:p>
        </p:txBody>
      </p:sp>
      <p:pic>
        <p:nvPicPr>
          <p:cNvPr id="332" name="Google Shape;332;g307bedc8eeb_1_1099"/>
          <p:cNvPicPr preferRelativeResize="0"/>
          <p:nvPr/>
        </p:nvPicPr>
        <p:blipFill>
          <a:blip r:embed="rId3">
            <a:alphaModFix/>
          </a:blip>
          <a:stretch>
            <a:fillRect/>
          </a:stretch>
        </p:blipFill>
        <p:spPr>
          <a:xfrm>
            <a:off x="0" y="0"/>
            <a:ext cx="8048076" cy="68579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
          <p:cNvSpPr txBox="1"/>
          <p:nvPr>
            <p:ph type="title"/>
          </p:nvPr>
        </p:nvSpPr>
        <p:spPr>
          <a:xfrm>
            <a:off x="581025" y="274639"/>
            <a:ext cx="8229600" cy="1143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sz="4400">
                <a:solidFill>
                  <a:srgbClr val="008FD0"/>
                </a:solidFill>
              </a:rPr>
              <a:t>Living Our Values</a:t>
            </a:r>
            <a:endParaRPr b="1">
              <a:solidFill>
                <a:srgbClr val="008FD0"/>
              </a:solidFill>
            </a:endParaRPr>
          </a:p>
        </p:txBody>
      </p:sp>
      <p:sp>
        <p:nvSpPr>
          <p:cNvPr id="339" name="Google Shape;339;p5"/>
          <p:cNvSpPr txBox="1"/>
          <p:nvPr>
            <p:ph idx="1" type="body"/>
          </p:nvPr>
        </p:nvSpPr>
        <p:spPr>
          <a:xfrm>
            <a:off x="581025" y="1600201"/>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00A172"/>
              </a:buClr>
              <a:buSzPts val="3200"/>
              <a:buFont typeface="Calibri"/>
              <a:buChar char="•"/>
            </a:pPr>
            <a:r>
              <a:rPr lang="en-US" sz="3200">
                <a:solidFill>
                  <a:schemeClr val="dk1"/>
                </a:solidFill>
                <a:latin typeface="Calibri"/>
                <a:ea typeface="Calibri"/>
                <a:cs typeface="Calibri"/>
                <a:sym typeface="Calibri"/>
              </a:rPr>
              <a:t>The Role of Values in Our Work</a:t>
            </a:r>
            <a:endParaRPr/>
          </a:p>
          <a:p>
            <a:pPr indent="-139700" lvl="0" marL="342900" rtl="0" algn="l">
              <a:spcBef>
                <a:spcPts val="640"/>
              </a:spcBef>
              <a:spcAft>
                <a:spcPts val="0"/>
              </a:spcAft>
              <a:buClr>
                <a:schemeClr val="dk1"/>
              </a:buClr>
              <a:buSzPts val="3200"/>
              <a:buNone/>
            </a:pPr>
            <a:r>
              <a:t/>
            </a:r>
            <a:endParaRPr sz="3200">
              <a:solidFill>
                <a:schemeClr val="dk1"/>
              </a:solidFill>
              <a:latin typeface="Calibri"/>
              <a:ea typeface="Calibri"/>
              <a:cs typeface="Calibri"/>
              <a:sym typeface="Calibri"/>
            </a:endParaRPr>
          </a:p>
          <a:p>
            <a:pPr indent="-342900" lvl="0" marL="342900" rtl="0" algn="l">
              <a:spcBef>
                <a:spcPts val="640"/>
              </a:spcBef>
              <a:spcAft>
                <a:spcPts val="0"/>
              </a:spcAft>
              <a:buClr>
                <a:srgbClr val="00A172"/>
              </a:buClr>
              <a:buSzPts val="3200"/>
              <a:buFont typeface="Calibri"/>
              <a:buChar char="•"/>
            </a:pPr>
            <a:r>
              <a:rPr lang="en-US" sz="3200">
                <a:solidFill>
                  <a:schemeClr val="dk1"/>
                </a:solidFill>
                <a:latin typeface="Calibri"/>
                <a:ea typeface="Calibri"/>
                <a:cs typeface="Calibri"/>
                <a:sym typeface="Calibri"/>
              </a:rPr>
              <a:t>Our values impact how we show up every day. By demonstrating understanding, shared experiences, and a commitment to equity, we make meaningful connections with the communities we serve.</a:t>
            </a:r>
            <a:endParaRPr/>
          </a:p>
        </p:txBody>
      </p:sp>
      <p:sp>
        <p:nvSpPr>
          <p:cNvPr id="340" name="Google Shape;340;p5"/>
          <p:cNvSpPr/>
          <p:nvPr/>
        </p:nvSpPr>
        <p:spPr>
          <a:xfrm>
            <a:off x="0" y="6377400"/>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6"/>
          <p:cNvSpPr txBox="1"/>
          <p:nvPr>
            <p:ph type="title"/>
          </p:nvPr>
        </p:nvSpPr>
        <p:spPr>
          <a:xfrm>
            <a:off x="581025" y="274639"/>
            <a:ext cx="8229600" cy="1143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sz="4400">
                <a:solidFill>
                  <a:srgbClr val="008FD0"/>
                </a:solidFill>
              </a:rPr>
              <a:t>Redwood Metaphor</a:t>
            </a:r>
            <a:endParaRPr b="1">
              <a:solidFill>
                <a:srgbClr val="008FD0"/>
              </a:solidFill>
            </a:endParaRPr>
          </a:p>
        </p:txBody>
      </p:sp>
      <p:sp>
        <p:nvSpPr>
          <p:cNvPr id="347" name="Google Shape;347;p6"/>
          <p:cNvSpPr txBox="1"/>
          <p:nvPr>
            <p:ph idx="1" type="body"/>
          </p:nvPr>
        </p:nvSpPr>
        <p:spPr>
          <a:xfrm>
            <a:off x="581025" y="1292025"/>
            <a:ext cx="8562900" cy="5085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A172"/>
              </a:buClr>
              <a:buSzPts val="3200"/>
              <a:buFont typeface="Calibri"/>
              <a:buChar char="•"/>
            </a:pPr>
            <a:r>
              <a:rPr lang="en-US" sz="3200">
                <a:solidFill>
                  <a:schemeClr val="dk1"/>
                </a:solidFill>
                <a:latin typeface="Calibri"/>
                <a:ea typeface="Calibri"/>
                <a:cs typeface="Calibri"/>
                <a:sym typeface="Calibri"/>
              </a:rPr>
              <a:t>The Strength of Connection: The Redwood Trees</a:t>
            </a:r>
            <a:endParaRPr/>
          </a:p>
          <a:p>
            <a:pPr indent="-139700" lvl="0" marL="342900" rtl="0" algn="l">
              <a:spcBef>
                <a:spcPts val="640"/>
              </a:spcBef>
              <a:spcAft>
                <a:spcPts val="0"/>
              </a:spcAft>
              <a:buClr>
                <a:schemeClr val="dk1"/>
              </a:buClr>
              <a:buSzPts val="3200"/>
              <a:buNone/>
            </a:pPr>
            <a:r>
              <a:t/>
            </a:r>
            <a:endParaRPr sz="3200"/>
          </a:p>
          <a:p>
            <a:pPr indent="0" lvl="0" marL="0" rtl="0" algn="l">
              <a:spcBef>
                <a:spcPts val="640"/>
              </a:spcBef>
              <a:spcAft>
                <a:spcPts val="0"/>
              </a:spcAft>
              <a:buClr>
                <a:schemeClr val="dk1"/>
              </a:buClr>
              <a:buSzPts val="3200"/>
              <a:buNone/>
            </a:pPr>
            <a:r>
              <a:t/>
            </a:r>
            <a:endParaRPr sz="3200"/>
          </a:p>
          <a:p>
            <a:pPr indent="0" lvl="0" marL="0" rtl="0" algn="l">
              <a:spcBef>
                <a:spcPts val="640"/>
              </a:spcBef>
              <a:spcAft>
                <a:spcPts val="0"/>
              </a:spcAft>
              <a:buClr>
                <a:schemeClr val="dk1"/>
              </a:buClr>
              <a:buSzPts val="3200"/>
              <a:buNone/>
            </a:pPr>
            <a:r>
              <a:t/>
            </a:r>
            <a:endParaRPr sz="3200"/>
          </a:p>
          <a:p>
            <a:pPr indent="0" lvl="0" marL="0" rtl="0" algn="l">
              <a:spcBef>
                <a:spcPts val="640"/>
              </a:spcBef>
              <a:spcAft>
                <a:spcPts val="0"/>
              </a:spcAft>
              <a:buClr>
                <a:schemeClr val="dk1"/>
              </a:buClr>
              <a:buSzPts val="3200"/>
              <a:buNone/>
            </a:pPr>
            <a:r>
              <a:t/>
            </a:r>
            <a:endParaRPr sz="3200"/>
          </a:p>
          <a:p>
            <a:pPr indent="0" lvl="0" marL="0" rtl="0" algn="l">
              <a:spcBef>
                <a:spcPts val="640"/>
              </a:spcBef>
              <a:spcAft>
                <a:spcPts val="0"/>
              </a:spcAft>
              <a:buClr>
                <a:schemeClr val="dk1"/>
              </a:buClr>
              <a:buSzPts val="3200"/>
              <a:buNone/>
            </a:pPr>
            <a:r>
              <a:t/>
            </a:r>
            <a:endParaRPr sz="1100"/>
          </a:p>
          <a:p>
            <a:pPr indent="-342900" lvl="0" marL="342900" rtl="0" algn="l">
              <a:spcBef>
                <a:spcPts val="640"/>
              </a:spcBef>
              <a:spcAft>
                <a:spcPts val="0"/>
              </a:spcAft>
              <a:buClr>
                <a:srgbClr val="00A172"/>
              </a:buClr>
              <a:buSzPts val="3200"/>
              <a:buFont typeface="Calibri"/>
              <a:buChar char="•"/>
            </a:pPr>
            <a:r>
              <a:rPr lang="en-US" sz="3200">
                <a:solidFill>
                  <a:schemeClr val="dk1"/>
                </a:solidFill>
                <a:latin typeface="Calibri"/>
                <a:ea typeface="Calibri"/>
                <a:cs typeface="Calibri"/>
                <a:sym typeface="Calibri"/>
              </a:rPr>
              <a:t>Just like the interconnected roots of Redwood trees, HRL’s work is interwoven with our partners and communities, providing strength and support.</a:t>
            </a:r>
            <a:endParaRPr/>
          </a:p>
        </p:txBody>
      </p:sp>
      <p:sp>
        <p:nvSpPr>
          <p:cNvPr id="348" name="Google Shape;348;p6"/>
          <p:cNvSpPr/>
          <p:nvPr/>
        </p:nvSpPr>
        <p:spPr>
          <a:xfrm>
            <a:off x="0" y="6377400"/>
            <a:ext cx="78201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9" name="Google Shape;349;p6"/>
          <p:cNvPicPr preferRelativeResize="0"/>
          <p:nvPr/>
        </p:nvPicPr>
        <p:blipFill>
          <a:blip r:embed="rId3">
            <a:alphaModFix/>
          </a:blip>
          <a:stretch>
            <a:fillRect/>
          </a:stretch>
        </p:blipFill>
        <p:spPr>
          <a:xfrm>
            <a:off x="2947550" y="1965850"/>
            <a:ext cx="3248900" cy="2011925"/>
          </a:xfrm>
          <a:prstGeom prst="rect">
            <a:avLst/>
          </a:prstGeom>
          <a:noFill/>
          <a:ln>
            <a:noFill/>
          </a:ln>
          <a:effectLst>
            <a:reflection blurRad="0" dir="0" dist="0" endA="0" endPos="20000" fadeDir="5400012" kx="0" rotWithShape="0" algn="bl" stA="75000" stPos="0" sy="-100000" ky="0"/>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307bedc8eeb_0_675"/>
          <p:cNvSpPr txBox="1"/>
          <p:nvPr>
            <p:ph type="title"/>
          </p:nvPr>
        </p:nvSpPr>
        <p:spPr>
          <a:xfrm>
            <a:off x="581025" y="274639"/>
            <a:ext cx="8229600" cy="114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4400">
                <a:solidFill>
                  <a:srgbClr val="008FD0"/>
                </a:solidFill>
              </a:rPr>
              <a:t>Healthy &amp; Ready to Learn</a:t>
            </a:r>
            <a:endParaRPr b="1" sz="4400">
              <a:solidFill>
                <a:srgbClr val="008FD0"/>
              </a:solidFill>
            </a:endParaRPr>
          </a:p>
        </p:txBody>
      </p:sp>
      <p:sp>
        <p:nvSpPr>
          <p:cNvPr id="355" name="Google Shape;355;g307bedc8eeb_0_675"/>
          <p:cNvSpPr/>
          <p:nvPr/>
        </p:nvSpPr>
        <p:spPr>
          <a:xfrm>
            <a:off x="-70500" y="6377400"/>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6" name="Google Shape;356;g307bedc8eeb_0_675" title="CHF's Healthy and Ready to Learn Initiative (HRL)">
            <a:hlinkClick r:id="rId3"/>
          </p:cNvPr>
          <p:cNvPicPr preferRelativeResize="0"/>
          <p:nvPr/>
        </p:nvPicPr>
        <p:blipFill>
          <a:blip r:embed="rId4">
            <a:alphaModFix/>
          </a:blip>
          <a:stretch>
            <a:fillRect/>
          </a:stretch>
        </p:blipFill>
        <p:spPr>
          <a:xfrm>
            <a:off x="0" y="123390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7"/>
          <p:cNvSpPr txBox="1"/>
          <p:nvPr>
            <p:ph type="title"/>
          </p:nvPr>
        </p:nvSpPr>
        <p:spPr>
          <a:xfrm>
            <a:off x="581025" y="274639"/>
            <a:ext cx="8229600" cy="1143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sz="4400">
                <a:solidFill>
                  <a:srgbClr val="008FD0"/>
                </a:solidFill>
              </a:rPr>
              <a:t>Success Through Connection</a:t>
            </a:r>
            <a:endParaRPr b="1">
              <a:solidFill>
                <a:srgbClr val="008FD0"/>
              </a:solidFill>
            </a:endParaRPr>
          </a:p>
        </p:txBody>
      </p:sp>
      <p:sp>
        <p:nvSpPr>
          <p:cNvPr id="363" name="Google Shape;363;p7"/>
          <p:cNvSpPr txBox="1"/>
          <p:nvPr>
            <p:ph idx="1" type="body"/>
          </p:nvPr>
        </p:nvSpPr>
        <p:spPr>
          <a:xfrm>
            <a:off x="581025" y="1720600"/>
            <a:ext cx="8229600" cy="4405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00A172"/>
              </a:buClr>
              <a:buSzPts val="3200"/>
              <a:buFont typeface="Calibri"/>
              <a:buChar char="•"/>
            </a:pPr>
            <a:r>
              <a:rPr lang="en-US" sz="3200">
                <a:solidFill>
                  <a:schemeClr val="dk1"/>
                </a:solidFill>
                <a:latin typeface="Calibri"/>
                <a:ea typeface="Calibri"/>
                <a:cs typeface="Calibri"/>
                <a:sym typeface="Calibri"/>
              </a:rPr>
              <a:t>Why Shared Vision and Collaboration Matter</a:t>
            </a:r>
            <a:endParaRPr/>
          </a:p>
          <a:p>
            <a:pPr indent="-139700" lvl="0" marL="342900" rtl="0" algn="l">
              <a:spcBef>
                <a:spcPts val="640"/>
              </a:spcBef>
              <a:spcAft>
                <a:spcPts val="0"/>
              </a:spcAft>
              <a:buClr>
                <a:schemeClr val="dk1"/>
              </a:buClr>
              <a:buSzPts val="3200"/>
              <a:buNone/>
            </a:pPr>
            <a:r>
              <a:t/>
            </a:r>
            <a:endParaRPr sz="3200">
              <a:solidFill>
                <a:schemeClr val="dk1"/>
              </a:solidFill>
              <a:latin typeface="Calibri"/>
              <a:ea typeface="Calibri"/>
              <a:cs typeface="Calibri"/>
              <a:sym typeface="Calibri"/>
            </a:endParaRPr>
          </a:p>
          <a:p>
            <a:pPr indent="-342900" lvl="0" marL="342900" rtl="0" algn="l">
              <a:spcBef>
                <a:spcPts val="640"/>
              </a:spcBef>
              <a:spcAft>
                <a:spcPts val="0"/>
              </a:spcAft>
              <a:buClr>
                <a:srgbClr val="00A172"/>
              </a:buClr>
              <a:buSzPts val="3200"/>
              <a:buFont typeface="Calibri"/>
              <a:buChar char="•"/>
            </a:pPr>
            <a:r>
              <a:rPr lang="en-US" sz="3200">
                <a:solidFill>
                  <a:schemeClr val="dk1"/>
                </a:solidFill>
                <a:latin typeface="Calibri"/>
                <a:ea typeface="Calibri"/>
                <a:cs typeface="Calibri"/>
                <a:sym typeface="Calibri"/>
              </a:rPr>
              <a:t>True success is achieved when we connect authentically with those we serve. Through shared vision and values, we create lasting impact and meaningful change.</a:t>
            </a:r>
            <a:endParaRPr/>
          </a:p>
        </p:txBody>
      </p:sp>
      <p:sp>
        <p:nvSpPr>
          <p:cNvPr id="364" name="Google Shape;364;p7"/>
          <p:cNvSpPr/>
          <p:nvPr/>
        </p:nvSpPr>
        <p:spPr>
          <a:xfrm>
            <a:off x="0" y="6377400"/>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307bedc8eeb_1_1220"/>
          <p:cNvSpPr txBox="1"/>
          <p:nvPr>
            <p:ph type="title"/>
          </p:nvPr>
        </p:nvSpPr>
        <p:spPr>
          <a:xfrm>
            <a:off x="457200" y="394664"/>
            <a:ext cx="8229600" cy="1143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sz="4400">
                <a:solidFill>
                  <a:srgbClr val="008FD0"/>
                </a:solidFill>
              </a:rPr>
              <a:t>Discussion Question… Q&amp;A</a:t>
            </a:r>
            <a:endParaRPr b="1" sz="4400">
              <a:solidFill>
                <a:srgbClr val="008FD0"/>
              </a:solidFill>
            </a:endParaRPr>
          </a:p>
        </p:txBody>
      </p:sp>
      <p:sp>
        <p:nvSpPr>
          <p:cNvPr id="371" name="Google Shape;371;g307bedc8eeb_1_1220"/>
          <p:cNvSpPr txBox="1"/>
          <p:nvPr>
            <p:ph idx="1" type="body"/>
          </p:nvPr>
        </p:nvSpPr>
        <p:spPr>
          <a:xfrm>
            <a:off x="581025" y="2047739"/>
            <a:ext cx="8229600" cy="3819900"/>
          </a:xfrm>
          <a:prstGeom prst="rect">
            <a:avLst/>
          </a:prstGeom>
          <a:noFill/>
          <a:ln>
            <a:noFill/>
          </a:ln>
        </p:spPr>
        <p:txBody>
          <a:bodyPr anchorCtr="0" anchor="t" bIns="45700" lIns="91425" spcFirstLastPara="1" rIns="91425" wrap="square" tIns="45700">
            <a:normAutofit/>
          </a:bodyPr>
          <a:lstStyle/>
          <a:p>
            <a:pPr indent="-304800" lvl="0" marL="254000" rtl="0" algn="ctr">
              <a:spcBef>
                <a:spcPts val="640"/>
              </a:spcBef>
              <a:spcAft>
                <a:spcPts val="0"/>
              </a:spcAft>
              <a:buClr>
                <a:srgbClr val="00A172"/>
              </a:buClr>
              <a:buSzPts val="3200"/>
              <a:buFont typeface="Calibri"/>
              <a:buChar char="•"/>
            </a:pPr>
            <a:r>
              <a:rPr lang="en-US" sz="3200"/>
              <a:t>How does this historical context resonate with your work or the way you see your role?</a:t>
            </a:r>
            <a:endParaRPr sz="3200"/>
          </a:p>
          <a:p>
            <a:pPr indent="0" lvl="0" marL="254000" rtl="0" algn="ctr">
              <a:spcBef>
                <a:spcPts val="640"/>
              </a:spcBef>
              <a:spcAft>
                <a:spcPts val="0"/>
              </a:spcAft>
              <a:buNone/>
            </a:pPr>
            <a:r>
              <a:t/>
            </a:r>
            <a:endParaRPr sz="3200"/>
          </a:p>
          <a:p>
            <a:pPr indent="-304800" lvl="0" marL="254000" rtl="0" algn="ctr">
              <a:spcBef>
                <a:spcPts val="640"/>
              </a:spcBef>
              <a:spcAft>
                <a:spcPts val="0"/>
              </a:spcAft>
              <a:buClr>
                <a:srgbClr val="00A172"/>
              </a:buClr>
              <a:buSzPts val="3200"/>
              <a:buFont typeface="Calibri"/>
              <a:buChar char="•"/>
            </a:pPr>
            <a:r>
              <a:rPr lang="en-US" sz="3200"/>
              <a:t>Based on this, what outcomes are important to you?</a:t>
            </a:r>
            <a:endParaRPr sz="3200"/>
          </a:p>
          <a:p>
            <a:pPr indent="0" lvl="0" marL="0" rtl="0" algn="ctr">
              <a:spcBef>
                <a:spcPts val="640"/>
              </a:spcBef>
              <a:spcAft>
                <a:spcPts val="0"/>
              </a:spcAft>
              <a:buNone/>
            </a:pPr>
            <a:r>
              <a:t/>
            </a:r>
            <a:endParaRPr sz="3200"/>
          </a:p>
        </p:txBody>
      </p:sp>
      <p:sp>
        <p:nvSpPr>
          <p:cNvPr id="372" name="Google Shape;372;g307bedc8eeb_1_1220"/>
          <p:cNvSpPr/>
          <p:nvPr/>
        </p:nvSpPr>
        <p:spPr>
          <a:xfrm>
            <a:off x="0" y="6377400"/>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3" name="Google Shape;373;g307bedc8eeb_1_1220"/>
          <p:cNvCxnSpPr/>
          <p:nvPr/>
        </p:nvCxnSpPr>
        <p:spPr>
          <a:xfrm>
            <a:off x="1916475" y="5147450"/>
            <a:ext cx="5558700" cy="16200"/>
          </a:xfrm>
          <a:prstGeom prst="straightConnector1">
            <a:avLst/>
          </a:prstGeom>
          <a:noFill/>
          <a:ln cap="flat" cmpd="sng" w="38100">
            <a:solidFill>
              <a:srgbClr val="008FD0"/>
            </a:solidFill>
            <a:prstDash val="dot"/>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3080d1937cf_2_292"/>
          <p:cNvSpPr txBox="1"/>
          <p:nvPr>
            <p:ph idx="1" type="body"/>
          </p:nvPr>
        </p:nvSpPr>
        <p:spPr>
          <a:xfrm>
            <a:off x="457200" y="1600201"/>
            <a:ext cx="4038300" cy="45261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None/>
            </a:pPr>
            <a:r>
              <a:t/>
            </a:r>
            <a:endParaRPr/>
          </a:p>
        </p:txBody>
      </p:sp>
      <p:sp>
        <p:nvSpPr>
          <p:cNvPr id="380" name="Google Shape;380;g3080d1937cf_2_292"/>
          <p:cNvSpPr txBox="1"/>
          <p:nvPr>
            <p:ph idx="2" type="body"/>
          </p:nvPr>
        </p:nvSpPr>
        <p:spPr>
          <a:xfrm>
            <a:off x="4648200" y="1600201"/>
            <a:ext cx="4038300" cy="45261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None/>
            </a:pPr>
            <a:r>
              <a:t/>
            </a:r>
            <a:endParaRPr/>
          </a:p>
        </p:txBody>
      </p:sp>
      <p:sp>
        <p:nvSpPr>
          <p:cNvPr id="381" name="Google Shape;381;g3080d1937cf_2_292"/>
          <p:cNvSpPr txBox="1"/>
          <p:nvPr>
            <p:ph idx="12" type="sldNum"/>
          </p:nvPr>
        </p:nvSpPr>
        <p:spPr>
          <a:xfrm>
            <a:off x="6553200" y="6356351"/>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dk2"/>
              </a:buClr>
              <a:buSzPts val="100"/>
              <a:buFont typeface="Arial"/>
              <a:buNone/>
            </a:pPr>
            <a:fld id="{00000000-1234-1234-1234-123412341234}" type="slidenum">
              <a:rPr lang="en-US"/>
              <a:t>‹#›</a:t>
            </a:fld>
            <a:endParaRPr/>
          </a:p>
        </p:txBody>
      </p:sp>
      <p:pic>
        <p:nvPicPr>
          <p:cNvPr id="382" name="Google Shape;382;g3080d1937cf_2_292"/>
          <p:cNvPicPr preferRelativeResize="0"/>
          <p:nvPr/>
        </p:nvPicPr>
        <p:blipFill>
          <a:blip r:embed="rId3">
            <a:alphaModFix/>
          </a:blip>
          <a:stretch>
            <a:fillRect/>
          </a:stretch>
        </p:blipFill>
        <p:spPr>
          <a:xfrm>
            <a:off x="0" y="1212850"/>
            <a:ext cx="9144000" cy="5143500"/>
          </a:xfrm>
          <a:prstGeom prst="rect">
            <a:avLst/>
          </a:prstGeom>
          <a:noFill/>
          <a:ln>
            <a:noFill/>
          </a:ln>
        </p:spPr>
      </p:pic>
      <p:sp>
        <p:nvSpPr>
          <p:cNvPr id="383" name="Google Shape;383;g3080d1937cf_2_292"/>
          <p:cNvSpPr txBox="1"/>
          <p:nvPr/>
        </p:nvSpPr>
        <p:spPr>
          <a:xfrm>
            <a:off x="0" y="0"/>
            <a:ext cx="7412700" cy="1212900"/>
          </a:xfrm>
          <a:prstGeom prst="rect">
            <a:avLst/>
          </a:prstGeom>
          <a:noFill/>
          <a:ln>
            <a:noFill/>
          </a:ln>
        </p:spPr>
        <p:txBody>
          <a:bodyPr anchorCtr="0" anchor="t" bIns="45700" lIns="91425" spcFirstLastPara="1" rIns="91425" wrap="square" tIns="45700">
            <a:noAutofit/>
          </a:bodyPr>
          <a:lstStyle/>
          <a:p>
            <a:pPr indent="-450850" lvl="0" marL="457200" marR="0" rtl="0" algn="l">
              <a:lnSpc>
                <a:spcPct val="100000"/>
              </a:lnSpc>
              <a:spcBef>
                <a:spcPts val="50"/>
              </a:spcBef>
              <a:spcAft>
                <a:spcPts val="0"/>
              </a:spcAft>
              <a:buClr>
                <a:schemeClr val="dk1"/>
              </a:buClr>
              <a:buSzPts val="3733"/>
              <a:buFont typeface="Calibri"/>
              <a:buNone/>
            </a:pPr>
            <a:r>
              <a:rPr b="1" i="0" lang="en-US" sz="1700" u="none" cap="none" strike="noStrike">
                <a:solidFill>
                  <a:srgbClr val="00A172"/>
                </a:solidFill>
                <a:latin typeface="Calibri"/>
                <a:ea typeface="Calibri"/>
                <a:cs typeface="Calibri"/>
                <a:sym typeface="Calibri"/>
              </a:rPr>
              <a:t>Sign up</a:t>
            </a:r>
            <a:r>
              <a:rPr b="1" i="0" lang="en-US" sz="1700" u="none" cap="none" strike="noStrike">
                <a:solidFill>
                  <a:srgbClr val="00B050"/>
                </a:solidFill>
                <a:latin typeface="Calibri"/>
                <a:ea typeface="Calibri"/>
                <a:cs typeface="Calibri"/>
                <a:sym typeface="Calibri"/>
              </a:rPr>
              <a:t> </a:t>
            </a:r>
            <a:r>
              <a:rPr b="0" i="0" lang="en-US" sz="1700" u="none" cap="none" strike="noStrike">
                <a:solidFill>
                  <a:schemeClr val="dk1"/>
                </a:solidFill>
                <a:latin typeface="Calibri"/>
                <a:ea typeface="Calibri"/>
                <a:cs typeface="Calibri"/>
                <a:sym typeface="Calibri"/>
              </a:rPr>
              <a:t>for HRL updates at </a:t>
            </a:r>
            <a:r>
              <a:rPr b="0" i="0" lang="en-US" sz="1700" u="sng" cap="none" strike="noStrike">
                <a:solidFill>
                  <a:schemeClr val="hlink"/>
                </a:solidFill>
                <a:latin typeface="Calibri"/>
                <a:ea typeface="Calibri"/>
                <a:cs typeface="Calibri"/>
                <a:sym typeface="Calibri"/>
                <a:hlinkClick r:id="rId4"/>
              </a:rPr>
              <a:t>hrl.nyc</a:t>
            </a:r>
            <a:endParaRPr b="1" sz="1700">
              <a:solidFill>
                <a:srgbClr val="762C87"/>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3200"/>
              <a:buFont typeface="Arial"/>
              <a:buNone/>
            </a:pPr>
            <a:r>
              <a:rPr b="1" i="0" lang="en-US" sz="1700" u="none" cap="none" strike="noStrike">
                <a:solidFill>
                  <a:srgbClr val="00A172"/>
                </a:solidFill>
                <a:latin typeface="Calibri"/>
                <a:ea typeface="Calibri"/>
                <a:cs typeface="Calibri"/>
                <a:sym typeface="Calibri"/>
                <a:extLst>
                  <a:ext uri="http://customooxmlschemas.google.com/">
                    <go:slidesCustomData xmlns:go="http://customooxmlschemas.google.com/" textRoundtripDataId="0"/>
                  </a:ext>
                </a:extLst>
              </a:rPr>
              <a:t>Like and follow us</a:t>
            </a:r>
            <a:r>
              <a:rPr b="1" i="0" lang="en-US" sz="1700" u="none" cap="none" strike="noStrike">
                <a:solidFill>
                  <a:srgbClr val="762C87"/>
                </a:solidFill>
                <a:latin typeface="Calibri"/>
                <a:ea typeface="Calibri"/>
                <a:cs typeface="Calibri"/>
                <a:sym typeface="Calibri"/>
                <a:extLst>
                  <a:ext uri="http://customooxmlschemas.google.com/">
                    <go:slidesCustomData xmlns:go="http://customooxmlschemas.google.com/" textRoundtripDataId="1"/>
                  </a:ext>
                </a:extLst>
              </a:rPr>
              <a:t> </a:t>
            </a:r>
            <a:r>
              <a:rPr b="0" i="0" lang="en-US" sz="17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2"/>
                  </a:ext>
                </a:extLst>
              </a:rPr>
              <a:t>on Social Media!</a:t>
            </a:r>
            <a:r>
              <a:rPr lang="en-US" sz="1700">
                <a:solidFill>
                  <a:schemeClr val="dk1"/>
                </a:solidFill>
                <a:latin typeface="Calibri"/>
                <a:ea typeface="Calibri"/>
                <a:cs typeface="Calibri"/>
                <a:sym typeface="Calibri"/>
                <a:extLst>
                  <a:ext uri="http://customooxmlschemas.google.com/">
                    <go:slidesCustomData xmlns:go="http://customooxmlschemas.google.com/" textRoundtripDataId="3"/>
                  </a:ext>
                </a:extLst>
              </a:rPr>
              <a:t> </a:t>
            </a:r>
            <a:r>
              <a:rPr b="0" i="0" lang="en-US" sz="17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4"/>
                  </a:ext>
                </a:extLst>
              </a:rPr>
              <a:t>@HRLNYC</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3200"/>
              <a:buFont typeface="Arial"/>
              <a:buNone/>
            </a:pPr>
            <a:r>
              <a:rPr b="1" lang="en-US" sz="1700">
                <a:solidFill>
                  <a:srgbClr val="00A172"/>
                </a:solidFill>
                <a:latin typeface="Calibri"/>
                <a:ea typeface="Calibri"/>
                <a:cs typeface="Calibri"/>
                <a:sym typeface="Calibri"/>
              </a:rPr>
              <a:t>Request a Training </a:t>
            </a:r>
            <a:r>
              <a:rPr lang="en-US" sz="1700">
                <a:solidFill>
                  <a:schemeClr val="dk1"/>
                </a:solidFill>
                <a:latin typeface="Calibri"/>
                <a:ea typeface="Calibri"/>
                <a:cs typeface="Calibri"/>
                <a:sym typeface="Calibri"/>
              </a:rPr>
              <a:t>- sign up on our website or email us at </a:t>
            </a:r>
            <a:r>
              <a:rPr lang="en-US" sz="1700" u="sng">
                <a:solidFill>
                  <a:schemeClr val="hlink"/>
                </a:solidFill>
                <a:latin typeface="Calibri"/>
                <a:ea typeface="Calibri"/>
                <a:cs typeface="Calibri"/>
                <a:sym typeface="Calibri"/>
                <a:hlinkClick r:id="rId5"/>
              </a:rPr>
              <a:t>rtc@chfund.org</a:t>
            </a:r>
            <a:endParaRPr sz="1100">
              <a:solidFill>
                <a:schemeClr val="dk1"/>
              </a:solidFill>
              <a:latin typeface="Calibri"/>
              <a:ea typeface="Calibri"/>
              <a:cs typeface="Calibri"/>
              <a:sym typeface="Calibri"/>
            </a:endParaRPr>
          </a:p>
          <a:p>
            <a:pPr indent="0" lvl="0" marL="0" marR="0" rtl="0" algn="l">
              <a:lnSpc>
                <a:spcPct val="100000"/>
              </a:lnSpc>
              <a:spcBef>
                <a:spcPts val="1600"/>
              </a:spcBef>
              <a:spcAft>
                <a:spcPts val="0"/>
              </a:spcAft>
              <a:buClr>
                <a:srgbClr val="000000"/>
              </a:buClr>
              <a:buSzPts val="2400"/>
              <a:buFont typeface="Arial"/>
              <a:buNone/>
            </a:pPr>
            <a:r>
              <a:t/>
            </a:r>
            <a:endParaRPr b="1" i="0" sz="1900" u="none" cap="none" strike="noStrike">
              <a:solidFill>
                <a:srgbClr val="762C87"/>
              </a:solidFill>
              <a:latin typeface="Calibri"/>
              <a:ea typeface="Calibri"/>
              <a:cs typeface="Calibri"/>
              <a:sym typeface="Calibri"/>
            </a:endParaRPr>
          </a:p>
        </p:txBody>
      </p:sp>
      <p:sp>
        <p:nvSpPr>
          <p:cNvPr id="384" name="Google Shape;384;g3080d1937cf_2_292"/>
          <p:cNvSpPr/>
          <p:nvPr/>
        </p:nvSpPr>
        <p:spPr>
          <a:xfrm>
            <a:off x="-189750" y="6356350"/>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07bedc8eeb_0_78"/>
          <p:cNvSpPr txBox="1"/>
          <p:nvPr>
            <p:ph type="title"/>
          </p:nvPr>
        </p:nvSpPr>
        <p:spPr>
          <a:xfrm>
            <a:off x="311712" y="342659"/>
            <a:ext cx="85203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US" sz="4400">
                <a:solidFill>
                  <a:srgbClr val="008FD0"/>
                </a:solidFill>
                <a:latin typeface="Calibri"/>
                <a:ea typeface="Calibri"/>
                <a:cs typeface="Calibri"/>
                <a:sym typeface="Calibri"/>
              </a:rPr>
              <a:t>Health Barriers to Learning</a:t>
            </a:r>
            <a:endParaRPr b="1" sz="4400">
              <a:solidFill>
                <a:srgbClr val="008FD0"/>
              </a:solidFill>
              <a:latin typeface="Calibri"/>
              <a:ea typeface="Calibri"/>
              <a:cs typeface="Calibri"/>
              <a:sym typeface="Calibri"/>
            </a:endParaRPr>
          </a:p>
        </p:txBody>
      </p:sp>
      <p:sp>
        <p:nvSpPr>
          <p:cNvPr id="167" name="Google Shape;167;g307bedc8eeb_0_78"/>
          <p:cNvSpPr/>
          <p:nvPr/>
        </p:nvSpPr>
        <p:spPr>
          <a:xfrm>
            <a:off x="0" y="6356175"/>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8" name="Google Shape;168;g307bedc8eeb_0_78"/>
          <p:cNvPicPr preferRelativeResize="0"/>
          <p:nvPr/>
        </p:nvPicPr>
        <p:blipFill rotWithShape="1">
          <a:blip r:embed="rId3">
            <a:alphaModFix/>
          </a:blip>
          <a:srcRect b="6151" l="4633" r="3429" t="6352"/>
          <a:stretch/>
        </p:blipFill>
        <p:spPr>
          <a:xfrm>
            <a:off x="1076875" y="1366625"/>
            <a:ext cx="6990249" cy="4989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
          <p:cNvSpPr txBox="1"/>
          <p:nvPr>
            <p:ph type="title"/>
          </p:nvPr>
        </p:nvSpPr>
        <p:spPr>
          <a:xfrm>
            <a:off x="581025" y="456889"/>
            <a:ext cx="8229600" cy="1143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sz="4400">
                <a:solidFill>
                  <a:srgbClr val="008FD0"/>
                </a:solidFill>
              </a:rPr>
              <a:t>Maps and Disparities</a:t>
            </a:r>
            <a:endParaRPr b="1">
              <a:solidFill>
                <a:srgbClr val="008FD0"/>
              </a:solidFill>
            </a:endParaRPr>
          </a:p>
        </p:txBody>
      </p:sp>
      <p:sp>
        <p:nvSpPr>
          <p:cNvPr id="175" name="Google Shape;175;p2"/>
          <p:cNvSpPr txBox="1"/>
          <p:nvPr>
            <p:ph idx="1" type="body"/>
          </p:nvPr>
        </p:nvSpPr>
        <p:spPr>
          <a:xfrm>
            <a:off x="581025" y="1813200"/>
            <a:ext cx="8229600" cy="43131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00A172"/>
              </a:buClr>
              <a:buSzPts val="3200"/>
              <a:buFont typeface="Calibri"/>
              <a:buChar char="•"/>
            </a:pPr>
            <a:r>
              <a:rPr lang="en-US" sz="3200">
                <a:solidFill>
                  <a:schemeClr val="dk1"/>
                </a:solidFill>
                <a:latin typeface="Calibri"/>
                <a:ea typeface="Calibri"/>
                <a:cs typeface="Calibri"/>
                <a:sym typeface="Calibri"/>
              </a:rPr>
              <a:t>Identifying Health and Educational Barriers</a:t>
            </a:r>
            <a:endParaRPr/>
          </a:p>
          <a:p>
            <a:pPr indent="-139700" lvl="0" marL="342900" rtl="0" algn="l">
              <a:spcBef>
                <a:spcPts val="640"/>
              </a:spcBef>
              <a:spcAft>
                <a:spcPts val="0"/>
              </a:spcAft>
              <a:buClr>
                <a:schemeClr val="dk1"/>
              </a:buClr>
              <a:buSzPts val="3200"/>
              <a:buNone/>
            </a:pPr>
            <a:r>
              <a:t/>
            </a:r>
            <a:endParaRPr sz="3200">
              <a:solidFill>
                <a:schemeClr val="dk1"/>
              </a:solidFill>
              <a:latin typeface="Calibri"/>
              <a:ea typeface="Calibri"/>
              <a:cs typeface="Calibri"/>
              <a:sym typeface="Calibri"/>
            </a:endParaRPr>
          </a:p>
          <a:p>
            <a:pPr indent="-342900" lvl="0" marL="342900" rtl="0" algn="l">
              <a:spcBef>
                <a:spcPts val="640"/>
              </a:spcBef>
              <a:spcAft>
                <a:spcPts val="0"/>
              </a:spcAft>
              <a:buClr>
                <a:srgbClr val="00A172"/>
              </a:buClr>
              <a:buSzPts val="3200"/>
              <a:buFont typeface="Calibri"/>
              <a:buChar char="•"/>
            </a:pPr>
            <a:r>
              <a:rPr lang="en-US" sz="3200">
                <a:solidFill>
                  <a:schemeClr val="dk1"/>
                </a:solidFill>
                <a:latin typeface="Calibri"/>
                <a:ea typeface="Calibri"/>
                <a:cs typeface="Calibri"/>
                <a:sym typeface="Calibri"/>
              </a:rPr>
              <a:t>Visualizing the disparities across NYC to highlight areas of high need and the impact of health barriers on learning.</a:t>
            </a:r>
            <a:endParaRPr/>
          </a:p>
        </p:txBody>
      </p:sp>
      <p:sp>
        <p:nvSpPr>
          <p:cNvPr id="176" name="Google Shape;176;p2"/>
          <p:cNvSpPr/>
          <p:nvPr/>
        </p:nvSpPr>
        <p:spPr>
          <a:xfrm>
            <a:off x="0" y="6377400"/>
            <a:ext cx="8000400" cy="480600"/>
          </a:xfrm>
          <a:prstGeom prst="roundRect">
            <a:avLst>
              <a:gd fmla="val 16667" name="adj"/>
            </a:avLst>
          </a:prstGeom>
          <a:solidFill>
            <a:srgbClr val="267E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307bedc8eeb_1_119"/>
          <p:cNvSpPr/>
          <p:nvPr/>
        </p:nvSpPr>
        <p:spPr>
          <a:xfrm>
            <a:off x="6021375" y="6195250"/>
            <a:ext cx="2049000" cy="68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3" name="Google Shape;183;g307bedc8eeb_1_119"/>
          <p:cNvSpPr txBox="1"/>
          <p:nvPr>
            <p:ph idx="12" type="sldNum"/>
          </p:nvPr>
        </p:nvSpPr>
        <p:spPr>
          <a:xfrm>
            <a:off x="6553200" y="6356351"/>
            <a:ext cx="2133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300"/>
              <a:buFont typeface="Arial"/>
              <a:buNone/>
            </a:pPr>
            <a:fld id="{00000000-1234-1234-1234-123412341234}" type="slidenum">
              <a:rPr lang="en-US"/>
              <a:t>‹#›</a:t>
            </a:fld>
            <a:endParaRPr/>
          </a:p>
        </p:txBody>
      </p:sp>
      <p:pic>
        <p:nvPicPr>
          <p:cNvPr id="184" name="Google Shape;184;g307bedc8eeb_1_119"/>
          <p:cNvPicPr preferRelativeResize="0"/>
          <p:nvPr/>
        </p:nvPicPr>
        <p:blipFill rotWithShape="1">
          <a:blip r:embed="rId3">
            <a:alphaModFix/>
          </a:blip>
          <a:srcRect b="21524" l="50287" r="6734" t="19145"/>
          <a:stretch/>
        </p:blipFill>
        <p:spPr>
          <a:xfrm>
            <a:off x="0" y="0"/>
            <a:ext cx="4534724" cy="6858000"/>
          </a:xfrm>
          <a:prstGeom prst="rect">
            <a:avLst/>
          </a:prstGeom>
          <a:noFill/>
          <a:ln cap="flat" cmpd="sng" w="19050">
            <a:solidFill>
              <a:srgbClr val="0000FF"/>
            </a:solidFill>
            <a:prstDash val="solid"/>
            <a:round/>
            <a:headEnd len="sm" w="sm" type="none"/>
            <a:tailEnd len="sm" w="sm" type="none"/>
          </a:ln>
        </p:spPr>
      </p:pic>
      <p:sp>
        <p:nvSpPr>
          <p:cNvPr id="185" name="Google Shape;185;g307bedc8eeb_1_119"/>
          <p:cNvSpPr/>
          <p:nvPr/>
        </p:nvSpPr>
        <p:spPr>
          <a:xfrm>
            <a:off x="4554350" y="1263425"/>
            <a:ext cx="2208300" cy="33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6" name="Google Shape;186;g307bedc8eeb_1_119"/>
          <p:cNvPicPr preferRelativeResize="0"/>
          <p:nvPr/>
        </p:nvPicPr>
        <p:blipFill rotWithShape="1">
          <a:blip r:embed="rId3">
            <a:alphaModFix/>
          </a:blip>
          <a:srcRect b="75101" l="2011" r="75306" t="1407"/>
          <a:stretch/>
        </p:blipFill>
        <p:spPr>
          <a:xfrm>
            <a:off x="4534725" y="4273700"/>
            <a:ext cx="2208150" cy="2584299"/>
          </a:xfrm>
          <a:prstGeom prst="rect">
            <a:avLst/>
          </a:prstGeom>
          <a:noFill/>
          <a:ln cap="flat" cmpd="sng" w="9525">
            <a:solidFill>
              <a:srgbClr val="F9A015"/>
            </a:solidFill>
            <a:prstDash val="solid"/>
            <a:round/>
            <a:headEnd len="sm" w="sm" type="none"/>
            <a:tailEnd len="sm" w="sm" type="none"/>
          </a:ln>
        </p:spPr>
      </p:pic>
      <p:sp>
        <p:nvSpPr>
          <p:cNvPr id="187" name="Google Shape;187;g307bedc8eeb_1_119"/>
          <p:cNvSpPr/>
          <p:nvPr/>
        </p:nvSpPr>
        <p:spPr>
          <a:xfrm>
            <a:off x="1074685" y="2059525"/>
            <a:ext cx="958050" cy="1318450"/>
          </a:xfrm>
          <a:custGeom>
            <a:rect b="b" l="l" r="r" t="t"/>
            <a:pathLst>
              <a:path extrusionOk="0" h="52738" w="38322">
                <a:moveTo>
                  <a:pt x="29202" y="0"/>
                </a:moveTo>
                <a:cubicBezTo>
                  <a:pt x="17963" y="0"/>
                  <a:pt x="2172" y="6323"/>
                  <a:pt x="327" y="17410"/>
                </a:cubicBezTo>
                <a:cubicBezTo>
                  <a:pt x="-2286" y="33111"/>
                  <a:pt x="18670" y="57716"/>
                  <a:pt x="33449" y="51806"/>
                </a:cubicBezTo>
                <a:cubicBezTo>
                  <a:pt x="38681" y="49714"/>
                  <a:pt x="39366" y="40285"/>
                  <a:pt x="36846" y="35245"/>
                </a:cubicBezTo>
                <a:cubicBezTo>
                  <a:pt x="34742" y="31037"/>
                  <a:pt x="29076" y="29513"/>
                  <a:pt x="26655" y="25479"/>
                </a:cubicBezTo>
                <a:cubicBezTo>
                  <a:pt x="22352" y="18309"/>
                  <a:pt x="25381" y="8787"/>
                  <a:pt x="25381" y="425"/>
                </a:cubicBezTo>
              </a:path>
            </a:pathLst>
          </a:custGeom>
          <a:noFill/>
          <a:ln cap="flat" cmpd="sng" w="28575">
            <a:solidFill>
              <a:srgbClr val="FFFF00"/>
            </a:solidFill>
            <a:prstDash val="solid"/>
            <a:round/>
            <a:headEnd len="med" w="med" type="none"/>
            <a:tailEnd len="med" w="med" type="none"/>
          </a:ln>
        </p:spPr>
      </p:sp>
      <p:sp>
        <p:nvSpPr>
          <p:cNvPr id="188" name="Google Shape;188;g307bedc8eeb_1_119"/>
          <p:cNvSpPr/>
          <p:nvPr/>
        </p:nvSpPr>
        <p:spPr>
          <a:xfrm>
            <a:off x="1787514" y="1776533"/>
            <a:ext cx="1015125" cy="1373100"/>
          </a:xfrm>
          <a:custGeom>
            <a:rect b="b" l="l" r="r" t="t"/>
            <a:pathLst>
              <a:path extrusionOk="0" h="54924" w="40605">
                <a:moveTo>
                  <a:pt x="40605" y="2827"/>
                </a:moveTo>
                <a:cubicBezTo>
                  <a:pt x="30462" y="-557"/>
                  <a:pt x="14690" y="-2246"/>
                  <a:pt x="8757" y="6649"/>
                </a:cubicBezTo>
                <a:cubicBezTo>
                  <a:pt x="5602" y="11378"/>
                  <a:pt x="4616" y="17270"/>
                  <a:pt x="3236" y="22785"/>
                </a:cubicBezTo>
                <a:cubicBezTo>
                  <a:pt x="2648" y="25136"/>
                  <a:pt x="5170" y="27837"/>
                  <a:pt x="4086" y="30004"/>
                </a:cubicBezTo>
                <a:cubicBezTo>
                  <a:pt x="2811" y="32552"/>
                  <a:pt x="-794" y="35003"/>
                  <a:pt x="264" y="37648"/>
                </a:cubicBezTo>
                <a:cubicBezTo>
                  <a:pt x="1301" y="40240"/>
                  <a:pt x="5161" y="40345"/>
                  <a:pt x="7483" y="41894"/>
                </a:cubicBezTo>
                <a:cubicBezTo>
                  <a:pt x="10129" y="43659"/>
                  <a:pt x="8630" y="48564"/>
                  <a:pt x="10880" y="50812"/>
                </a:cubicBezTo>
                <a:cubicBezTo>
                  <a:pt x="16395" y="56323"/>
                  <a:pt x="30748" y="56511"/>
                  <a:pt x="34235" y="49538"/>
                </a:cubicBezTo>
                <a:cubicBezTo>
                  <a:pt x="41411" y="35186"/>
                  <a:pt x="38057" y="17599"/>
                  <a:pt x="38057" y="1553"/>
                </a:cubicBezTo>
              </a:path>
            </a:pathLst>
          </a:custGeom>
          <a:noFill/>
          <a:ln cap="flat" cmpd="sng" w="28575">
            <a:solidFill>
              <a:srgbClr val="FFFF00"/>
            </a:solidFill>
            <a:prstDash val="solid"/>
            <a:round/>
            <a:headEnd len="med" w="med" type="none"/>
            <a:tailEnd len="med" w="med" type="none"/>
          </a:ln>
        </p:spPr>
      </p:sp>
      <p:sp>
        <p:nvSpPr>
          <p:cNvPr id="189" name="Google Shape;189;g307bedc8eeb_1_119"/>
          <p:cNvSpPr/>
          <p:nvPr/>
        </p:nvSpPr>
        <p:spPr>
          <a:xfrm>
            <a:off x="1533980" y="4532033"/>
            <a:ext cx="1392700" cy="1929025"/>
          </a:xfrm>
          <a:custGeom>
            <a:rect b="b" l="l" r="r" t="t"/>
            <a:pathLst>
              <a:path extrusionOk="0" h="77161" w="55708">
                <a:moveTo>
                  <a:pt x="42679" y="15754"/>
                </a:moveTo>
                <a:cubicBezTo>
                  <a:pt x="37576" y="14477"/>
                  <a:pt x="32449" y="12541"/>
                  <a:pt x="28241" y="9384"/>
                </a:cubicBezTo>
                <a:cubicBezTo>
                  <a:pt x="24715" y="6738"/>
                  <a:pt x="22751" y="1535"/>
                  <a:pt x="18474" y="467"/>
                </a:cubicBezTo>
                <a:cubicBezTo>
                  <a:pt x="12086" y="-1128"/>
                  <a:pt x="2237" y="2571"/>
                  <a:pt x="639" y="8959"/>
                </a:cubicBezTo>
                <a:cubicBezTo>
                  <a:pt x="-2480" y="21428"/>
                  <a:pt x="7066" y="33907"/>
                  <a:pt x="11680" y="45904"/>
                </a:cubicBezTo>
                <a:cubicBezTo>
                  <a:pt x="16264" y="57822"/>
                  <a:pt x="21545" y="75095"/>
                  <a:pt x="34186" y="76903"/>
                </a:cubicBezTo>
                <a:cubicBezTo>
                  <a:pt x="41420" y="77937"/>
                  <a:pt x="49845" y="72089"/>
                  <a:pt x="52870" y="65437"/>
                </a:cubicBezTo>
                <a:cubicBezTo>
                  <a:pt x="56578" y="57283"/>
                  <a:pt x="55418" y="47643"/>
                  <a:pt x="55418" y="38685"/>
                </a:cubicBezTo>
                <a:cubicBezTo>
                  <a:pt x="55418" y="31023"/>
                  <a:pt x="56165" y="21596"/>
                  <a:pt x="50747" y="16178"/>
                </a:cubicBezTo>
                <a:cubicBezTo>
                  <a:pt x="48015" y="13446"/>
                  <a:pt x="43145" y="14480"/>
                  <a:pt x="39282" y="14480"/>
                </a:cubicBezTo>
              </a:path>
            </a:pathLst>
          </a:custGeom>
          <a:noFill/>
          <a:ln cap="flat" cmpd="sng" w="28575">
            <a:solidFill>
              <a:srgbClr val="FFFF00"/>
            </a:solidFill>
            <a:prstDash val="solid"/>
            <a:round/>
            <a:headEnd len="med" w="med" type="none"/>
            <a:tailEnd len="med" w="med" type="none"/>
          </a:ln>
        </p:spPr>
      </p:sp>
      <p:sp>
        <p:nvSpPr>
          <p:cNvPr id="190" name="Google Shape;190;g307bedc8eeb_1_119"/>
          <p:cNvSpPr/>
          <p:nvPr/>
        </p:nvSpPr>
        <p:spPr>
          <a:xfrm>
            <a:off x="2481429" y="3506211"/>
            <a:ext cx="795100" cy="687150"/>
          </a:xfrm>
          <a:custGeom>
            <a:rect b="b" l="l" r="r" t="t"/>
            <a:pathLst>
              <a:path extrusionOk="0" h="27486" w="31804">
                <a:moveTo>
                  <a:pt x="18794" y="2857"/>
                </a:moveTo>
                <a:cubicBezTo>
                  <a:pt x="14628" y="2857"/>
                  <a:pt x="9945" y="-1576"/>
                  <a:pt x="6479" y="734"/>
                </a:cubicBezTo>
                <a:cubicBezTo>
                  <a:pt x="3206" y="2915"/>
                  <a:pt x="1995" y="7274"/>
                  <a:pt x="534" y="10925"/>
                </a:cubicBezTo>
                <a:cubicBezTo>
                  <a:pt x="-2760" y="19155"/>
                  <a:pt x="12477" y="27486"/>
                  <a:pt x="21342" y="27486"/>
                </a:cubicBezTo>
                <a:cubicBezTo>
                  <a:pt x="25140" y="27486"/>
                  <a:pt x="30613" y="26076"/>
                  <a:pt x="31533" y="22391"/>
                </a:cubicBezTo>
                <a:cubicBezTo>
                  <a:pt x="32617" y="18048"/>
                  <a:pt x="29289" y="13655"/>
                  <a:pt x="27287" y="9651"/>
                </a:cubicBezTo>
                <a:cubicBezTo>
                  <a:pt x="25447" y="5971"/>
                  <a:pt x="16103" y="5262"/>
                  <a:pt x="17945" y="1583"/>
                </a:cubicBezTo>
              </a:path>
            </a:pathLst>
          </a:custGeom>
          <a:noFill/>
          <a:ln cap="flat" cmpd="sng" w="28575">
            <a:solidFill>
              <a:srgbClr val="FFFF00"/>
            </a:solidFill>
            <a:prstDash val="solid"/>
            <a:round/>
            <a:headEnd len="med" w="med" type="none"/>
            <a:tailEnd len="med" w="med" type="none"/>
          </a:ln>
        </p:spPr>
      </p:sp>
      <p:sp>
        <p:nvSpPr>
          <p:cNvPr id="191" name="Google Shape;191;g307bedc8eeb_1_119"/>
          <p:cNvSpPr txBox="1"/>
          <p:nvPr/>
        </p:nvSpPr>
        <p:spPr>
          <a:xfrm>
            <a:off x="4702925" y="1060900"/>
            <a:ext cx="4288800" cy="233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008FD0"/>
                </a:solidFill>
                <a:latin typeface="Calibri"/>
                <a:ea typeface="Calibri"/>
                <a:cs typeface="Calibri"/>
                <a:sym typeface="Calibri"/>
              </a:rPr>
              <a:t>Why are we here today?</a:t>
            </a:r>
            <a:endParaRPr b="1" sz="3000">
              <a:solidFill>
                <a:srgbClr val="008FD0"/>
              </a:solidFill>
              <a:latin typeface="Calibri"/>
              <a:ea typeface="Calibri"/>
              <a:cs typeface="Calibri"/>
              <a:sym typeface="Calibri"/>
            </a:endParaRPr>
          </a:p>
          <a:p>
            <a:pPr indent="0" lvl="0" marL="0" rtl="0" algn="ctr">
              <a:spcBef>
                <a:spcPts val="0"/>
              </a:spcBef>
              <a:spcAft>
                <a:spcPts val="0"/>
              </a:spcAft>
              <a:buNone/>
            </a:pPr>
            <a:r>
              <a:t/>
            </a:r>
            <a:endParaRPr b="1" sz="3000">
              <a:solidFill>
                <a:srgbClr val="008FD0"/>
              </a:solidFill>
              <a:latin typeface="Calibri"/>
              <a:ea typeface="Calibri"/>
              <a:cs typeface="Calibri"/>
              <a:sym typeface="Calibri"/>
            </a:endParaRPr>
          </a:p>
          <a:p>
            <a:pPr indent="0" lvl="0" marL="0" rtl="0" algn="ctr">
              <a:spcBef>
                <a:spcPts val="0"/>
              </a:spcBef>
              <a:spcAft>
                <a:spcPts val="0"/>
              </a:spcAft>
              <a:buNone/>
            </a:pPr>
            <a:r>
              <a:rPr b="1" lang="en-US" sz="3000">
                <a:solidFill>
                  <a:srgbClr val="008FD0"/>
                </a:solidFill>
                <a:latin typeface="Calibri"/>
                <a:ea typeface="Calibri"/>
                <a:cs typeface="Calibri"/>
                <a:sym typeface="Calibri"/>
              </a:rPr>
              <a:t>Where did these disparities come from?</a:t>
            </a:r>
            <a:endParaRPr b="1" sz="3000">
              <a:solidFill>
                <a:srgbClr val="008FD0"/>
              </a:solidFill>
              <a:latin typeface="Calibri"/>
              <a:ea typeface="Calibri"/>
              <a:cs typeface="Calibri"/>
              <a:sym typeface="Calibri"/>
            </a:endParaRPr>
          </a:p>
          <a:p>
            <a:pPr indent="0" lvl="0" marL="0" rtl="0" algn="l">
              <a:spcBef>
                <a:spcPts val="0"/>
              </a:spcBef>
              <a:spcAft>
                <a:spcPts val="0"/>
              </a:spcAft>
              <a:buNone/>
            </a:pPr>
            <a:r>
              <a:t/>
            </a:r>
            <a:endParaRPr b="1" sz="3000">
              <a:solidFill>
                <a:srgbClr val="008FD0"/>
              </a:solidFill>
              <a:latin typeface="Calibri"/>
              <a:ea typeface="Calibri"/>
              <a:cs typeface="Calibri"/>
              <a:sym typeface="Calibri"/>
            </a:endParaRPr>
          </a:p>
        </p:txBody>
      </p:sp>
      <p:sp>
        <p:nvSpPr>
          <p:cNvPr id="192" name="Google Shape;192;g307bedc8eeb_1_119"/>
          <p:cNvSpPr txBox="1"/>
          <p:nvPr/>
        </p:nvSpPr>
        <p:spPr>
          <a:xfrm>
            <a:off x="4534725" y="3734250"/>
            <a:ext cx="2049000" cy="5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From 1939, Federal Home Loan Bank Board</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3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6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7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2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07bedc8eeb_1_133"/>
          <p:cNvSpPr txBox="1"/>
          <p:nvPr>
            <p:ph idx="12" type="sldNum"/>
          </p:nvPr>
        </p:nvSpPr>
        <p:spPr>
          <a:xfrm>
            <a:off x="6553200" y="6356351"/>
            <a:ext cx="2133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300"/>
              <a:buFont typeface="Arial"/>
              <a:buNone/>
            </a:pPr>
            <a:fld id="{00000000-1234-1234-1234-123412341234}" type="slidenum">
              <a:rPr lang="en-US"/>
              <a:t>‹#›</a:t>
            </a:fld>
            <a:endParaRPr/>
          </a:p>
        </p:txBody>
      </p:sp>
      <p:pic>
        <p:nvPicPr>
          <p:cNvPr id="199" name="Google Shape;199;g307bedc8eeb_1_133"/>
          <p:cNvPicPr preferRelativeResize="0"/>
          <p:nvPr/>
        </p:nvPicPr>
        <p:blipFill>
          <a:blip r:embed="rId3">
            <a:alphaModFix/>
          </a:blip>
          <a:stretch>
            <a:fillRect/>
          </a:stretch>
        </p:blipFill>
        <p:spPr>
          <a:xfrm>
            <a:off x="-17275" y="0"/>
            <a:ext cx="9222924" cy="6858001"/>
          </a:xfrm>
          <a:prstGeom prst="rect">
            <a:avLst/>
          </a:prstGeom>
          <a:noFill/>
          <a:ln>
            <a:noFill/>
          </a:ln>
        </p:spPr>
      </p:pic>
      <p:sp>
        <p:nvSpPr>
          <p:cNvPr id="200" name="Google Shape;200;g307bedc8eeb_1_133"/>
          <p:cNvSpPr/>
          <p:nvPr/>
        </p:nvSpPr>
        <p:spPr>
          <a:xfrm>
            <a:off x="6478976" y="2182978"/>
            <a:ext cx="958725" cy="876425"/>
          </a:xfrm>
          <a:custGeom>
            <a:rect b="b" l="l" r="r" t="t"/>
            <a:pathLst>
              <a:path extrusionOk="0" h="35057" w="38349">
                <a:moveTo>
                  <a:pt x="22805" y="582"/>
                </a:moveTo>
                <a:cubicBezTo>
                  <a:pt x="16070" y="-1099"/>
                  <a:pt x="5851" y="1357"/>
                  <a:pt x="3271" y="7801"/>
                </a:cubicBezTo>
                <a:cubicBezTo>
                  <a:pt x="2103" y="10719"/>
                  <a:pt x="2514" y="14043"/>
                  <a:pt x="1997" y="17143"/>
                </a:cubicBezTo>
                <a:cubicBezTo>
                  <a:pt x="1457" y="20382"/>
                  <a:pt x="-1247" y="24283"/>
                  <a:pt x="723" y="26910"/>
                </a:cubicBezTo>
                <a:cubicBezTo>
                  <a:pt x="3126" y="30115"/>
                  <a:pt x="7331" y="31489"/>
                  <a:pt x="10915" y="33280"/>
                </a:cubicBezTo>
                <a:cubicBezTo>
                  <a:pt x="16120" y="35881"/>
                  <a:pt x="23732" y="35579"/>
                  <a:pt x="28325" y="32006"/>
                </a:cubicBezTo>
                <a:cubicBezTo>
                  <a:pt x="31673" y="29402"/>
                  <a:pt x="31948" y="24335"/>
                  <a:pt x="33845" y="20541"/>
                </a:cubicBezTo>
                <a:cubicBezTo>
                  <a:pt x="35949" y="16332"/>
                  <a:pt x="39771" y="11161"/>
                  <a:pt x="37667" y="6952"/>
                </a:cubicBezTo>
                <a:cubicBezTo>
                  <a:pt x="36444" y="4507"/>
                  <a:pt x="32676" y="4641"/>
                  <a:pt x="30024" y="3979"/>
                </a:cubicBezTo>
                <a:cubicBezTo>
                  <a:pt x="27625" y="3380"/>
                  <a:pt x="25701" y="1007"/>
                  <a:pt x="23229" y="1007"/>
                </a:cubicBezTo>
              </a:path>
            </a:pathLst>
          </a:custGeom>
          <a:noFill/>
          <a:ln cap="flat" cmpd="sng" w="28575">
            <a:solidFill>
              <a:srgbClr val="FFFF00"/>
            </a:solidFill>
            <a:prstDash val="solid"/>
            <a:round/>
            <a:headEnd len="med" w="med" type="none"/>
            <a:tailEnd len="med" w="med" type="none"/>
          </a:ln>
        </p:spPr>
      </p:sp>
      <p:sp>
        <p:nvSpPr>
          <p:cNvPr id="201" name="Google Shape;201;g307bedc8eeb_1_133"/>
          <p:cNvSpPr/>
          <p:nvPr/>
        </p:nvSpPr>
        <p:spPr>
          <a:xfrm>
            <a:off x="6498489" y="3633720"/>
            <a:ext cx="1010300" cy="945850"/>
          </a:xfrm>
          <a:custGeom>
            <a:rect b="b" l="l" r="r" t="t"/>
            <a:pathLst>
              <a:path extrusionOk="0" h="37834" w="40412">
                <a:moveTo>
                  <a:pt x="26695" y="6674"/>
                </a:moveTo>
                <a:cubicBezTo>
                  <a:pt x="19342" y="5938"/>
                  <a:pt x="12630" y="-1489"/>
                  <a:pt x="5462" y="304"/>
                </a:cubicBezTo>
                <a:cubicBezTo>
                  <a:pt x="2259" y="1105"/>
                  <a:pt x="1014" y="5560"/>
                  <a:pt x="367" y="8797"/>
                </a:cubicBezTo>
                <a:cubicBezTo>
                  <a:pt x="-2573" y="23516"/>
                  <a:pt x="21675" y="42396"/>
                  <a:pt x="35612" y="36823"/>
                </a:cubicBezTo>
                <a:cubicBezTo>
                  <a:pt x="40309" y="34945"/>
                  <a:pt x="40283" y="27443"/>
                  <a:pt x="40283" y="22385"/>
                </a:cubicBezTo>
                <a:cubicBezTo>
                  <a:pt x="40283" y="18055"/>
                  <a:pt x="40797" y="12708"/>
                  <a:pt x="37735" y="9646"/>
                </a:cubicBezTo>
                <a:cubicBezTo>
                  <a:pt x="34665" y="6576"/>
                  <a:pt x="29763" y="5400"/>
                  <a:pt x="25421" y="5400"/>
                </a:cubicBezTo>
              </a:path>
            </a:pathLst>
          </a:custGeom>
          <a:noFill/>
          <a:ln cap="flat" cmpd="sng" w="28575">
            <a:solidFill>
              <a:srgbClr val="FFFF00"/>
            </a:solidFill>
            <a:prstDash val="solid"/>
            <a:round/>
            <a:headEnd len="med" w="med" type="none"/>
            <a:tailEnd len="med" w="med"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07bedc8eeb_1_141"/>
          <p:cNvSpPr txBox="1"/>
          <p:nvPr>
            <p:ph idx="12" type="sldNum"/>
          </p:nvPr>
        </p:nvSpPr>
        <p:spPr>
          <a:xfrm>
            <a:off x="6553200" y="6356351"/>
            <a:ext cx="2133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300"/>
              <a:buFont typeface="Arial"/>
              <a:buNone/>
            </a:pPr>
            <a:fld id="{00000000-1234-1234-1234-123412341234}" type="slidenum">
              <a:rPr lang="en-US"/>
              <a:t>‹#›</a:t>
            </a:fld>
            <a:endParaRPr/>
          </a:p>
        </p:txBody>
      </p:sp>
      <p:pic>
        <p:nvPicPr>
          <p:cNvPr id="208" name="Google Shape;208;g307bedc8eeb_1_141"/>
          <p:cNvPicPr preferRelativeResize="0"/>
          <p:nvPr/>
        </p:nvPicPr>
        <p:blipFill>
          <a:blip r:embed="rId3">
            <a:alphaModFix/>
          </a:blip>
          <a:stretch>
            <a:fillRect/>
          </a:stretch>
        </p:blipFill>
        <p:spPr>
          <a:xfrm>
            <a:off x="0" y="-112725"/>
            <a:ext cx="9144001" cy="6970724"/>
          </a:xfrm>
          <a:prstGeom prst="rect">
            <a:avLst/>
          </a:prstGeom>
          <a:noFill/>
          <a:ln>
            <a:noFill/>
          </a:ln>
        </p:spPr>
      </p:pic>
      <p:sp>
        <p:nvSpPr>
          <p:cNvPr id="209" name="Google Shape;209;g307bedc8eeb_1_141"/>
          <p:cNvSpPr/>
          <p:nvPr/>
        </p:nvSpPr>
        <p:spPr>
          <a:xfrm>
            <a:off x="6644877" y="2070150"/>
            <a:ext cx="902725" cy="1076700"/>
          </a:xfrm>
          <a:custGeom>
            <a:rect b="b" l="l" r="r" t="t"/>
            <a:pathLst>
              <a:path extrusionOk="0" h="43068" w="36109">
                <a:moveTo>
                  <a:pt x="30182" y="6794"/>
                </a:moveTo>
                <a:cubicBezTo>
                  <a:pt x="22795" y="4333"/>
                  <a:pt x="12807" y="1383"/>
                  <a:pt x="6826" y="6369"/>
                </a:cubicBezTo>
                <a:cubicBezTo>
                  <a:pt x="1702" y="10640"/>
                  <a:pt x="1976" y="18898"/>
                  <a:pt x="881" y="25478"/>
                </a:cubicBezTo>
                <a:cubicBezTo>
                  <a:pt x="59" y="30415"/>
                  <a:pt x="-999" y="37339"/>
                  <a:pt x="3005" y="40341"/>
                </a:cubicBezTo>
                <a:cubicBezTo>
                  <a:pt x="11531" y="46734"/>
                  <a:pt x="29624" y="40894"/>
                  <a:pt x="33579" y="30999"/>
                </a:cubicBezTo>
                <a:cubicBezTo>
                  <a:pt x="34735" y="28107"/>
                  <a:pt x="32594" y="24611"/>
                  <a:pt x="33579" y="21656"/>
                </a:cubicBezTo>
                <a:cubicBezTo>
                  <a:pt x="34712" y="18256"/>
                  <a:pt x="37429" y="13907"/>
                  <a:pt x="35278" y="11040"/>
                </a:cubicBezTo>
                <a:cubicBezTo>
                  <a:pt x="31009" y="5351"/>
                  <a:pt x="23381" y="3178"/>
                  <a:pt x="17018" y="0"/>
                </a:cubicBezTo>
              </a:path>
            </a:pathLst>
          </a:custGeom>
          <a:noFill/>
          <a:ln cap="flat" cmpd="sng" w="28575">
            <a:solidFill>
              <a:srgbClr val="FFFF00"/>
            </a:solidFill>
            <a:prstDash val="solid"/>
            <a:round/>
            <a:headEnd len="med" w="med" type="none"/>
            <a:tailEnd len="med" w="med"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6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07bedc8eeb_1_148"/>
          <p:cNvSpPr txBox="1"/>
          <p:nvPr>
            <p:ph type="title"/>
          </p:nvPr>
        </p:nvSpPr>
        <p:spPr>
          <a:xfrm>
            <a:off x="581025" y="274639"/>
            <a:ext cx="8229600" cy="114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g307bedc8eeb_1_148"/>
          <p:cNvSpPr txBox="1"/>
          <p:nvPr>
            <p:ph idx="1" type="body"/>
          </p:nvPr>
        </p:nvSpPr>
        <p:spPr>
          <a:xfrm>
            <a:off x="581025" y="1600201"/>
            <a:ext cx="8229600" cy="4526100"/>
          </a:xfrm>
          <a:prstGeom prst="rect">
            <a:avLst/>
          </a:prstGeom>
        </p:spPr>
        <p:txBody>
          <a:bodyPr anchorCtr="0" anchor="t" bIns="91425" lIns="91425" spcFirstLastPara="1" rIns="91425" wrap="square" tIns="91425">
            <a:noAutofit/>
          </a:bodyPr>
          <a:lstStyle/>
          <a:p>
            <a:pPr indent="0" lvl="0" marL="0" rtl="0" algn="l">
              <a:spcBef>
                <a:spcPts val="500"/>
              </a:spcBef>
              <a:spcAft>
                <a:spcPts val="0"/>
              </a:spcAft>
              <a:buNone/>
            </a:pPr>
            <a:r>
              <a:t/>
            </a:r>
            <a:endParaRPr/>
          </a:p>
        </p:txBody>
      </p:sp>
      <p:sp>
        <p:nvSpPr>
          <p:cNvPr id="217" name="Google Shape;217;g307bedc8eeb_1_148"/>
          <p:cNvSpPr txBox="1"/>
          <p:nvPr>
            <p:ph idx="12" type="sldNum"/>
          </p:nvPr>
        </p:nvSpPr>
        <p:spPr>
          <a:xfrm>
            <a:off x="6553200" y="6356351"/>
            <a:ext cx="2133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300"/>
              <a:buFont typeface="Arial"/>
              <a:buNone/>
            </a:pPr>
            <a:fld id="{00000000-1234-1234-1234-123412341234}" type="slidenum">
              <a:rPr lang="en-US"/>
              <a:t>‹#›</a:t>
            </a:fld>
            <a:endParaRPr/>
          </a:p>
        </p:txBody>
      </p:sp>
      <p:pic>
        <p:nvPicPr>
          <p:cNvPr id="218" name="Google Shape;218;g307bedc8eeb_1_148"/>
          <p:cNvPicPr preferRelativeResize="0"/>
          <p:nvPr/>
        </p:nvPicPr>
        <p:blipFill>
          <a:blip r:embed="rId3">
            <a:alphaModFix/>
          </a:blip>
          <a:stretch>
            <a:fillRect/>
          </a:stretch>
        </p:blipFill>
        <p:spPr>
          <a:xfrm>
            <a:off x="-87075" y="0"/>
            <a:ext cx="9231074" cy="6857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307bedc8eeb_1_156"/>
          <p:cNvSpPr txBox="1"/>
          <p:nvPr>
            <p:ph type="title"/>
          </p:nvPr>
        </p:nvSpPr>
        <p:spPr>
          <a:xfrm>
            <a:off x="581025" y="274639"/>
            <a:ext cx="8229600" cy="114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 name="Google Shape;225;g307bedc8eeb_1_156"/>
          <p:cNvSpPr txBox="1"/>
          <p:nvPr>
            <p:ph idx="1" type="body"/>
          </p:nvPr>
        </p:nvSpPr>
        <p:spPr>
          <a:xfrm>
            <a:off x="581025" y="1600201"/>
            <a:ext cx="8229600" cy="4526100"/>
          </a:xfrm>
          <a:prstGeom prst="rect">
            <a:avLst/>
          </a:prstGeom>
        </p:spPr>
        <p:txBody>
          <a:bodyPr anchorCtr="0" anchor="t" bIns="91425" lIns="91425" spcFirstLastPara="1" rIns="91425" wrap="square" tIns="91425">
            <a:noAutofit/>
          </a:bodyPr>
          <a:lstStyle/>
          <a:p>
            <a:pPr indent="0" lvl="0" marL="0" rtl="0" algn="l">
              <a:spcBef>
                <a:spcPts val="500"/>
              </a:spcBef>
              <a:spcAft>
                <a:spcPts val="0"/>
              </a:spcAft>
              <a:buNone/>
            </a:pPr>
            <a:r>
              <a:t/>
            </a:r>
            <a:endParaRPr/>
          </a:p>
        </p:txBody>
      </p:sp>
      <p:sp>
        <p:nvSpPr>
          <p:cNvPr id="226" name="Google Shape;226;g307bedc8eeb_1_156"/>
          <p:cNvSpPr txBox="1"/>
          <p:nvPr>
            <p:ph idx="12" type="sldNum"/>
          </p:nvPr>
        </p:nvSpPr>
        <p:spPr>
          <a:xfrm>
            <a:off x="6553200" y="6356351"/>
            <a:ext cx="21336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300"/>
              <a:buFont typeface="Arial"/>
              <a:buNone/>
            </a:pPr>
            <a:fld id="{00000000-1234-1234-1234-123412341234}" type="slidenum">
              <a:rPr lang="en-US"/>
              <a:t>‹#›</a:t>
            </a:fld>
            <a:endParaRPr/>
          </a:p>
        </p:txBody>
      </p:sp>
      <p:pic>
        <p:nvPicPr>
          <p:cNvPr id="227" name="Google Shape;227;g307bedc8eeb_1_156"/>
          <p:cNvPicPr preferRelativeResize="0"/>
          <p:nvPr/>
        </p:nvPicPr>
        <p:blipFill>
          <a:blip r:embed="rId3">
            <a:alphaModFix/>
          </a:blip>
          <a:stretch>
            <a:fillRect/>
          </a:stretch>
        </p:blipFill>
        <p:spPr>
          <a:xfrm>
            <a:off x="-53600" y="0"/>
            <a:ext cx="9197599" cy="69370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HRL">
  <a:themeElements>
    <a:clrScheme name="HRL">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2013-01-27T09:14:16Z</dcterms:created>
</cp:coreProperties>
</file>