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Nunito"/>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Nunito-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Several prominent leaders and experts have recommended telehealth as an option to expand mental health care.  My colleague Dr. Cari Whitlock will be speaking more on this now</a:t>
            </a:r>
            <a:endParaRPr/>
          </a:p>
        </p:txBody>
      </p:sp>
      <p:sp>
        <p:nvSpPr>
          <p:cNvPr id="394" name="Google Shape;3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Origins story and Mission: to Serve the Underserved</a:t>
            </a:r>
            <a:endParaRPr/>
          </a:p>
        </p:txBody>
      </p:sp>
      <p:sp>
        <p:nvSpPr>
          <p:cNvPr id="444" name="Google Shape;44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Accepting Medicaid is a challenge and quality often suffers as a result. At HYM, we have developed a model that maintains high quality care</a:t>
            </a:r>
            <a:endParaRPr/>
          </a:p>
        </p:txBody>
      </p:sp>
      <p:sp>
        <p:nvSpPr>
          <p:cNvPr id="541" name="Google Shape;54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Collaborative efforts and partnerships</a:t>
            </a:r>
            <a:endParaRPr/>
          </a:p>
        </p:txBody>
      </p:sp>
      <p:sp>
        <p:nvSpPr>
          <p:cNvPr id="560" name="Google Shape;56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are continually expanding</a:t>
            </a:r>
            <a:endParaRPr/>
          </a:p>
        </p:txBody>
      </p:sp>
      <p:sp>
        <p:nvSpPr>
          <p:cNvPr id="584" name="Google Shape;58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r>
              <a:rPr b="0" i="0" lang="en-US">
                <a:solidFill>
                  <a:srgbClr val="333333"/>
                </a:solidFill>
                <a:latin typeface="Open Sans"/>
                <a:ea typeface="Open Sans"/>
                <a:cs typeface="Open Sans"/>
                <a:sym typeface="Open Sans"/>
              </a:rPr>
              <a:t>In December 2021, the Surgeon General declared that we had a mental health crisis and published an advisory on this topic.  It outlines the policy, institutional, and individual changes it will take to address long-standing challenges, strengthen the resilience of young people, support their families and communities, and mitigate the pandemic’s mental health impacts</a:t>
            </a:r>
            <a:endParaRPr/>
          </a:p>
        </p:txBody>
      </p:sp>
      <p:sp>
        <p:nvSpPr>
          <p:cNvPr id="110" name="Google Shape;1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Some of the common mental health problems face by underserved and marginalized children are ADHD, behavioral or conduct problems, depression, anxiety, and autism or developmental delays.  Immigrant children have even higher rates of anxiety, post-traumatic stress disorder and adjustment disorders.</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 According to the National Survey of children’s health published this year, 1 out of every 4 children were found to have mental, emotional, developmental or behavioral problems.  However you can see that for children with public health insurance, or Medicaid, nearly 30% of children are affected.  And for those that have had two or more adverse childhood events, this number grew to 45% of all children.  </a:t>
            </a:r>
            <a:endParaRPr/>
          </a:p>
        </p:txBody>
      </p:sp>
      <p:sp>
        <p:nvSpPr>
          <p:cNvPr id="129" name="Google Shape;12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very recent data from the Youth Risk Behavior Survey Data from 2013-2023.  4 out of 10 high school children had persistent feelings of sadness of hopeless, nearly 30% experienced poor mental health, and one in 5 children seriously considered attempting suicide.  </a:t>
            </a:r>
            <a:endParaRPr/>
          </a:p>
        </p:txBody>
      </p:sp>
      <p:sp>
        <p:nvSpPr>
          <p:cNvPr id="165" name="Google Shape;16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you can see here, more than half of all teen girls felt persistent sadness.  And minority children, and especially LGBTQ children, experienced higher rates of persistent sadness and suicide attempts.  </a:t>
            </a:r>
            <a:endParaRPr/>
          </a:p>
        </p:txBody>
      </p:sp>
      <p:sp>
        <p:nvSpPr>
          <p:cNvPr id="200" name="Google Shape;20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you can see, there are many factors that influence a child’s mental health.  Some of these can be protective factors, but put children more at risk for mental health concerns when they are negative.  We have seen how race, ethnicity, gender identity or sexual orientation, and adverse childhood events can increase the child´s risk for mental health problems. However, there are factors that have been shown to help a child be more resilient.  Specifically, positive relationships have been shown to be a strong factor in improving child mental health</a:t>
            </a:r>
            <a:endParaRPr/>
          </a:p>
        </p:txBody>
      </p:sp>
      <p:sp>
        <p:nvSpPr>
          <p:cNvPr id="235" name="Google Shape;23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Poverty has been shown to be one of the largest factors influencing children’s ability to thrive.  Right now, 27 million children are living below the 200% Federal poverty level, or 4 out of every 10 children</a:t>
            </a:r>
            <a:endParaRPr/>
          </a:p>
          <a:p>
            <a:pPr indent="0" lvl="0" marL="0" rtl="0" algn="l">
              <a:spcBef>
                <a:spcPts val="0"/>
              </a:spcBef>
              <a:spcAft>
                <a:spcPts val="0"/>
              </a:spcAft>
              <a:buNone/>
            </a:pPr>
            <a:r>
              <a:rPr lang="en-US"/>
              <a:t>We saw earlier how discrimation and ACEs affected a child’s health mental and development </a:t>
            </a:r>
            <a:endParaRPr/>
          </a:p>
          <a:p>
            <a:pPr indent="0" lvl="0" marL="0" rtl="0" algn="l">
              <a:spcBef>
                <a:spcPts val="0"/>
              </a:spcBef>
              <a:spcAft>
                <a:spcPts val="0"/>
              </a:spcAft>
              <a:buNone/>
            </a:pPr>
            <a:r>
              <a:rPr lang="en-US"/>
              <a:t>Toxic stress is defined as </a:t>
            </a:r>
            <a:r>
              <a:rPr b="0" i="0" lang="en-US">
                <a:solidFill>
                  <a:srgbClr val="1A1A1A"/>
                </a:solidFill>
                <a:latin typeface="Open Sans"/>
                <a:ea typeface="Open Sans"/>
                <a:cs typeface="Open Sans"/>
                <a:sym typeface="Open Sans"/>
              </a:rPr>
              <a:t>intense, frequent, or prolonged activation of stress response systems occurring without shielding from a supportive relationship</a:t>
            </a:r>
            <a:endParaRPr/>
          </a:p>
          <a:p>
            <a:pPr indent="0" lvl="0" marL="0" rtl="0" algn="l">
              <a:spcBef>
                <a:spcPts val="0"/>
              </a:spcBef>
              <a:spcAft>
                <a:spcPts val="0"/>
              </a:spcAft>
              <a:buNone/>
            </a:pPr>
            <a:r>
              <a:rPr b="0" i="0" lang="en-US">
                <a:solidFill>
                  <a:srgbClr val="1A1A1A"/>
                </a:solidFill>
                <a:latin typeface="Open Sans"/>
                <a:ea typeface="Open Sans"/>
                <a:cs typeface="Open Sans"/>
                <a:sym typeface="Open Sans"/>
              </a:rPr>
              <a:t>Discrimination against different racial, ethnic, cultural and gender-minorities has significant impacts on child mental health and development</a:t>
            </a:r>
            <a:endParaRPr/>
          </a:p>
        </p:txBody>
      </p:sp>
      <p:sp>
        <p:nvSpPr>
          <p:cNvPr id="247" name="Google Shape;24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According to the national survey of children’s health, over 50% of children that had mental health or developmental needs had difficulty getting services</a:t>
            </a:r>
            <a:endParaRPr/>
          </a:p>
        </p:txBody>
      </p:sp>
      <p:sp>
        <p:nvSpPr>
          <p:cNvPr id="293" name="Google Shape;2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9188AF"/>
              </a:buClr>
              <a:buSzPts val="2400"/>
              <a:buNone/>
              <a:defRPr sz="2400">
                <a:solidFill>
                  <a:srgbClr val="9188AF"/>
                </a:solidFill>
              </a:defRPr>
            </a:lvl1pPr>
            <a:lvl2pPr indent="-228600" lvl="1" marL="914400" algn="l">
              <a:lnSpc>
                <a:spcPct val="90000"/>
              </a:lnSpc>
              <a:spcBef>
                <a:spcPts val="500"/>
              </a:spcBef>
              <a:spcAft>
                <a:spcPts val="0"/>
              </a:spcAft>
              <a:buClr>
                <a:srgbClr val="9188AF"/>
              </a:buClr>
              <a:buSzPts val="2000"/>
              <a:buNone/>
              <a:defRPr sz="2000">
                <a:solidFill>
                  <a:srgbClr val="9188AF"/>
                </a:solidFill>
              </a:defRPr>
            </a:lvl2pPr>
            <a:lvl3pPr indent="-228600" lvl="2" marL="1371600" algn="l">
              <a:lnSpc>
                <a:spcPct val="90000"/>
              </a:lnSpc>
              <a:spcBef>
                <a:spcPts val="500"/>
              </a:spcBef>
              <a:spcAft>
                <a:spcPts val="0"/>
              </a:spcAft>
              <a:buClr>
                <a:srgbClr val="9188AF"/>
              </a:buClr>
              <a:buSzPts val="1800"/>
              <a:buNone/>
              <a:defRPr sz="1800">
                <a:solidFill>
                  <a:srgbClr val="9188AF"/>
                </a:solidFill>
              </a:defRPr>
            </a:lvl3pPr>
            <a:lvl4pPr indent="-228600" lvl="3" marL="1828800" algn="l">
              <a:lnSpc>
                <a:spcPct val="90000"/>
              </a:lnSpc>
              <a:spcBef>
                <a:spcPts val="500"/>
              </a:spcBef>
              <a:spcAft>
                <a:spcPts val="0"/>
              </a:spcAft>
              <a:buClr>
                <a:srgbClr val="9188AF"/>
              </a:buClr>
              <a:buSzPts val="1600"/>
              <a:buNone/>
              <a:defRPr sz="1600">
                <a:solidFill>
                  <a:srgbClr val="9188AF"/>
                </a:solidFill>
              </a:defRPr>
            </a:lvl4pPr>
            <a:lvl5pPr indent="-228600" lvl="4" marL="2286000" algn="l">
              <a:lnSpc>
                <a:spcPct val="90000"/>
              </a:lnSpc>
              <a:spcBef>
                <a:spcPts val="500"/>
              </a:spcBef>
              <a:spcAft>
                <a:spcPts val="0"/>
              </a:spcAft>
              <a:buClr>
                <a:srgbClr val="9188AF"/>
              </a:buClr>
              <a:buSzPts val="1600"/>
              <a:buNone/>
              <a:defRPr sz="1600">
                <a:solidFill>
                  <a:srgbClr val="9188AF"/>
                </a:solidFill>
              </a:defRPr>
            </a:lvl5pPr>
            <a:lvl6pPr indent="-228600" lvl="5" marL="2743200" algn="l">
              <a:lnSpc>
                <a:spcPct val="90000"/>
              </a:lnSpc>
              <a:spcBef>
                <a:spcPts val="500"/>
              </a:spcBef>
              <a:spcAft>
                <a:spcPts val="0"/>
              </a:spcAft>
              <a:buClr>
                <a:srgbClr val="9188AF"/>
              </a:buClr>
              <a:buSzPts val="1600"/>
              <a:buNone/>
              <a:defRPr sz="1600">
                <a:solidFill>
                  <a:srgbClr val="9188AF"/>
                </a:solidFill>
              </a:defRPr>
            </a:lvl6pPr>
            <a:lvl7pPr indent="-228600" lvl="6" marL="3200400" algn="l">
              <a:lnSpc>
                <a:spcPct val="90000"/>
              </a:lnSpc>
              <a:spcBef>
                <a:spcPts val="500"/>
              </a:spcBef>
              <a:spcAft>
                <a:spcPts val="0"/>
              </a:spcAft>
              <a:buClr>
                <a:srgbClr val="9188AF"/>
              </a:buClr>
              <a:buSzPts val="1600"/>
              <a:buNone/>
              <a:defRPr sz="1600">
                <a:solidFill>
                  <a:srgbClr val="9188AF"/>
                </a:solidFill>
              </a:defRPr>
            </a:lvl7pPr>
            <a:lvl8pPr indent="-228600" lvl="7" marL="3657600" algn="l">
              <a:lnSpc>
                <a:spcPct val="90000"/>
              </a:lnSpc>
              <a:spcBef>
                <a:spcPts val="500"/>
              </a:spcBef>
              <a:spcAft>
                <a:spcPts val="0"/>
              </a:spcAft>
              <a:buClr>
                <a:srgbClr val="9188AF"/>
              </a:buClr>
              <a:buSzPts val="1600"/>
              <a:buNone/>
              <a:defRPr sz="1600">
                <a:solidFill>
                  <a:srgbClr val="9188AF"/>
                </a:solidFill>
              </a:defRPr>
            </a:lvl8pPr>
            <a:lvl9pPr indent="-228600" lvl="8" marL="4114800" algn="l">
              <a:lnSpc>
                <a:spcPct val="90000"/>
              </a:lnSpc>
              <a:spcBef>
                <a:spcPts val="500"/>
              </a:spcBef>
              <a:spcAft>
                <a:spcPts val="0"/>
              </a:spcAft>
              <a:buClr>
                <a:srgbClr val="9188AF"/>
              </a:buClr>
              <a:buSzPts val="1600"/>
              <a:buNone/>
              <a:defRPr sz="1600">
                <a:solidFill>
                  <a:srgbClr val="9188AF"/>
                </a:solidFill>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188A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9188A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188AF"/>
                </a:solidFill>
                <a:latin typeface="Calibri"/>
                <a:ea typeface="Calibri"/>
                <a:cs typeface="Calibri"/>
                <a:sym typeface="Calibri"/>
              </a:defRPr>
            </a:lvl1pPr>
            <a:lvl2pPr indent="0" lvl="1" marL="0" marR="0" rtl="0" algn="r">
              <a:spcBef>
                <a:spcPts val="0"/>
              </a:spcBef>
              <a:buNone/>
              <a:defRPr b="0" i="0" sz="1200" u="none" cap="none" strike="noStrike">
                <a:solidFill>
                  <a:srgbClr val="9188AF"/>
                </a:solidFill>
                <a:latin typeface="Calibri"/>
                <a:ea typeface="Calibri"/>
                <a:cs typeface="Calibri"/>
                <a:sym typeface="Calibri"/>
              </a:defRPr>
            </a:lvl2pPr>
            <a:lvl3pPr indent="0" lvl="2" marL="0" marR="0" rtl="0" algn="r">
              <a:spcBef>
                <a:spcPts val="0"/>
              </a:spcBef>
              <a:buNone/>
              <a:defRPr b="0" i="0" sz="1200" u="none" cap="none" strike="noStrike">
                <a:solidFill>
                  <a:srgbClr val="9188AF"/>
                </a:solidFill>
                <a:latin typeface="Calibri"/>
                <a:ea typeface="Calibri"/>
                <a:cs typeface="Calibri"/>
                <a:sym typeface="Calibri"/>
              </a:defRPr>
            </a:lvl3pPr>
            <a:lvl4pPr indent="0" lvl="3" marL="0" marR="0" rtl="0" algn="r">
              <a:spcBef>
                <a:spcPts val="0"/>
              </a:spcBef>
              <a:buNone/>
              <a:defRPr b="0" i="0" sz="1200" u="none" cap="none" strike="noStrike">
                <a:solidFill>
                  <a:srgbClr val="9188AF"/>
                </a:solidFill>
                <a:latin typeface="Calibri"/>
                <a:ea typeface="Calibri"/>
                <a:cs typeface="Calibri"/>
                <a:sym typeface="Calibri"/>
              </a:defRPr>
            </a:lvl4pPr>
            <a:lvl5pPr indent="0" lvl="4" marL="0" marR="0" rtl="0" algn="r">
              <a:spcBef>
                <a:spcPts val="0"/>
              </a:spcBef>
              <a:buNone/>
              <a:defRPr b="0" i="0" sz="1200" u="none" cap="none" strike="noStrike">
                <a:solidFill>
                  <a:srgbClr val="9188AF"/>
                </a:solidFill>
                <a:latin typeface="Calibri"/>
                <a:ea typeface="Calibri"/>
                <a:cs typeface="Calibri"/>
                <a:sym typeface="Calibri"/>
              </a:defRPr>
            </a:lvl5pPr>
            <a:lvl6pPr indent="0" lvl="5" marL="0" marR="0" rtl="0" algn="r">
              <a:spcBef>
                <a:spcPts val="0"/>
              </a:spcBef>
              <a:buNone/>
              <a:defRPr b="0" i="0" sz="1200" u="none" cap="none" strike="noStrike">
                <a:solidFill>
                  <a:srgbClr val="9188AF"/>
                </a:solidFill>
                <a:latin typeface="Calibri"/>
                <a:ea typeface="Calibri"/>
                <a:cs typeface="Calibri"/>
                <a:sym typeface="Calibri"/>
              </a:defRPr>
            </a:lvl6pPr>
            <a:lvl7pPr indent="0" lvl="6" marL="0" marR="0" rtl="0" algn="r">
              <a:spcBef>
                <a:spcPts val="0"/>
              </a:spcBef>
              <a:buNone/>
              <a:defRPr b="0" i="0" sz="1200" u="none" cap="none" strike="noStrike">
                <a:solidFill>
                  <a:srgbClr val="9188AF"/>
                </a:solidFill>
                <a:latin typeface="Calibri"/>
                <a:ea typeface="Calibri"/>
                <a:cs typeface="Calibri"/>
                <a:sym typeface="Calibri"/>
              </a:defRPr>
            </a:lvl7pPr>
            <a:lvl8pPr indent="0" lvl="7" marL="0" marR="0" rtl="0" algn="r">
              <a:spcBef>
                <a:spcPts val="0"/>
              </a:spcBef>
              <a:buNone/>
              <a:defRPr b="0" i="0" sz="1200" u="none" cap="none" strike="noStrike">
                <a:solidFill>
                  <a:srgbClr val="9188AF"/>
                </a:solidFill>
                <a:latin typeface="Calibri"/>
                <a:ea typeface="Calibri"/>
                <a:cs typeface="Calibri"/>
                <a:sym typeface="Calibri"/>
              </a:defRPr>
            </a:lvl8pPr>
            <a:lvl9pPr indent="0" lvl="8" marL="0" marR="0" rtl="0" algn="r">
              <a:spcBef>
                <a:spcPts val="0"/>
              </a:spcBef>
              <a:buNone/>
              <a:defRPr b="0" i="0" sz="1200" u="none" cap="none" strike="noStrike">
                <a:solidFill>
                  <a:srgbClr val="9188A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oi.org/10.1016/j.chb.2024.108325" TargetMode="External"/><Relationship Id="rId4" Type="http://schemas.openxmlformats.org/officeDocument/2006/relationships/hyperlink" Target="https://mental.jmir.org/2022/3/e31780" TargetMode="External"/><Relationship Id="rId5" Type="http://schemas.openxmlformats.org/officeDocument/2006/relationships/hyperlink" Target="https://doi.org/10.2196/31780" TargetMode="External"/><Relationship Id="rId6" Type="http://schemas.openxmlformats.org/officeDocument/2006/relationships/hyperlink" Target="https://doi.org/10.1016/j.jpsychires.2021.11.003" TargetMode="External"/><Relationship Id="rId7"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5"/>
          <p:cNvSpPr txBox="1"/>
          <p:nvPr>
            <p:ph type="title"/>
          </p:nvPr>
        </p:nvSpPr>
        <p:spPr>
          <a:xfrm>
            <a:off x="1136428" y="627563"/>
            <a:ext cx="7474172" cy="52756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0" lang="en-US" sz="4400" u="none" strike="noStrike">
                <a:latin typeface="Calibri"/>
                <a:ea typeface="Calibri"/>
                <a:cs typeface="Calibri"/>
                <a:sym typeface="Calibri"/>
              </a:rPr>
              <a:t>Responding to the Mental Health Crisis:</a:t>
            </a:r>
            <a:br>
              <a:rPr b="0" i="0" lang="en-US" sz="4400" u="none" strike="noStrike">
                <a:latin typeface="Calibri"/>
                <a:ea typeface="Calibri"/>
                <a:cs typeface="Calibri"/>
                <a:sym typeface="Calibri"/>
              </a:rPr>
            </a:br>
            <a:r>
              <a:rPr b="0" i="0" lang="en-US" sz="3600" u="none" strike="noStrike">
                <a:latin typeface="Calibri"/>
                <a:ea typeface="Calibri"/>
                <a:cs typeface="Calibri"/>
                <a:sym typeface="Calibri"/>
              </a:rPr>
              <a:t>The Teletherapy Advantage</a:t>
            </a:r>
            <a:br>
              <a:rPr b="0" i="0" lang="en-US" sz="4400" u="none" strike="noStrike">
                <a:solidFill>
                  <a:srgbClr val="000000"/>
                </a:solidFill>
                <a:latin typeface="Calibri"/>
                <a:ea typeface="Calibri"/>
                <a:cs typeface="Calibri"/>
                <a:sym typeface="Calibri"/>
              </a:rPr>
            </a:br>
            <a:br>
              <a:rPr b="0" i="0" lang="en-US" sz="4400" u="none" strike="noStrike">
                <a:solidFill>
                  <a:srgbClr val="000000"/>
                </a:solidFill>
                <a:latin typeface="Calibri"/>
                <a:ea typeface="Calibri"/>
                <a:cs typeface="Calibri"/>
                <a:sym typeface="Calibri"/>
              </a:rPr>
            </a:br>
            <a:r>
              <a:rPr b="0" i="0" lang="en-US" sz="2800" u="none" strike="noStrike">
                <a:solidFill>
                  <a:srgbClr val="000000"/>
                </a:solidFill>
                <a:latin typeface="Calibri"/>
                <a:ea typeface="Calibri"/>
                <a:cs typeface="Calibri"/>
                <a:sym typeface="Calibri"/>
              </a:rPr>
              <a:t>Dr. Michelle Floyd</a:t>
            </a:r>
            <a:br>
              <a:rPr b="0" lang="en-US" sz="1050">
                <a:latin typeface="Calibri"/>
                <a:ea typeface="Calibri"/>
                <a:cs typeface="Calibri"/>
                <a:sym typeface="Calibri"/>
              </a:rPr>
            </a:br>
            <a:r>
              <a:rPr b="0" i="0" lang="en-US" sz="2800" u="none" strike="noStrike">
                <a:solidFill>
                  <a:srgbClr val="000000"/>
                </a:solidFill>
                <a:latin typeface="Calibri"/>
                <a:ea typeface="Calibri"/>
                <a:cs typeface="Calibri"/>
                <a:sym typeface="Calibri"/>
              </a:rPr>
              <a:t>Dr. Cari Whitlock</a:t>
            </a:r>
            <a:endParaRPr>
              <a:latin typeface="Calibri"/>
              <a:ea typeface="Calibri"/>
              <a:cs typeface="Calibri"/>
              <a:sym typeface="Calibri"/>
            </a:endParaRPr>
          </a:p>
        </p:txBody>
      </p:sp>
      <p:sp>
        <p:nvSpPr>
          <p:cNvPr id="101" name="Google Shape;101;p15"/>
          <p:cNvSpPr txBox="1"/>
          <p:nvPr>
            <p:ph idx="10" type="dt"/>
          </p:nvPr>
        </p:nvSpPr>
        <p:spPr>
          <a:xfrm>
            <a:off x="6973342"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sz="1050">
                <a:solidFill>
                  <a:srgbClr val="7202E3"/>
                </a:solidFill>
              </a:rPr>
              <a:t>10/8/2024 Healthy Young Minds</a:t>
            </a:r>
            <a:endParaRPr sz="1050">
              <a:solidFill>
                <a:srgbClr val="7202E3"/>
              </a:solidFill>
            </a:endParaRPr>
          </a:p>
        </p:txBody>
      </p:sp>
      <p:sp>
        <p:nvSpPr>
          <p:cNvPr id="102" name="Google Shape;102;p15"/>
          <p:cNvSpPr/>
          <p:nvPr/>
        </p:nvSpPr>
        <p:spPr>
          <a:xfrm>
            <a:off x="10088880" y="0"/>
            <a:ext cx="2103120" cy="6858000"/>
          </a:xfrm>
          <a:prstGeom prst="rect">
            <a:avLst/>
          </a:prstGeom>
          <a:solidFill>
            <a:srgbClr val="4A3B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5"/>
          <p:cNvSpPr/>
          <p:nvPr/>
        </p:nvSpPr>
        <p:spPr>
          <a:xfrm>
            <a:off x="8915400" y="2358913"/>
            <a:ext cx="2140172" cy="2140172"/>
          </a:xfrm>
          <a:prstGeom prst="ellipse">
            <a:avLst/>
          </a:prstGeom>
          <a:solidFill>
            <a:srgbClr val="FFFFFF"/>
          </a:solidFill>
          <a:ln cap="flat" cmpd="sng" w="22225">
            <a:solidFill>
              <a:srgbClr val="5D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 id="104" name="Google Shape;104;p15"/>
          <p:cNvPicPr preferRelativeResize="0"/>
          <p:nvPr/>
        </p:nvPicPr>
        <p:blipFill rotWithShape="1">
          <a:blip r:embed="rId3">
            <a:alphaModFix/>
          </a:blip>
          <a:srcRect b="0" l="0" r="0" t="0"/>
          <a:stretch/>
        </p:blipFill>
        <p:spPr>
          <a:xfrm>
            <a:off x="9254442" y="3036895"/>
            <a:ext cx="1462088" cy="784210"/>
          </a:xfrm>
          <a:prstGeom prst="rect">
            <a:avLst/>
          </a:prstGeom>
          <a:noFill/>
          <a:ln>
            <a:noFill/>
          </a:ln>
        </p:spPr>
      </p:pic>
      <p:sp>
        <p:nvSpPr>
          <p:cNvPr id="105" name="Google Shape;105;p15"/>
          <p:cNvSpPr/>
          <p:nvPr/>
        </p:nvSpPr>
        <p:spPr>
          <a:xfrm>
            <a:off x="-1" y="-1"/>
            <a:ext cx="15013463" cy="4571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15"/>
          <p:cNvSpPr txBox="1"/>
          <p:nvPr/>
        </p:nvSpPr>
        <p:spPr>
          <a:xfrm>
            <a:off x="10663518" y="102197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4"/>
          <p:cNvSpPr/>
          <p:nvPr/>
        </p:nvSpPr>
        <p:spPr>
          <a:xfrm>
            <a:off x="0" y="0"/>
            <a:ext cx="4890596"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4"/>
          <p:cNvSpPr txBox="1"/>
          <p:nvPr>
            <p:ph type="title"/>
          </p:nvPr>
        </p:nvSpPr>
        <p:spPr>
          <a:xfrm>
            <a:off x="838200" y="1195697"/>
            <a:ext cx="3200400" cy="4238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Some solutions…..</a:t>
            </a:r>
            <a:endParaRPr/>
          </a:p>
        </p:txBody>
      </p:sp>
      <p:grpSp>
        <p:nvGrpSpPr>
          <p:cNvPr id="351" name="Google Shape;351;p24"/>
          <p:cNvGrpSpPr/>
          <p:nvPr/>
        </p:nvGrpSpPr>
        <p:grpSpPr>
          <a:xfrm>
            <a:off x="0" y="202912"/>
            <a:ext cx="1910252" cy="709660"/>
            <a:chOff x="2267504" y="2540250"/>
            <a:chExt cx="1990951" cy="739640"/>
          </a:xfrm>
        </p:grpSpPr>
        <p:sp>
          <p:nvSpPr>
            <p:cNvPr id="352" name="Google Shape;352;p24"/>
            <p:cNvSpPr/>
            <p:nvPr/>
          </p:nvSpPr>
          <p:spPr>
            <a:xfrm>
              <a:off x="2267504" y="254025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24"/>
            <p:cNvSpPr/>
            <p:nvPr/>
          </p:nvSpPr>
          <p:spPr>
            <a:xfrm>
              <a:off x="2267504" y="299366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4" name="Google Shape;354;p24"/>
          <p:cNvSpPr/>
          <p:nvPr/>
        </p:nvSpPr>
        <p:spPr>
          <a:xfrm>
            <a:off x="406260" y="4752208"/>
            <a:ext cx="365021" cy="365021"/>
          </a:xfrm>
          <a:prstGeom prst="ellipse">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4"/>
          <p:cNvSpPr/>
          <p:nvPr/>
        </p:nvSpPr>
        <p:spPr>
          <a:xfrm>
            <a:off x="406260" y="4752208"/>
            <a:ext cx="365021" cy="365021"/>
          </a:xfrm>
          <a:prstGeom prst="ellipse">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56" name="Google Shape;356;p24"/>
          <p:cNvGrpSpPr/>
          <p:nvPr/>
        </p:nvGrpSpPr>
        <p:grpSpPr>
          <a:xfrm>
            <a:off x="4109667" y="5539935"/>
            <a:ext cx="975169" cy="975171"/>
            <a:chOff x="5829300" y="3162300"/>
            <a:chExt cx="532256" cy="532257"/>
          </a:xfrm>
        </p:grpSpPr>
        <p:sp>
          <p:nvSpPr>
            <p:cNvPr id="357" name="Google Shape;357;p24"/>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24"/>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24"/>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24"/>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24"/>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4"/>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24"/>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24"/>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24"/>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24"/>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24"/>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24"/>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24"/>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0" name="Google Shape;370;p24"/>
          <p:cNvGrpSpPr/>
          <p:nvPr/>
        </p:nvGrpSpPr>
        <p:grpSpPr>
          <a:xfrm>
            <a:off x="5484139" y="482132"/>
            <a:ext cx="6301601" cy="5869623"/>
            <a:chOff x="0" y="4592"/>
            <a:chExt cx="6301601" cy="5869623"/>
          </a:xfrm>
        </p:grpSpPr>
        <p:sp>
          <p:nvSpPr>
            <p:cNvPr id="371" name="Google Shape;371;p24"/>
            <p:cNvSpPr/>
            <p:nvPr/>
          </p:nvSpPr>
          <p:spPr>
            <a:xfrm>
              <a:off x="0" y="4592"/>
              <a:ext cx="6301601" cy="97827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4"/>
            <p:cNvSpPr/>
            <p:nvPr/>
          </p:nvSpPr>
          <p:spPr>
            <a:xfrm>
              <a:off x="295926" y="224703"/>
              <a:ext cx="538048" cy="538048"/>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4"/>
            <p:cNvSpPr/>
            <p:nvPr/>
          </p:nvSpPr>
          <p:spPr>
            <a:xfrm>
              <a:off x="1129902" y="4592"/>
              <a:ext cx="5171698" cy="9782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4"/>
            <p:cNvSpPr txBox="1"/>
            <p:nvPr/>
          </p:nvSpPr>
          <p:spPr>
            <a:xfrm>
              <a:off x="1129902" y="4592"/>
              <a:ext cx="5171698" cy="978270"/>
            </a:xfrm>
            <a:prstGeom prst="rect">
              <a:avLst/>
            </a:prstGeom>
            <a:noFill/>
            <a:ln>
              <a:noFill/>
            </a:ln>
          </p:spPr>
          <p:txBody>
            <a:bodyPr anchorCtr="0" anchor="ctr" bIns="103525" lIns="103525" spcFirstLastPara="1" rIns="103525" wrap="square" tIns="103525">
              <a:noAutofit/>
            </a:bodyPr>
            <a:lstStyle/>
            <a:p>
              <a:pPr indent="0" lvl="0" marL="0" marR="0" rtl="0" algn="l">
                <a:lnSpc>
                  <a:spcPct val="10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Positive relationships</a:t>
              </a:r>
              <a:endParaRPr/>
            </a:p>
          </p:txBody>
        </p:sp>
        <p:sp>
          <p:nvSpPr>
            <p:cNvPr id="375" name="Google Shape;375;p24"/>
            <p:cNvSpPr/>
            <p:nvPr/>
          </p:nvSpPr>
          <p:spPr>
            <a:xfrm>
              <a:off x="0" y="1227431"/>
              <a:ext cx="6301601" cy="97827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4"/>
            <p:cNvSpPr/>
            <p:nvPr/>
          </p:nvSpPr>
          <p:spPr>
            <a:xfrm>
              <a:off x="295926" y="1447541"/>
              <a:ext cx="538048" cy="538048"/>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4"/>
            <p:cNvSpPr/>
            <p:nvPr/>
          </p:nvSpPr>
          <p:spPr>
            <a:xfrm>
              <a:off x="1129902" y="1227431"/>
              <a:ext cx="5171698" cy="9782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4"/>
            <p:cNvSpPr txBox="1"/>
            <p:nvPr/>
          </p:nvSpPr>
          <p:spPr>
            <a:xfrm>
              <a:off x="1129902" y="1227431"/>
              <a:ext cx="5171698" cy="978270"/>
            </a:xfrm>
            <a:prstGeom prst="rect">
              <a:avLst/>
            </a:prstGeom>
            <a:noFill/>
            <a:ln>
              <a:noFill/>
            </a:ln>
          </p:spPr>
          <p:txBody>
            <a:bodyPr anchorCtr="0" anchor="ctr" bIns="103525" lIns="103525" spcFirstLastPara="1" rIns="103525" wrap="square" tIns="103525">
              <a:noAutofit/>
            </a:bodyPr>
            <a:lstStyle/>
            <a:p>
              <a:pPr indent="0" lvl="0" marL="0" marR="0" rtl="0" algn="l">
                <a:lnSpc>
                  <a:spcPct val="10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Exercise</a:t>
              </a:r>
              <a:endParaRPr/>
            </a:p>
          </p:txBody>
        </p:sp>
        <p:sp>
          <p:nvSpPr>
            <p:cNvPr id="379" name="Google Shape;379;p24"/>
            <p:cNvSpPr/>
            <p:nvPr/>
          </p:nvSpPr>
          <p:spPr>
            <a:xfrm>
              <a:off x="0" y="2450269"/>
              <a:ext cx="6301601" cy="97827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4"/>
            <p:cNvSpPr/>
            <p:nvPr/>
          </p:nvSpPr>
          <p:spPr>
            <a:xfrm>
              <a:off x="295926" y="2670380"/>
              <a:ext cx="538048" cy="538048"/>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4"/>
            <p:cNvSpPr/>
            <p:nvPr/>
          </p:nvSpPr>
          <p:spPr>
            <a:xfrm>
              <a:off x="1129902" y="2450269"/>
              <a:ext cx="5171698" cy="9782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
            <p:cNvSpPr txBox="1"/>
            <p:nvPr/>
          </p:nvSpPr>
          <p:spPr>
            <a:xfrm>
              <a:off x="1129902" y="2450269"/>
              <a:ext cx="5171698" cy="978270"/>
            </a:xfrm>
            <a:prstGeom prst="rect">
              <a:avLst/>
            </a:prstGeom>
            <a:noFill/>
            <a:ln>
              <a:noFill/>
            </a:ln>
          </p:spPr>
          <p:txBody>
            <a:bodyPr anchorCtr="0" anchor="ctr" bIns="103525" lIns="103525" spcFirstLastPara="1" rIns="103525" wrap="square" tIns="103525">
              <a:noAutofit/>
            </a:bodyPr>
            <a:lstStyle/>
            <a:p>
              <a:pPr indent="0" lvl="0" marL="0" marR="0" rtl="0" algn="l">
                <a:lnSpc>
                  <a:spcPct val="10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Healthy eating</a:t>
              </a:r>
              <a:endParaRPr/>
            </a:p>
          </p:txBody>
        </p:sp>
        <p:sp>
          <p:nvSpPr>
            <p:cNvPr id="383" name="Google Shape;383;p24"/>
            <p:cNvSpPr/>
            <p:nvPr/>
          </p:nvSpPr>
          <p:spPr>
            <a:xfrm>
              <a:off x="0" y="3673107"/>
              <a:ext cx="6301601" cy="97827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4"/>
            <p:cNvSpPr/>
            <p:nvPr/>
          </p:nvSpPr>
          <p:spPr>
            <a:xfrm>
              <a:off x="295926" y="3893218"/>
              <a:ext cx="538048" cy="538048"/>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4"/>
            <p:cNvSpPr/>
            <p:nvPr/>
          </p:nvSpPr>
          <p:spPr>
            <a:xfrm>
              <a:off x="1129902" y="3673107"/>
              <a:ext cx="5171698" cy="9782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4"/>
            <p:cNvSpPr txBox="1"/>
            <p:nvPr/>
          </p:nvSpPr>
          <p:spPr>
            <a:xfrm>
              <a:off x="1129902" y="3673107"/>
              <a:ext cx="5171698" cy="978270"/>
            </a:xfrm>
            <a:prstGeom prst="rect">
              <a:avLst/>
            </a:prstGeom>
            <a:noFill/>
            <a:ln>
              <a:noFill/>
            </a:ln>
          </p:spPr>
          <p:txBody>
            <a:bodyPr anchorCtr="0" anchor="ctr" bIns="103525" lIns="103525" spcFirstLastPara="1" rIns="103525" wrap="square" tIns="103525">
              <a:noAutofit/>
            </a:bodyPr>
            <a:lstStyle/>
            <a:p>
              <a:pPr indent="0" lvl="0" marL="0" marR="0" rtl="0" algn="l">
                <a:lnSpc>
                  <a:spcPct val="10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Outdoor time</a:t>
              </a:r>
              <a:endParaRPr/>
            </a:p>
          </p:txBody>
        </p:sp>
        <p:sp>
          <p:nvSpPr>
            <p:cNvPr id="387" name="Google Shape;387;p24"/>
            <p:cNvSpPr/>
            <p:nvPr/>
          </p:nvSpPr>
          <p:spPr>
            <a:xfrm>
              <a:off x="0" y="4895945"/>
              <a:ext cx="6301601" cy="97827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p:nvPr/>
          </p:nvSpPr>
          <p:spPr>
            <a:xfrm>
              <a:off x="295926" y="5116056"/>
              <a:ext cx="538048" cy="538048"/>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4"/>
            <p:cNvSpPr/>
            <p:nvPr/>
          </p:nvSpPr>
          <p:spPr>
            <a:xfrm>
              <a:off x="1129902" y="4895945"/>
              <a:ext cx="5171698" cy="9782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4"/>
            <p:cNvSpPr txBox="1"/>
            <p:nvPr/>
          </p:nvSpPr>
          <p:spPr>
            <a:xfrm>
              <a:off x="1129902" y="4895945"/>
              <a:ext cx="5171698" cy="978270"/>
            </a:xfrm>
            <a:prstGeom prst="rect">
              <a:avLst/>
            </a:prstGeom>
            <a:noFill/>
            <a:ln>
              <a:noFill/>
            </a:ln>
          </p:spPr>
          <p:txBody>
            <a:bodyPr anchorCtr="0" anchor="ctr" bIns="103525" lIns="103525" spcFirstLastPara="1" rIns="103525" wrap="square" tIns="103525">
              <a:noAutofit/>
            </a:bodyPr>
            <a:lstStyle/>
            <a:p>
              <a:pPr indent="0" lvl="0" marL="0" marR="0" rtl="0" algn="l">
                <a:lnSpc>
                  <a:spcPct val="10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Adequate sleep</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2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7" name="Google Shape;397;p25"/>
          <p:cNvPicPr preferRelativeResize="0"/>
          <p:nvPr/>
        </p:nvPicPr>
        <p:blipFill rotWithShape="1">
          <a:blip r:embed="rId3">
            <a:alphaModFix/>
          </a:blip>
          <a:srcRect b="0" l="0" r="0" t="0"/>
          <a:stretch/>
        </p:blipFill>
        <p:spPr>
          <a:xfrm>
            <a:off x="4877444" y="405178"/>
            <a:ext cx="6334302" cy="6095272"/>
          </a:xfrm>
          <a:prstGeom prst="rect">
            <a:avLst/>
          </a:prstGeom>
          <a:noFill/>
          <a:ln>
            <a:noFill/>
          </a:ln>
        </p:spPr>
      </p:pic>
      <p:grpSp>
        <p:nvGrpSpPr>
          <p:cNvPr id="398" name="Google Shape;398;p25"/>
          <p:cNvGrpSpPr/>
          <p:nvPr/>
        </p:nvGrpSpPr>
        <p:grpSpPr>
          <a:xfrm>
            <a:off x="785511" y="805742"/>
            <a:ext cx="3647770" cy="3193211"/>
            <a:chOff x="1674895" y="1345036"/>
            <a:chExt cx="5428610" cy="4210939"/>
          </a:xfrm>
        </p:grpSpPr>
        <p:sp>
          <p:nvSpPr>
            <p:cNvPr id="399" name="Google Shape;399;p25"/>
            <p:cNvSpPr/>
            <p:nvPr/>
          </p:nvSpPr>
          <p:spPr>
            <a:xfrm>
              <a:off x="1674895" y="1345036"/>
              <a:ext cx="5428610" cy="4210939"/>
            </a:xfrm>
            <a:prstGeom prst="rect">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5"/>
            <p:cNvSpPr/>
            <p:nvPr/>
          </p:nvSpPr>
          <p:spPr>
            <a:xfrm>
              <a:off x="1674895" y="1345036"/>
              <a:ext cx="5428610" cy="4210939"/>
            </a:xfrm>
            <a:prstGeom prst="rect">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01" name="Google Shape;401;p25"/>
          <p:cNvSpPr/>
          <p:nvPr/>
        </p:nvSpPr>
        <p:spPr>
          <a:xfrm>
            <a:off x="695315" y="685805"/>
            <a:ext cx="3624947" cy="3193211"/>
          </a:xfrm>
          <a:prstGeom prst="rect">
            <a:avLst/>
          </a:prstGeom>
          <a:solidFill>
            <a:schemeClr val="dk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5"/>
          <p:cNvSpPr txBox="1"/>
          <p:nvPr>
            <p:ph type="title"/>
          </p:nvPr>
        </p:nvSpPr>
        <p:spPr>
          <a:xfrm>
            <a:off x="740584" y="859808"/>
            <a:ext cx="3543197" cy="28789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US">
                <a:solidFill>
                  <a:schemeClr val="lt1"/>
                </a:solidFill>
              </a:rPr>
              <a:t>Telehealth as an option for therapy </a:t>
            </a:r>
            <a:endParaRPr/>
          </a:p>
        </p:txBody>
      </p:sp>
      <p:grpSp>
        <p:nvGrpSpPr>
          <p:cNvPr id="403" name="Google Shape;403;p25"/>
          <p:cNvGrpSpPr/>
          <p:nvPr/>
        </p:nvGrpSpPr>
        <p:grpSpPr>
          <a:xfrm>
            <a:off x="4689048" y="2335801"/>
            <a:ext cx="849365" cy="849366"/>
            <a:chOff x="5829300" y="3162300"/>
            <a:chExt cx="532256" cy="532257"/>
          </a:xfrm>
        </p:grpSpPr>
        <p:sp>
          <p:nvSpPr>
            <p:cNvPr id="404" name="Google Shape;404;p25"/>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25"/>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25"/>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25"/>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25"/>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25"/>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25"/>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25"/>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25"/>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25"/>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25"/>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25"/>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25"/>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7" name="Google Shape;417;p25"/>
          <p:cNvGrpSpPr/>
          <p:nvPr/>
        </p:nvGrpSpPr>
        <p:grpSpPr>
          <a:xfrm>
            <a:off x="4689048" y="2335801"/>
            <a:ext cx="849365" cy="849366"/>
            <a:chOff x="5829300" y="3162300"/>
            <a:chExt cx="532256" cy="532257"/>
          </a:xfrm>
        </p:grpSpPr>
        <p:sp>
          <p:nvSpPr>
            <p:cNvPr id="418" name="Google Shape;418;p25"/>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25"/>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25"/>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25"/>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25"/>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25"/>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25"/>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25"/>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25"/>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25"/>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25"/>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25"/>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25"/>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sp>
        <p:nvSpPr>
          <p:cNvPr id="435" name="Google Shape;435;p26"/>
          <p:cNvSpPr txBox="1"/>
          <p:nvPr>
            <p:ph type="title"/>
          </p:nvPr>
        </p:nvSpPr>
        <p:spPr>
          <a:xfrm>
            <a:off x="838200" y="293175"/>
            <a:ext cx="10515600" cy="1325563"/>
          </a:xfrm>
          <a:prstGeom prst="rect">
            <a:avLst/>
          </a:prstGeom>
          <a:solidFill>
            <a:schemeClr val="dk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800"/>
              <a:buFont typeface="Calibri"/>
              <a:buNone/>
            </a:pPr>
            <a:br>
              <a:rPr b="0" lang="en-US" sz="800"/>
            </a:br>
            <a:br>
              <a:rPr lang="en-US" sz="800"/>
            </a:br>
            <a:r>
              <a:rPr lang="en-US" sz="800"/>
              <a:t>The </a:t>
            </a:r>
            <a:br>
              <a:rPr b="0" lang="en-US" sz="1600"/>
            </a:br>
            <a:br>
              <a:rPr lang="en-US" sz="1600"/>
            </a:br>
            <a:endParaRPr sz="4000"/>
          </a:p>
        </p:txBody>
      </p:sp>
      <p:sp>
        <p:nvSpPr>
          <p:cNvPr id="436" name="Google Shape;436;p26"/>
          <p:cNvSpPr txBox="1"/>
          <p:nvPr>
            <p:ph idx="1" type="body"/>
          </p:nvPr>
        </p:nvSpPr>
        <p:spPr>
          <a:xfrm>
            <a:off x="312644" y="1951038"/>
            <a:ext cx="8305800" cy="371951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Telemedicine Interventions shown to be as effective as traditional methods in treating Common Mental Health Diagnoses</a:t>
            </a:r>
            <a:endParaRPr/>
          </a:p>
          <a:p>
            <a:pPr indent="-228600" lvl="0" marL="228600" rtl="0" algn="l">
              <a:lnSpc>
                <a:spcPct val="90000"/>
              </a:lnSpc>
              <a:spcBef>
                <a:spcPts val="1000"/>
              </a:spcBef>
              <a:spcAft>
                <a:spcPts val="0"/>
              </a:spcAft>
              <a:buClr>
                <a:schemeClr val="dk1"/>
              </a:buClr>
              <a:buSzPts val="2400"/>
              <a:buChar char="•"/>
            </a:pPr>
            <a:r>
              <a:rPr lang="en-US" sz="2400"/>
              <a:t>No significant differences between telehealth and face-to face for overall improvement in symptoms, working alliance, or client satisfaction</a:t>
            </a:r>
            <a:endParaRPr/>
          </a:p>
          <a:p>
            <a:pPr indent="-228600" lvl="0" marL="228600" rtl="0" algn="l">
              <a:lnSpc>
                <a:spcPct val="90000"/>
              </a:lnSpc>
              <a:spcBef>
                <a:spcPts val="1000"/>
              </a:spcBef>
              <a:spcAft>
                <a:spcPts val="0"/>
              </a:spcAft>
              <a:buClr>
                <a:schemeClr val="dk1"/>
              </a:buClr>
              <a:buSzPts val="2400"/>
              <a:buChar char="•"/>
            </a:pPr>
            <a:r>
              <a:rPr lang="en-US" sz="2400"/>
              <a:t>No difference in quality of life improvements for telehealth versus face-to-face</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p:txBody>
      </p:sp>
      <p:sp>
        <p:nvSpPr>
          <p:cNvPr id="437" name="Google Shape;437;p26"/>
          <p:cNvSpPr/>
          <p:nvPr/>
        </p:nvSpPr>
        <p:spPr>
          <a:xfrm>
            <a:off x="-1" y="-1"/>
            <a:ext cx="15013463" cy="4571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26"/>
          <p:cNvSpPr txBox="1"/>
          <p:nvPr/>
        </p:nvSpPr>
        <p:spPr>
          <a:xfrm>
            <a:off x="312644" y="4780508"/>
            <a:ext cx="12069856" cy="20774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Effectiveness of telemedicine on common mental disorders: An umbrella review and meta-meta-analysis,Computers in Human Behavior, 2024</a:t>
            </a:r>
            <a:r>
              <a:rPr lang="en-US" sz="1200">
                <a:solidFill>
                  <a:srgbClr val="1F1F1F"/>
                </a:solidFill>
                <a:latin typeface="Calibri"/>
                <a:ea typeface="Calibri"/>
                <a:cs typeface="Calibri"/>
                <a:sym typeface="Calibri"/>
              </a:rPr>
              <a:t>, </a:t>
            </a:r>
            <a:r>
              <a:rPr b="0" i="0" lang="en-US" sz="1200" u="sng" strike="noStrike">
                <a:solidFill>
                  <a:schemeClr val="hlink"/>
                </a:solidFill>
                <a:latin typeface="Calibri"/>
                <a:ea typeface="Calibri"/>
                <a:cs typeface="Calibri"/>
                <a:sym typeface="Calibri"/>
                <a:hlinkClick r:id="rId3"/>
              </a:rPr>
              <a:t>https://doi.org/10.1016/j.chb.2024.108325</a:t>
            </a:r>
            <a:endParaRPr b="0" i="0" sz="1200" u="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Telehealth Versus Face-to-face Psychotherapy for Less Common Mental Health Conditions: Systematic Review and Meta-analysis of Randomized Controlled Trials</a:t>
            </a:r>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JMIR Ment Health 2022, </a:t>
            </a:r>
            <a:r>
              <a:rPr lang="en-US" sz="1100" u="sng">
                <a:solidFill>
                  <a:schemeClr val="hlink"/>
                </a:solidFill>
                <a:latin typeface="Calibri"/>
                <a:ea typeface="Calibri"/>
                <a:cs typeface="Calibri"/>
                <a:sym typeface="Calibri"/>
                <a:hlinkClick r:id="rId4"/>
              </a:rPr>
              <a:t>https://mental.jmir.org/2022/3/e31780</a:t>
            </a:r>
            <a:r>
              <a:rPr lang="en-US" sz="1100">
                <a:solidFill>
                  <a:schemeClr val="dk1"/>
                </a:solidFill>
                <a:latin typeface="Calibri"/>
                <a:ea typeface="Calibri"/>
                <a:cs typeface="Calibri"/>
                <a:sym typeface="Calibri"/>
              </a:rPr>
              <a:t>, </a:t>
            </a:r>
            <a:r>
              <a:rPr lang="en-US" sz="1100" u="sng">
                <a:solidFill>
                  <a:schemeClr val="hlink"/>
                </a:solidFill>
                <a:latin typeface="Calibri"/>
                <a:ea typeface="Calibri"/>
                <a:cs typeface="Calibri"/>
                <a:sym typeface="Calibri"/>
                <a:hlinkClick r:id="rId5"/>
              </a:rPr>
              <a:t>https://doi.org/10.2196/31780</a:t>
            </a:r>
            <a:r>
              <a:rPr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Nyssa Z. Bulkes, Kaley Davis, Brian Kay, Bradley C. Riemann,</a:t>
            </a:r>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Comparing efficacy of telehealth to in-person mental health care in intensive-treatment-seeking adults, Journal of Psychiatric Research, Volume 145, 2022, Pages 347-352, ISSN 0022-3956, </a:t>
            </a:r>
            <a:r>
              <a:rPr lang="en-US" sz="1100" u="sng">
                <a:solidFill>
                  <a:schemeClr val="hlink"/>
                </a:solidFill>
                <a:latin typeface="Calibri"/>
                <a:ea typeface="Calibri"/>
                <a:cs typeface="Calibri"/>
                <a:sym typeface="Calibri"/>
                <a:hlinkClick r:id="rId6"/>
              </a:rPr>
              <a:t>https://doi.org/10.1016/j.jpsychires.2021.11.003</a:t>
            </a:r>
            <a:r>
              <a:rPr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39" name="Google Shape;439;p26"/>
          <p:cNvSpPr txBox="1"/>
          <p:nvPr/>
        </p:nvSpPr>
        <p:spPr>
          <a:xfrm>
            <a:off x="2781300" y="581728"/>
            <a:ext cx="60007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1"/>
                </a:solidFill>
                <a:latin typeface="Calibri"/>
                <a:ea typeface="Calibri"/>
                <a:cs typeface="Calibri"/>
                <a:sym typeface="Calibri"/>
              </a:rPr>
              <a:t>The Research </a:t>
            </a:r>
            <a:endParaRPr/>
          </a:p>
        </p:txBody>
      </p:sp>
      <p:pic>
        <p:nvPicPr>
          <p:cNvPr descr="A child with headphones on her neck looking at a computer&#10;&#10;Description automatically generated" id="440" name="Google Shape;440;p26"/>
          <p:cNvPicPr preferRelativeResize="0"/>
          <p:nvPr/>
        </p:nvPicPr>
        <p:blipFill rotWithShape="1">
          <a:blip r:embed="rId7">
            <a:alphaModFix/>
          </a:blip>
          <a:srcRect b="0" l="0" r="0" t="0"/>
          <a:stretch/>
        </p:blipFill>
        <p:spPr>
          <a:xfrm>
            <a:off x="8359775" y="681038"/>
            <a:ext cx="3416300" cy="254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sp>
        <p:nvSpPr>
          <p:cNvPr id="446" name="Google Shape;446;p2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7"/>
          <p:cNvSpPr txBox="1"/>
          <p:nvPr>
            <p:ph type="title"/>
          </p:nvPr>
        </p:nvSpPr>
        <p:spPr>
          <a:xfrm>
            <a:off x="6234865" y="568517"/>
            <a:ext cx="5248221" cy="10672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Healthy Young Minds</a:t>
            </a:r>
            <a:endParaRPr/>
          </a:p>
        </p:txBody>
      </p:sp>
      <p:pic>
        <p:nvPicPr>
          <p:cNvPr descr="A child looking at a computer screen&#10;&#10;Description automatically generated" id="448" name="Google Shape;448;p27"/>
          <p:cNvPicPr preferRelativeResize="0"/>
          <p:nvPr/>
        </p:nvPicPr>
        <p:blipFill rotWithShape="1">
          <a:blip r:embed="rId3">
            <a:alphaModFix/>
          </a:blip>
          <a:srcRect b="2" l="30249" r="4001" t="0"/>
          <a:stretch/>
        </p:blipFill>
        <p:spPr>
          <a:xfrm>
            <a:off x="739959" y="1095407"/>
            <a:ext cx="4754947" cy="4754947"/>
          </a:xfrm>
          <a:custGeom>
            <a:rect b="b" l="l" r="r" t="t"/>
            <a:pathLst>
              <a:path extrusionOk="0" h="2388070" w="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a:noFill/>
          </a:ln>
        </p:spPr>
      </p:pic>
      <p:grpSp>
        <p:nvGrpSpPr>
          <p:cNvPr id="449" name="Google Shape;449;p27"/>
          <p:cNvGrpSpPr/>
          <p:nvPr/>
        </p:nvGrpSpPr>
        <p:grpSpPr>
          <a:xfrm>
            <a:off x="0" y="377893"/>
            <a:ext cx="1861854" cy="717514"/>
            <a:chOff x="0" y="377893"/>
            <a:chExt cx="1861854" cy="717514"/>
          </a:xfrm>
        </p:grpSpPr>
        <p:sp>
          <p:nvSpPr>
            <p:cNvPr id="450" name="Google Shape;450;p27"/>
            <p:cNvSpPr/>
            <p:nvPr/>
          </p:nvSpPr>
          <p:spPr>
            <a:xfrm>
              <a:off x="0" y="3778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27"/>
            <p:cNvSpPr/>
            <p:nvPr/>
          </p:nvSpPr>
          <p:spPr>
            <a:xfrm>
              <a:off x="0" y="81762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2" name="Google Shape;452;p27"/>
          <p:cNvSpPr txBox="1"/>
          <p:nvPr>
            <p:ph idx="1" type="body"/>
          </p:nvPr>
        </p:nvSpPr>
        <p:spPr>
          <a:xfrm>
            <a:off x="5585778" y="1452282"/>
            <a:ext cx="6758622" cy="50044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None/>
            </a:pPr>
            <a:r>
              <a:t/>
            </a:r>
            <a:endParaRPr sz="1100">
              <a:solidFill>
                <a:schemeClr val="lt1"/>
              </a:solidFill>
              <a:latin typeface="Times New Roman"/>
              <a:ea typeface="Times New Roman"/>
              <a:cs typeface="Times New Roman"/>
              <a:sym typeface="Times New Roman"/>
            </a:endParaRPr>
          </a:p>
          <a:p>
            <a:pPr indent="0" lvl="0" marL="685800" marR="1070610" rtl="0" algn="l">
              <a:lnSpc>
                <a:spcPct val="90000"/>
              </a:lnSpc>
              <a:spcBef>
                <a:spcPts val="320"/>
              </a:spcBef>
              <a:spcAft>
                <a:spcPts val="0"/>
              </a:spcAft>
              <a:buClr>
                <a:schemeClr val="dk1"/>
              </a:buClr>
              <a:buSzPts val="1100"/>
              <a:buNone/>
            </a:pPr>
            <a:r>
              <a:t/>
            </a:r>
            <a:endParaRPr sz="1100">
              <a:solidFill>
                <a:schemeClr val="lt1"/>
              </a:solidFill>
              <a:latin typeface="Calibri"/>
              <a:ea typeface="Calibri"/>
              <a:cs typeface="Calibri"/>
              <a:sym typeface="Calibri"/>
            </a:endParaRPr>
          </a:p>
          <a:p>
            <a:pPr indent="0" lvl="0" marL="685800" marR="1070610" rtl="0" algn="l">
              <a:lnSpc>
                <a:spcPct val="90000"/>
              </a:lnSpc>
              <a:spcBef>
                <a:spcPts val="320"/>
              </a:spcBef>
              <a:spcAft>
                <a:spcPts val="0"/>
              </a:spcAft>
              <a:buClr>
                <a:schemeClr val="lt1"/>
              </a:buClr>
              <a:buSzPts val="1600"/>
              <a:buNone/>
            </a:pPr>
            <a:r>
              <a:rPr lang="en-US" sz="1600">
                <a:solidFill>
                  <a:schemeClr val="lt1"/>
                </a:solidFill>
              </a:rPr>
              <a:t>We founded Healthy Young Minds with the belief that every child should have what we want for our own kids: access to exceptional, effective therapeutic care online that helps every young mind achieve its greatest potential</a:t>
            </a:r>
            <a:endParaRPr/>
          </a:p>
          <a:p>
            <a:pPr indent="0" lvl="0" marL="685800" marR="1070610" rtl="0" algn="l">
              <a:lnSpc>
                <a:spcPct val="90000"/>
              </a:lnSpc>
              <a:spcBef>
                <a:spcPts val="320"/>
              </a:spcBef>
              <a:spcAft>
                <a:spcPts val="0"/>
              </a:spcAft>
              <a:buClr>
                <a:schemeClr val="dk1"/>
              </a:buClr>
              <a:buSzPts val="1600"/>
              <a:buNone/>
            </a:pPr>
            <a:r>
              <a:t/>
            </a:r>
            <a:endParaRPr sz="1600">
              <a:solidFill>
                <a:schemeClr val="lt1"/>
              </a:solidFill>
            </a:endParaRPr>
          </a:p>
          <a:p>
            <a:pPr indent="0" lvl="0" marL="685800" marR="1070610" rtl="0" algn="l">
              <a:lnSpc>
                <a:spcPct val="90000"/>
              </a:lnSpc>
              <a:spcBef>
                <a:spcPts val="320"/>
              </a:spcBef>
              <a:spcAft>
                <a:spcPts val="0"/>
              </a:spcAft>
              <a:buClr>
                <a:schemeClr val="lt1"/>
              </a:buClr>
              <a:buSzPts val="1600"/>
              <a:buNone/>
            </a:pPr>
            <a:r>
              <a:rPr lang="en-US" sz="1600">
                <a:solidFill>
                  <a:schemeClr val="lt1"/>
                </a:solidFill>
              </a:rPr>
              <a:t>We are passionate about making these services accessible to children and young adults ages 0-21 and provide non-physician, outpatient, mental and behavioral health care including counseling, testing, and diagnosing as well as speech, occupational, behavioral, art and music therapies.</a:t>
            </a:r>
            <a:endParaRPr/>
          </a:p>
          <a:p>
            <a:pPr indent="0" lvl="0" marL="685800" marR="1070610" rtl="0" algn="l">
              <a:lnSpc>
                <a:spcPct val="90000"/>
              </a:lnSpc>
              <a:spcBef>
                <a:spcPts val="320"/>
              </a:spcBef>
              <a:spcAft>
                <a:spcPts val="0"/>
              </a:spcAft>
              <a:buClr>
                <a:schemeClr val="dk1"/>
              </a:buClr>
              <a:buSzPts val="1600"/>
              <a:buNone/>
            </a:pPr>
            <a:r>
              <a:t/>
            </a:r>
            <a:endParaRPr sz="1600">
              <a:solidFill>
                <a:schemeClr val="lt1"/>
              </a:solidFill>
            </a:endParaRPr>
          </a:p>
          <a:p>
            <a:pPr indent="0" lvl="0" marL="685800" marR="1070610" rtl="0" algn="l">
              <a:lnSpc>
                <a:spcPct val="90000"/>
              </a:lnSpc>
              <a:spcBef>
                <a:spcPts val="320"/>
              </a:spcBef>
              <a:spcAft>
                <a:spcPts val="0"/>
              </a:spcAft>
              <a:buClr>
                <a:schemeClr val="lt1"/>
              </a:buClr>
              <a:buSzPts val="1600"/>
              <a:buNone/>
            </a:pPr>
            <a:r>
              <a:rPr lang="en-US" sz="1600">
                <a:solidFill>
                  <a:schemeClr val="lt1"/>
                </a:solidFill>
              </a:rPr>
              <a:t>All services are provided by master’s level licensed and certified clinicians and are personalized, evidence-based, transparent, results- driven, and deeply engaging.</a:t>
            </a:r>
            <a:endParaRPr/>
          </a:p>
          <a:p>
            <a:pPr indent="0" lvl="0" marL="685800" marR="1070610" rtl="0" algn="l">
              <a:lnSpc>
                <a:spcPct val="90000"/>
              </a:lnSpc>
              <a:spcBef>
                <a:spcPts val="320"/>
              </a:spcBef>
              <a:spcAft>
                <a:spcPts val="0"/>
              </a:spcAft>
              <a:buClr>
                <a:schemeClr val="dk1"/>
              </a:buClr>
              <a:buSzPts val="1600"/>
              <a:buNone/>
            </a:pPr>
            <a:r>
              <a:t/>
            </a:r>
            <a:endParaRPr sz="1600">
              <a:solidFill>
                <a:schemeClr val="lt1"/>
              </a:solidFill>
            </a:endParaRPr>
          </a:p>
          <a:p>
            <a:pPr indent="0" lvl="0" marL="685800" marR="1070610" rtl="0" algn="l">
              <a:lnSpc>
                <a:spcPct val="90000"/>
              </a:lnSpc>
              <a:spcBef>
                <a:spcPts val="320"/>
              </a:spcBef>
              <a:spcAft>
                <a:spcPts val="0"/>
              </a:spcAft>
              <a:buClr>
                <a:schemeClr val="lt1"/>
              </a:buClr>
              <a:buSzPts val="1600"/>
              <a:buNone/>
            </a:pPr>
            <a:r>
              <a:rPr lang="en-US" sz="1600">
                <a:solidFill>
                  <a:schemeClr val="lt1"/>
                </a:solidFill>
              </a:rPr>
              <a:t> – Paul Graf, Owner|CEO</a:t>
            </a:r>
            <a:br>
              <a:rPr lang="en-US" sz="1600">
                <a:solidFill>
                  <a:schemeClr val="lt1"/>
                </a:solidFill>
              </a:rPr>
            </a:br>
            <a:endParaRPr sz="1600">
              <a:solidFill>
                <a:schemeClr val="lt1"/>
              </a:solidFill>
            </a:endParaRPr>
          </a:p>
          <a:p>
            <a:pPr indent="0" lvl="0" marL="685800" marR="1070610" rtl="0" algn="l">
              <a:lnSpc>
                <a:spcPct val="90000"/>
              </a:lnSpc>
              <a:spcBef>
                <a:spcPts val="320"/>
              </a:spcBef>
              <a:spcAft>
                <a:spcPts val="0"/>
              </a:spcAft>
              <a:buClr>
                <a:schemeClr val="dk1"/>
              </a:buClr>
              <a:buSzPts val="1100"/>
              <a:buNone/>
            </a:pPr>
            <a:r>
              <a:t/>
            </a:r>
            <a:endParaRPr sz="1100">
              <a:solidFill>
                <a:schemeClr val="lt1"/>
              </a:solidFill>
              <a:latin typeface="Calibri"/>
              <a:ea typeface="Calibri"/>
              <a:cs typeface="Calibri"/>
              <a:sym typeface="Calibri"/>
            </a:endParaRPr>
          </a:p>
        </p:txBody>
      </p:sp>
      <p:grpSp>
        <p:nvGrpSpPr>
          <p:cNvPr id="453" name="Google Shape;453;p27"/>
          <p:cNvGrpSpPr/>
          <p:nvPr/>
        </p:nvGrpSpPr>
        <p:grpSpPr>
          <a:xfrm>
            <a:off x="10428634" y="5987064"/>
            <a:ext cx="1054466" cy="469689"/>
            <a:chOff x="9841624" y="4115729"/>
            <a:chExt cx="602169" cy="268223"/>
          </a:xfrm>
        </p:grpSpPr>
        <p:sp>
          <p:nvSpPr>
            <p:cNvPr id="454" name="Google Shape;454;p27"/>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27"/>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27"/>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27"/>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27"/>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8"/>
          <p:cNvSpPr/>
          <p:nvPr/>
        </p:nvSpPr>
        <p:spPr>
          <a:xfrm>
            <a:off x="0" y="0"/>
            <a:ext cx="4890596"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8"/>
          <p:cNvSpPr txBox="1"/>
          <p:nvPr>
            <p:ph type="title"/>
          </p:nvPr>
        </p:nvSpPr>
        <p:spPr>
          <a:xfrm>
            <a:off x="838200" y="1195697"/>
            <a:ext cx="3200400" cy="4238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Who We Serve</a:t>
            </a:r>
            <a:endParaRPr/>
          </a:p>
        </p:txBody>
      </p:sp>
      <p:grpSp>
        <p:nvGrpSpPr>
          <p:cNvPr id="466" name="Google Shape;466;p28"/>
          <p:cNvGrpSpPr/>
          <p:nvPr/>
        </p:nvGrpSpPr>
        <p:grpSpPr>
          <a:xfrm>
            <a:off x="0" y="202912"/>
            <a:ext cx="1910252" cy="709660"/>
            <a:chOff x="2267504" y="2540250"/>
            <a:chExt cx="1990951" cy="739640"/>
          </a:xfrm>
        </p:grpSpPr>
        <p:sp>
          <p:nvSpPr>
            <p:cNvPr id="467" name="Google Shape;467;p28"/>
            <p:cNvSpPr/>
            <p:nvPr/>
          </p:nvSpPr>
          <p:spPr>
            <a:xfrm>
              <a:off x="2267504" y="254025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28"/>
            <p:cNvSpPr/>
            <p:nvPr/>
          </p:nvSpPr>
          <p:spPr>
            <a:xfrm>
              <a:off x="2267504" y="299366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9" name="Google Shape;469;p28"/>
          <p:cNvSpPr/>
          <p:nvPr/>
        </p:nvSpPr>
        <p:spPr>
          <a:xfrm>
            <a:off x="406260" y="4752208"/>
            <a:ext cx="365021" cy="365021"/>
          </a:xfrm>
          <a:prstGeom prst="ellipse">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8"/>
          <p:cNvSpPr/>
          <p:nvPr/>
        </p:nvSpPr>
        <p:spPr>
          <a:xfrm>
            <a:off x="406260" y="4752208"/>
            <a:ext cx="365021" cy="365021"/>
          </a:xfrm>
          <a:prstGeom prst="ellipse">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a:solidFill>
                <a:schemeClr val="lt1"/>
              </a:solidFill>
            </a:endParaRPr>
          </a:p>
        </p:txBody>
      </p:sp>
      <p:grpSp>
        <p:nvGrpSpPr>
          <p:cNvPr id="472" name="Google Shape;472;p28"/>
          <p:cNvGrpSpPr/>
          <p:nvPr/>
        </p:nvGrpSpPr>
        <p:grpSpPr>
          <a:xfrm>
            <a:off x="4109667" y="5539935"/>
            <a:ext cx="975169" cy="975171"/>
            <a:chOff x="5829300" y="3162300"/>
            <a:chExt cx="532256" cy="532257"/>
          </a:xfrm>
        </p:grpSpPr>
        <p:sp>
          <p:nvSpPr>
            <p:cNvPr id="473" name="Google Shape;473;p28"/>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28"/>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28"/>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28"/>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28"/>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28"/>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28"/>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28"/>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28"/>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28"/>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28"/>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28"/>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28"/>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6" name="Google Shape;486;p28"/>
          <p:cNvGrpSpPr/>
          <p:nvPr/>
        </p:nvGrpSpPr>
        <p:grpSpPr>
          <a:xfrm>
            <a:off x="5484139" y="1091755"/>
            <a:ext cx="6301600" cy="4582899"/>
            <a:chOff x="0" y="614215"/>
            <a:chExt cx="6301600" cy="4582899"/>
          </a:xfrm>
        </p:grpSpPr>
        <p:sp>
          <p:nvSpPr>
            <p:cNvPr id="487" name="Google Shape;487;p28"/>
            <p:cNvSpPr/>
            <p:nvPr/>
          </p:nvSpPr>
          <p:spPr>
            <a:xfrm>
              <a:off x="13594" y="614215"/>
              <a:ext cx="1732324" cy="1039394"/>
            </a:xfrm>
            <a:prstGeom prst="rect">
              <a:avLst/>
            </a:prstGeom>
            <a:solidFill>
              <a:srgbClr val="88C1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txBox="1"/>
            <p:nvPr/>
          </p:nvSpPr>
          <p:spPr>
            <a:xfrm>
              <a:off x="13594" y="614215"/>
              <a:ext cx="1732324" cy="1039394"/>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Children </a:t>
              </a:r>
              <a:endParaRPr/>
            </a:p>
          </p:txBody>
        </p:sp>
        <p:sp>
          <p:nvSpPr>
            <p:cNvPr id="489" name="Google Shape;489;p28"/>
            <p:cNvSpPr/>
            <p:nvPr/>
          </p:nvSpPr>
          <p:spPr>
            <a:xfrm>
              <a:off x="1817274" y="614215"/>
              <a:ext cx="1732324" cy="1039394"/>
            </a:xfrm>
            <a:prstGeom prst="rect">
              <a:avLst/>
            </a:prstGeom>
            <a:solidFill>
              <a:srgbClr val="33AFC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8"/>
            <p:cNvSpPr txBox="1"/>
            <p:nvPr/>
          </p:nvSpPr>
          <p:spPr>
            <a:xfrm>
              <a:off x="1817274" y="614215"/>
              <a:ext cx="1732324" cy="1039394"/>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Adults</a:t>
              </a:r>
              <a:endParaRPr/>
            </a:p>
          </p:txBody>
        </p:sp>
        <p:sp>
          <p:nvSpPr>
            <p:cNvPr id="491" name="Google Shape;491;p28"/>
            <p:cNvSpPr/>
            <p:nvPr/>
          </p:nvSpPr>
          <p:spPr>
            <a:xfrm>
              <a:off x="3638865" y="614215"/>
              <a:ext cx="1732324" cy="1039394"/>
            </a:xfrm>
            <a:prstGeom prst="rect">
              <a:avLst/>
            </a:prstGeom>
            <a:solidFill>
              <a:srgbClr val="1A6F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8"/>
            <p:cNvSpPr txBox="1"/>
            <p:nvPr/>
          </p:nvSpPr>
          <p:spPr>
            <a:xfrm>
              <a:off x="3638865" y="614215"/>
              <a:ext cx="1732324" cy="1039394"/>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Families</a:t>
              </a:r>
              <a:endParaRPr/>
            </a:p>
          </p:txBody>
        </p:sp>
        <p:sp>
          <p:nvSpPr>
            <p:cNvPr id="493" name="Google Shape;493;p28"/>
            <p:cNvSpPr/>
            <p:nvPr/>
          </p:nvSpPr>
          <p:spPr>
            <a:xfrm>
              <a:off x="0" y="1797823"/>
              <a:ext cx="4816244" cy="1039394"/>
            </a:xfrm>
            <a:prstGeom prst="rect">
              <a:avLst/>
            </a:prstGeom>
            <a:solidFill>
              <a:srgbClr val="B748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txBox="1"/>
            <p:nvPr/>
          </p:nvSpPr>
          <p:spPr>
            <a:xfrm>
              <a:off x="0" y="1797823"/>
              <a:ext cx="4816244" cy="1039394"/>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Treating the Family System As a Whole To Increase Effectiveness </a:t>
              </a:r>
              <a:endParaRPr/>
            </a:p>
          </p:txBody>
        </p:sp>
        <p:sp>
          <p:nvSpPr>
            <p:cNvPr id="495" name="Google Shape;495;p28"/>
            <p:cNvSpPr/>
            <p:nvPr/>
          </p:nvSpPr>
          <p:spPr>
            <a:xfrm>
              <a:off x="0" y="2951464"/>
              <a:ext cx="5669518" cy="1039394"/>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8"/>
            <p:cNvSpPr txBox="1"/>
            <p:nvPr/>
          </p:nvSpPr>
          <p:spPr>
            <a:xfrm>
              <a:off x="0" y="2951464"/>
              <a:ext cx="5669518" cy="1039394"/>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Resiliency Skills To Improve Future Mental Health</a:t>
              </a:r>
              <a:endParaRPr/>
            </a:p>
          </p:txBody>
        </p:sp>
        <p:sp>
          <p:nvSpPr>
            <p:cNvPr id="497" name="Google Shape;497;p28"/>
            <p:cNvSpPr/>
            <p:nvPr/>
          </p:nvSpPr>
          <p:spPr>
            <a:xfrm>
              <a:off x="11165" y="4157720"/>
              <a:ext cx="6290435" cy="1039394"/>
            </a:xfrm>
            <a:prstGeom prst="rect">
              <a:avLst/>
            </a:prstGeom>
            <a:solidFill>
              <a:srgbClr val="88C1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8"/>
            <p:cNvSpPr txBox="1"/>
            <p:nvPr/>
          </p:nvSpPr>
          <p:spPr>
            <a:xfrm>
              <a:off x="11165" y="4157720"/>
              <a:ext cx="6290435" cy="1039394"/>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Disrupting the Generational Cycle of Mental Health Struggles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02" name="Shape 502"/>
        <p:cNvGrpSpPr/>
        <p:nvPr/>
      </p:nvGrpSpPr>
      <p:grpSpPr>
        <a:xfrm>
          <a:off x="0" y="0"/>
          <a:ext cx="0" cy="0"/>
          <a:chOff x="0" y="0"/>
          <a:chExt cx="0" cy="0"/>
        </a:xfrm>
      </p:grpSpPr>
      <p:sp>
        <p:nvSpPr>
          <p:cNvPr id="503" name="Google Shape;503;p29"/>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9"/>
          <p:cNvSpPr/>
          <p:nvPr/>
        </p:nvSpPr>
        <p:spPr>
          <a:xfrm>
            <a:off x="1524" y="0"/>
            <a:ext cx="12188952" cy="6858000"/>
          </a:xfrm>
          <a:prstGeom prst="rect">
            <a:avLst/>
          </a:prstGeom>
          <a:solidFill>
            <a:schemeClr val="dk1">
              <a:alpha val="5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05" name="Google Shape;505;p29"/>
          <p:cNvGrpSpPr/>
          <p:nvPr/>
        </p:nvGrpSpPr>
        <p:grpSpPr>
          <a:xfrm>
            <a:off x="1" y="2075420"/>
            <a:ext cx="12396066" cy="4440643"/>
            <a:chOff x="1" y="2075420"/>
            <a:chExt cx="12396066" cy="4440643"/>
          </a:xfrm>
        </p:grpSpPr>
        <p:sp>
          <p:nvSpPr>
            <p:cNvPr id="506" name="Google Shape;506;p29"/>
            <p:cNvSpPr/>
            <p:nvPr/>
          </p:nvSpPr>
          <p:spPr>
            <a:xfrm rot="4500000">
              <a:off x="7942191" y="2507571"/>
              <a:ext cx="3563871" cy="3563871"/>
            </a:xfrm>
            <a:prstGeom prst="ellipse">
              <a:avLst/>
            </a:prstGeom>
            <a:noFill/>
            <a:ln cap="flat" cmpd="sng" w="31750">
              <a:solidFill>
                <a:srgbClr val="EFEFEF">
                  <a:alpha val="9803"/>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9"/>
            <p:cNvSpPr/>
            <p:nvPr/>
          </p:nvSpPr>
          <p:spPr>
            <a:xfrm rot="-5400000">
              <a:off x="10435065" y="4048931"/>
              <a:ext cx="1381607" cy="1381607"/>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9"/>
            <p:cNvSpPr/>
            <p:nvPr/>
          </p:nvSpPr>
          <p:spPr>
            <a:xfrm rot="-5400000">
              <a:off x="1" y="2075420"/>
              <a:ext cx="3144364" cy="3144364"/>
            </a:xfrm>
            <a:prstGeom prst="ellipse">
              <a:avLst/>
            </a:prstGeom>
            <a:gradFill>
              <a:gsLst>
                <a:gs pos="0">
                  <a:srgbClr val="AEABAB">
                    <a:alpha val="20000"/>
                  </a:srgbClr>
                </a:gs>
                <a:gs pos="100000">
                  <a:srgbClr val="757070">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9"/>
            <p:cNvSpPr/>
            <p:nvPr/>
          </p:nvSpPr>
          <p:spPr>
            <a:xfrm rot="-9000000">
              <a:off x="10150845" y="4270841"/>
              <a:ext cx="1897885" cy="1897885"/>
            </a:xfrm>
            <a:prstGeom prst="ellipse">
              <a:avLst/>
            </a:prstGeom>
            <a:gradFill>
              <a:gsLst>
                <a:gs pos="0">
                  <a:srgbClr val="AEABAB">
                    <a:alpha val="9803"/>
                  </a:srgbClr>
                </a:gs>
                <a:gs pos="100000">
                  <a:srgbClr val="AEABAB">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9"/>
            <p:cNvSpPr/>
            <p:nvPr/>
          </p:nvSpPr>
          <p:spPr>
            <a:xfrm rot="4500000">
              <a:off x="2046780" y="3040492"/>
              <a:ext cx="2579322" cy="2579322"/>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9"/>
            <p:cNvSpPr/>
            <p:nvPr/>
          </p:nvSpPr>
          <p:spPr>
            <a:xfrm rot="4500000">
              <a:off x="2224640" y="3193975"/>
              <a:ext cx="2243193" cy="2243193"/>
            </a:xfrm>
            <a:prstGeom prst="ellipse">
              <a:avLst/>
            </a:prstGeom>
            <a:noFill/>
            <a:ln cap="flat" cmpd="sng" w="31750">
              <a:solidFill>
                <a:srgbClr val="EFEFEF">
                  <a:alpha val="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12" name="Google Shape;512;p29"/>
          <p:cNvSpPr/>
          <p:nvPr/>
        </p:nvSpPr>
        <p:spPr>
          <a:xfrm rot="-5400000">
            <a:off x="10438146" y="1042605"/>
            <a:ext cx="2796461" cy="711252"/>
          </a:xfrm>
          <a:prstGeom prst="rect">
            <a:avLst/>
          </a:prstGeom>
          <a:gradFill>
            <a:gsLst>
              <a:gs pos="0">
                <a:srgbClr val="F5F4F4">
                  <a:alpha val="0"/>
                </a:srgbClr>
              </a:gs>
              <a:gs pos="100000">
                <a:srgbClr val="AEABAB">
                  <a:alpha val="9803"/>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3" name="Google Shape;513;p29"/>
          <p:cNvGrpSpPr/>
          <p:nvPr/>
        </p:nvGrpSpPr>
        <p:grpSpPr>
          <a:xfrm>
            <a:off x="11259539" y="317578"/>
            <a:ext cx="548640" cy="549007"/>
            <a:chOff x="7029447" y="3514725"/>
            <a:chExt cx="1285875" cy="549007"/>
          </a:xfrm>
        </p:grpSpPr>
        <p:cxnSp>
          <p:nvCxnSpPr>
            <p:cNvPr id="514" name="Google Shape;514;p29"/>
            <p:cNvCxnSpPr/>
            <p:nvPr/>
          </p:nvCxnSpPr>
          <p:spPr>
            <a:xfrm>
              <a:off x="7029447" y="3514725"/>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515" name="Google Shape;515;p29"/>
            <p:cNvCxnSpPr/>
            <p:nvPr/>
          </p:nvCxnSpPr>
          <p:spPr>
            <a:xfrm>
              <a:off x="7029447" y="3697727"/>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516" name="Google Shape;516;p29"/>
            <p:cNvCxnSpPr/>
            <p:nvPr/>
          </p:nvCxnSpPr>
          <p:spPr>
            <a:xfrm>
              <a:off x="7029447" y="3880729"/>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517" name="Google Shape;517;p29"/>
            <p:cNvCxnSpPr/>
            <p:nvPr/>
          </p:nvCxnSpPr>
          <p:spPr>
            <a:xfrm>
              <a:off x="7029447" y="4063732"/>
              <a:ext cx="1285875" cy="0"/>
            </a:xfrm>
            <a:prstGeom prst="straightConnector1">
              <a:avLst/>
            </a:prstGeom>
            <a:noFill/>
            <a:ln cap="rnd" cmpd="sng" w="31750">
              <a:solidFill>
                <a:srgbClr val="EFEFEF">
                  <a:alpha val="40000"/>
                </a:srgbClr>
              </a:solidFill>
              <a:prstDash val="dot"/>
              <a:round/>
              <a:headEnd len="sm" w="sm" type="none"/>
              <a:tailEnd len="sm" w="sm" type="none"/>
            </a:ln>
          </p:spPr>
        </p:cxnSp>
      </p:grpSp>
      <p:sp>
        <p:nvSpPr>
          <p:cNvPr id="518" name="Google Shape;518;p29"/>
          <p:cNvSpPr/>
          <p:nvPr/>
        </p:nvSpPr>
        <p:spPr>
          <a:xfrm rot="-5400000">
            <a:off x="9460608" y="2568069"/>
            <a:ext cx="1381607" cy="1381607"/>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9" name="Google Shape;519;p29"/>
          <p:cNvGrpSpPr/>
          <p:nvPr/>
        </p:nvGrpSpPr>
        <p:grpSpPr>
          <a:xfrm rot="-5400000">
            <a:off x="92204" y="4660010"/>
            <a:ext cx="304800" cy="429768"/>
            <a:chOff x="215328" y="-46937"/>
            <a:chExt cx="304800" cy="2773841"/>
          </a:xfrm>
        </p:grpSpPr>
        <p:cxnSp>
          <p:nvCxnSpPr>
            <p:cNvPr id="520" name="Google Shape;520;p29"/>
            <p:cNvCxnSpPr/>
            <p:nvPr/>
          </p:nvCxnSpPr>
          <p:spPr>
            <a:xfrm>
              <a:off x="2153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521" name="Google Shape;521;p29"/>
            <p:cNvCxnSpPr/>
            <p:nvPr/>
          </p:nvCxnSpPr>
          <p:spPr>
            <a:xfrm>
              <a:off x="3169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522" name="Google Shape;522;p29"/>
            <p:cNvCxnSpPr/>
            <p:nvPr/>
          </p:nvCxnSpPr>
          <p:spPr>
            <a:xfrm>
              <a:off x="4185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523" name="Google Shape;523;p29"/>
            <p:cNvCxnSpPr/>
            <p:nvPr/>
          </p:nvCxnSpPr>
          <p:spPr>
            <a:xfrm>
              <a:off x="5201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grpSp>
      <p:sp>
        <p:nvSpPr>
          <p:cNvPr id="524" name="Google Shape;524;p29"/>
          <p:cNvSpPr/>
          <p:nvPr/>
        </p:nvSpPr>
        <p:spPr>
          <a:xfrm rot="10800000">
            <a:off x="-1" y="6140785"/>
            <a:ext cx="6095997" cy="711252"/>
          </a:xfrm>
          <a:prstGeom prst="rect">
            <a:avLst/>
          </a:prstGeom>
          <a:gradFill>
            <a:gsLst>
              <a:gs pos="0">
                <a:srgbClr val="757070">
                  <a:alpha val="9803"/>
                </a:srgbClr>
              </a:gs>
              <a:gs pos="10000">
                <a:srgbClr val="757070">
                  <a:alpha val="9803"/>
                </a:srgbClr>
              </a:gs>
              <a:gs pos="100000">
                <a:srgbClr val="EFEFEF">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25" name="Google Shape;525;p29"/>
          <p:cNvGrpSpPr/>
          <p:nvPr/>
        </p:nvGrpSpPr>
        <p:grpSpPr>
          <a:xfrm rot="5400000">
            <a:off x="616345" y="5940560"/>
            <a:ext cx="1285875" cy="549007"/>
            <a:chOff x="7029447" y="3514725"/>
            <a:chExt cx="1285875" cy="549007"/>
          </a:xfrm>
        </p:grpSpPr>
        <p:cxnSp>
          <p:nvCxnSpPr>
            <p:cNvPr id="526" name="Google Shape;526;p29"/>
            <p:cNvCxnSpPr/>
            <p:nvPr/>
          </p:nvCxnSpPr>
          <p:spPr>
            <a:xfrm>
              <a:off x="7029447" y="3514725"/>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527" name="Google Shape;527;p29"/>
            <p:cNvCxnSpPr/>
            <p:nvPr/>
          </p:nvCxnSpPr>
          <p:spPr>
            <a:xfrm>
              <a:off x="7029447" y="3697727"/>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528" name="Google Shape;528;p29"/>
            <p:cNvCxnSpPr/>
            <p:nvPr/>
          </p:nvCxnSpPr>
          <p:spPr>
            <a:xfrm>
              <a:off x="7029447" y="3880729"/>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529" name="Google Shape;529;p29"/>
            <p:cNvCxnSpPr/>
            <p:nvPr/>
          </p:nvCxnSpPr>
          <p:spPr>
            <a:xfrm>
              <a:off x="7029447" y="4063732"/>
              <a:ext cx="1285875" cy="0"/>
            </a:xfrm>
            <a:prstGeom prst="straightConnector1">
              <a:avLst/>
            </a:prstGeom>
            <a:noFill/>
            <a:ln cap="rnd" cmpd="sng" w="31750">
              <a:solidFill>
                <a:srgbClr val="EFEFEF">
                  <a:alpha val="40000"/>
                </a:srgbClr>
              </a:solidFill>
              <a:prstDash val="dot"/>
              <a:round/>
              <a:headEnd len="sm" w="sm" type="none"/>
              <a:tailEnd len="sm" w="sm" type="none"/>
            </a:ln>
          </p:spPr>
        </p:cxnSp>
      </p:grpSp>
      <p:sp>
        <p:nvSpPr>
          <p:cNvPr id="530" name="Google Shape;530;p29"/>
          <p:cNvSpPr txBox="1"/>
          <p:nvPr>
            <p:ph type="title"/>
          </p:nvPr>
        </p:nvSpPr>
        <p:spPr>
          <a:xfrm>
            <a:off x="630936" y="4516031"/>
            <a:ext cx="10722864" cy="157809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t>Effective Methods</a:t>
            </a:r>
            <a:endParaRPr/>
          </a:p>
        </p:txBody>
      </p:sp>
      <p:grpSp>
        <p:nvGrpSpPr>
          <p:cNvPr id="531" name="Google Shape;531;p29"/>
          <p:cNvGrpSpPr/>
          <p:nvPr/>
        </p:nvGrpSpPr>
        <p:grpSpPr>
          <a:xfrm>
            <a:off x="635702" y="573436"/>
            <a:ext cx="10837228" cy="3334531"/>
            <a:chOff x="4766" y="95761"/>
            <a:chExt cx="10837228" cy="3334531"/>
          </a:xfrm>
        </p:grpSpPr>
        <p:sp>
          <p:nvSpPr>
            <p:cNvPr id="532" name="Google Shape;532;p29"/>
            <p:cNvSpPr/>
            <p:nvPr/>
          </p:nvSpPr>
          <p:spPr>
            <a:xfrm>
              <a:off x="4766" y="95761"/>
              <a:ext cx="4168164" cy="3334531"/>
            </a:xfrm>
            <a:prstGeom prst="homePlate">
              <a:avLst>
                <a:gd fmla="val 25000" name="adj"/>
              </a:avLst>
            </a:prstGeom>
            <a:solidFill>
              <a:srgbClr val="88C1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txBox="1"/>
            <p:nvPr/>
          </p:nvSpPr>
          <p:spPr>
            <a:xfrm>
              <a:off x="4766" y="95761"/>
              <a:ext cx="3751348" cy="3334531"/>
            </a:xfrm>
            <a:prstGeom prst="rect">
              <a:avLst/>
            </a:prstGeom>
            <a:noFill/>
            <a:ln>
              <a:noFill/>
            </a:ln>
          </p:spPr>
          <p:txBody>
            <a:bodyPr anchorCtr="0" anchor="ctr" bIns="66025" lIns="147025" spcFirstLastPara="1" rIns="588150" wrap="square" tIns="66025">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Highly Engaging Tools/Technological Aides for Young Children</a:t>
              </a:r>
              <a:endParaRPr/>
            </a:p>
          </p:txBody>
        </p:sp>
        <p:sp>
          <p:nvSpPr>
            <p:cNvPr id="534" name="Google Shape;534;p29"/>
            <p:cNvSpPr/>
            <p:nvPr/>
          </p:nvSpPr>
          <p:spPr>
            <a:xfrm>
              <a:off x="3339298" y="95761"/>
              <a:ext cx="4168164" cy="3334531"/>
            </a:xfrm>
            <a:prstGeom prst="chevron">
              <a:avLst>
                <a:gd fmla="val 25000" name="adj"/>
              </a:avLst>
            </a:prstGeom>
            <a:solidFill>
              <a:srgbClr val="33AFC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9"/>
            <p:cNvSpPr txBox="1"/>
            <p:nvPr/>
          </p:nvSpPr>
          <p:spPr>
            <a:xfrm>
              <a:off x="4172931" y="95761"/>
              <a:ext cx="2500898" cy="3334531"/>
            </a:xfrm>
            <a:prstGeom prst="rect">
              <a:avLst/>
            </a:prstGeom>
            <a:noFill/>
            <a:ln>
              <a:noFill/>
            </a:ln>
          </p:spPr>
          <p:txBody>
            <a:bodyPr anchorCtr="0" anchor="ctr" bIns="66025" lIns="147025" spcFirstLastPara="1" rIns="147025" wrap="square" tIns="66025">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Outcome Based Measurements</a:t>
              </a:r>
              <a:endParaRPr/>
            </a:p>
          </p:txBody>
        </p:sp>
        <p:sp>
          <p:nvSpPr>
            <p:cNvPr id="536" name="Google Shape;536;p29"/>
            <p:cNvSpPr/>
            <p:nvPr/>
          </p:nvSpPr>
          <p:spPr>
            <a:xfrm>
              <a:off x="6673830" y="95761"/>
              <a:ext cx="4168164" cy="3334531"/>
            </a:xfrm>
            <a:prstGeom prst="chevron">
              <a:avLst>
                <a:gd fmla="val 25000" name="adj"/>
              </a:avLst>
            </a:prstGeom>
            <a:solidFill>
              <a:srgbClr val="1A6F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9"/>
            <p:cNvSpPr txBox="1"/>
            <p:nvPr/>
          </p:nvSpPr>
          <p:spPr>
            <a:xfrm>
              <a:off x="7507463" y="95761"/>
              <a:ext cx="2500898" cy="3334531"/>
            </a:xfrm>
            <a:prstGeom prst="rect">
              <a:avLst/>
            </a:prstGeom>
            <a:noFill/>
            <a:ln>
              <a:noFill/>
            </a:ln>
          </p:spPr>
          <p:txBody>
            <a:bodyPr anchorCtr="0" anchor="t" bIns="66025" lIns="147025" spcFirstLastPara="1" rIns="147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Evidence Based Treatments</a:t>
              </a:r>
              <a:endParaRPr/>
            </a:p>
            <a:p>
              <a:pPr indent="-228600" lvl="1" marL="228600" marR="0" rtl="0" algn="l">
                <a:lnSpc>
                  <a:spcPct val="90000"/>
                </a:lnSpc>
                <a:spcBef>
                  <a:spcPts val="91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DBT</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CBT</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CBT-TF</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CPT</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EMDR</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Solutions Focused</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PCIT</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2" name="Shape 542"/>
        <p:cNvGrpSpPr/>
        <p:nvPr/>
      </p:nvGrpSpPr>
      <p:grpSpPr>
        <a:xfrm>
          <a:off x="0" y="0"/>
          <a:ext cx="0" cy="0"/>
          <a:chOff x="0" y="0"/>
          <a:chExt cx="0" cy="0"/>
        </a:xfrm>
      </p:grpSpPr>
      <p:sp>
        <p:nvSpPr>
          <p:cNvPr id="543" name="Google Shape;543;p30"/>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30"/>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30"/>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a:solidFill>
                  <a:srgbClr val="FFFFFF"/>
                </a:solidFill>
              </a:rPr>
              <a:t>Serving the Underserved</a:t>
            </a:r>
            <a:endParaRPr/>
          </a:p>
        </p:txBody>
      </p:sp>
      <p:sp>
        <p:nvSpPr>
          <p:cNvPr id="546" name="Google Shape;546;p30"/>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30"/>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fontScale="92500" lnSpcReduction="20000"/>
          </a:bodyPr>
          <a:lstStyle/>
          <a:p>
            <a:pPr indent="-64135" lvl="0" marL="228600" rtl="0" algn="l">
              <a:lnSpc>
                <a:spcPct val="90000"/>
              </a:lnSpc>
              <a:spcBef>
                <a:spcPts val="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40639" lvl="0" marL="228600" rtl="0" algn="l">
              <a:lnSpc>
                <a:spcPct val="90000"/>
              </a:lnSpc>
              <a:spcBef>
                <a:spcPts val="1000"/>
              </a:spcBef>
              <a:spcAft>
                <a:spcPts val="0"/>
              </a:spcAft>
              <a:buClr>
                <a:schemeClr val="dk1"/>
              </a:buClr>
              <a:buSzPct val="100000"/>
              <a:buNone/>
            </a:pPr>
            <a:r>
              <a:t/>
            </a:r>
            <a:endParaRPr sz="3200"/>
          </a:p>
          <a:p>
            <a:pPr indent="0" lvl="0" marL="0" rtl="0" algn="l">
              <a:lnSpc>
                <a:spcPct val="90000"/>
              </a:lnSpc>
              <a:spcBef>
                <a:spcPts val="1000"/>
              </a:spcBef>
              <a:spcAft>
                <a:spcPts val="0"/>
              </a:spcAft>
              <a:buClr>
                <a:schemeClr val="dk1"/>
              </a:buClr>
              <a:buSzPct val="100000"/>
              <a:buNone/>
            </a:pPr>
            <a:r>
              <a:rPr b="1" lang="en-US" sz="3000"/>
              <a:t>Increasing Access While Maintaining Quality</a:t>
            </a:r>
            <a:endParaRPr/>
          </a:p>
          <a:p>
            <a:pPr indent="-40639" lvl="0" marL="228600" rtl="0" algn="l">
              <a:lnSpc>
                <a:spcPct val="90000"/>
              </a:lnSpc>
              <a:spcBef>
                <a:spcPts val="1000"/>
              </a:spcBef>
              <a:spcAft>
                <a:spcPts val="0"/>
              </a:spcAft>
              <a:buClr>
                <a:schemeClr val="dk1"/>
              </a:buClr>
              <a:buSzPct val="100000"/>
              <a:buNone/>
            </a:pPr>
            <a:r>
              <a:t/>
            </a:r>
            <a:endParaRPr sz="3200"/>
          </a:p>
          <a:p>
            <a:pPr indent="-228600" lvl="1" marL="685800" rtl="0" algn="l">
              <a:lnSpc>
                <a:spcPct val="90000"/>
              </a:lnSpc>
              <a:spcBef>
                <a:spcPts val="500"/>
              </a:spcBef>
              <a:spcAft>
                <a:spcPts val="0"/>
              </a:spcAft>
              <a:buClr>
                <a:schemeClr val="dk1"/>
              </a:buClr>
              <a:buSzPct val="100000"/>
              <a:buChar char="•"/>
            </a:pPr>
            <a:r>
              <a:rPr lang="en-US" sz="2800"/>
              <a:t>Masters and Doctoral Level Providers</a:t>
            </a:r>
            <a:endParaRPr/>
          </a:p>
          <a:p>
            <a:pPr indent="-228600" lvl="1" marL="685800" rtl="0" algn="l">
              <a:lnSpc>
                <a:spcPct val="90000"/>
              </a:lnSpc>
              <a:spcBef>
                <a:spcPts val="500"/>
              </a:spcBef>
              <a:spcAft>
                <a:spcPts val="0"/>
              </a:spcAft>
              <a:buClr>
                <a:schemeClr val="dk1"/>
              </a:buClr>
              <a:buSzPct val="100000"/>
              <a:buChar char="•"/>
            </a:pPr>
            <a:r>
              <a:rPr lang="en-US" sz="2800"/>
              <a:t>Centralized Intake Process to ensure connection with the most effective treatment</a:t>
            </a:r>
            <a:endParaRPr/>
          </a:p>
          <a:p>
            <a:pPr indent="-228600" lvl="1" marL="685800" rtl="0" algn="l">
              <a:lnSpc>
                <a:spcPct val="90000"/>
              </a:lnSpc>
              <a:spcBef>
                <a:spcPts val="500"/>
              </a:spcBef>
              <a:spcAft>
                <a:spcPts val="0"/>
              </a:spcAft>
              <a:buClr>
                <a:schemeClr val="dk1"/>
              </a:buClr>
              <a:buSzPct val="100000"/>
              <a:buChar char="•"/>
            </a:pPr>
            <a:r>
              <a:rPr lang="en-US" sz="2800"/>
              <a:t>Individualized Care to meet every child’s unique needs</a:t>
            </a:r>
            <a:endParaRPr/>
          </a:p>
          <a:p>
            <a:pPr indent="-87630" lvl="1" marL="685800" rtl="0" algn="l">
              <a:lnSpc>
                <a:spcPct val="90000"/>
              </a:lnSpc>
              <a:spcBef>
                <a:spcPts val="500"/>
              </a:spcBef>
              <a:spcAft>
                <a:spcPts val="0"/>
              </a:spcAft>
              <a:buClr>
                <a:schemeClr val="dk1"/>
              </a:buClr>
              <a:buSzPct val="100000"/>
              <a:buNone/>
            </a:pPr>
            <a:r>
              <a:t/>
            </a:r>
            <a:endParaRPr/>
          </a:p>
          <a:p>
            <a:pPr indent="-87630" lvl="1" marL="685800" rtl="0" algn="l">
              <a:lnSpc>
                <a:spcPct val="90000"/>
              </a:lnSpc>
              <a:spcBef>
                <a:spcPts val="500"/>
              </a:spcBef>
              <a:spcAft>
                <a:spcPts val="0"/>
              </a:spcAft>
              <a:buClr>
                <a:schemeClr val="dk1"/>
              </a:buClr>
              <a:buSzPct val="100000"/>
              <a:buNone/>
            </a:pPr>
            <a:r>
              <a:t/>
            </a:r>
            <a:endParaRPr/>
          </a:p>
          <a:p>
            <a:pPr indent="-87630" lvl="1" marL="685800" rtl="0" algn="l">
              <a:lnSpc>
                <a:spcPct val="90000"/>
              </a:lnSpc>
              <a:spcBef>
                <a:spcPts val="500"/>
              </a:spcBef>
              <a:spcAft>
                <a:spcPts val="0"/>
              </a:spcAft>
              <a:buClr>
                <a:schemeClr val="dk1"/>
              </a:buClr>
              <a:buSzPct val="100000"/>
              <a:buNone/>
            </a:pPr>
            <a:r>
              <a:t/>
            </a:r>
            <a:endParaRPr/>
          </a:p>
          <a:p>
            <a:pPr indent="-87630" lvl="1" marL="685800" rtl="0" algn="l">
              <a:lnSpc>
                <a:spcPct val="90000"/>
              </a:lnSpc>
              <a:spcBef>
                <a:spcPts val="500"/>
              </a:spcBef>
              <a:spcAft>
                <a:spcPts val="0"/>
              </a:spcAft>
              <a:buClr>
                <a:schemeClr val="dk1"/>
              </a:buClr>
              <a:buSzPct val="100000"/>
              <a:buNone/>
            </a:pPr>
            <a:r>
              <a:t/>
            </a:r>
            <a:endParaRPr/>
          </a:p>
          <a:p>
            <a:pPr indent="-87630" lvl="1" marL="685800" rtl="0" algn="l">
              <a:lnSpc>
                <a:spcPct val="90000"/>
              </a:lnSpc>
              <a:spcBef>
                <a:spcPts val="500"/>
              </a:spcBef>
              <a:spcAft>
                <a:spcPts val="0"/>
              </a:spcAft>
              <a:buClr>
                <a:schemeClr val="dk1"/>
              </a:buClr>
              <a:buSzPct val="100000"/>
              <a:buNone/>
            </a:pPr>
            <a:r>
              <a:t/>
            </a:r>
            <a:endParaRPr/>
          </a:p>
          <a:p>
            <a:pPr indent="-87630" lvl="1" marL="685800" rtl="0" algn="l">
              <a:lnSpc>
                <a:spcPct val="90000"/>
              </a:lnSpc>
              <a:spcBef>
                <a:spcPts val="500"/>
              </a:spcBef>
              <a:spcAft>
                <a:spcPts val="0"/>
              </a:spcAft>
              <a:buClr>
                <a:schemeClr val="dk1"/>
              </a:buClr>
              <a:buSzPct val="100000"/>
              <a:buNone/>
            </a:pPr>
            <a:r>
              <a:t/>
            </a:r>
            <a:endParaRPr/>
          </a:p>
          <a:p>
            <a:pPr indent="-87630" lvl="1" marL="685800" rtl="0" algn="l">
              <a:lnSpc>
                <a:spcPct val="90000"/>
              </a:lnSpc>
              <a:spcBef>
                <a:spcPts val="5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1" name="Shape 551"/>
        <p:cNvGrpSpPr/>
        <p:nvPr/>
      </p:nvGrpSpPr>
      <p:grpSpPr>
        <a:xfrm>
          <a:off x="0" y="0"/>
          <a:ext cx="0" cy="0"/>
          <a:chOff x="0" y="0"/>
          <a:chExt cx="0" cy="0"/>
        </a:xfrm>
      </p:grpSpPr>
      <p:sp>
        <p:nvSpPr>
          <p:cNvPr id="552" name="Google Shape;552;p3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31"/>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Focus on Diversity and Safety</a:t>
            </a:r>
            <a:endParaRPr/>
          </a:p>
        </p:txBody>
      </p:sp>
      <p:pic>
        <p:nvPicPr>
          <p:cNvPr descr="Hands-on top of each other" id="554" name="Google Shape;554;p31"/>
          <p:cNvPicPr preferRelativeResize="0"/>
          <p:nvPr/>
        </p:nvPicPr>
        <p:blipFill rotWithShape="1">
          <a:blip r:embed="rId3">
            <a:alphaModFix/>
          </a:blip>
          <a:srcRect b="1" l="56493" r="13795"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555" name="Google Shape;555;p31"/>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31"/>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b="1" lang="en-US" sz="2200"/>
              <a:t>Investing in our Providers</a:t>
            </a:r>
            <a:endParaRPr/>
          </a:p>
          <a:p>
            <a:pPr indent="-228600" lvl="0" marL="228600" rtl="0" algn="l">
              <a:lnSpc>
                <a:spcPct val="90000"/>
              </a:lnSpc>
              <a:spcBef>
                <a:spcPts val="1000"/>
              </a:spcBef>
              <a:spcAft>
                <a:spcPts val="0"/>
              </a:spcAft>
              <a:buClr>
                <a:schemeClr val="dk1"/>
              </a:buClr>
              <a:buSzPts val="2200"/>
              <a:buChar char="•"/>
            </a:pPr>
            <a:r>
              <a:rPr b="1" lang="en-US" sz="2200"/>
              <a:t>Continuing Education</a:t>
            </a:r>
            <a:endParaRPr/>
          </a:p>
          <a:p>
            <a:pPr indent="-228600" lvl="1" marL="685800" rtl="0" algn="l">
              <a:lnSpc>
                <a:spcPct val="90000"/>
              </a:lnSpc>
              <a:spcBef>
                <a:spcPts val="500"/>
              </a:spcBef>
              <a:spcAft>
                <a:spcPts val="0"/>
              </a:spcAft>
              <a:buClr>
                <a:schemeClr val="dk1"/>
              </a:buClr>
              <a:buSzPts val="2200"/>
              <a:buChar char="•"/>
            </a:pPr>
            <a:r>
              <a:rPr lang="en-US" sz="2200"/>
              <a:t>Racial Trauma</a:t>
            </a:r>
            <a:endParaRPr/>
          </a:p>
          <a:p>
            <a:pPr indent="-228600" lvl="1" marL="685800" rtl="0" algn="l">
              <a:lnSpc>
                <a:spcPct val="90000"/>
              </a:lnSpc>
              <a:spcBef>
                <a:spcPts val="500"/>
              </a:spcBef>
              <a:spcAft>
                <a:spcPts val="0"/>
              </a:spcAft>
              <a:buClr>
                <a:schemeClr val="dk1"/>
              </a:buClr>
              <a:buSzPts val="2200"/>
              <a:buChar char="•"/>
            </a:pPr>
            <a:r>
              <a:rPr lang="en-US" sz="2200"/>
              <a:t>Generational Trauma</a:t>
            </a:r>
            <a:endParaRPr/>
          </a:p>
          <a:p>
            <a:pPr indent="-228600" lvl="1" marL="685800" rtl="0" algn="l">
              <a:lnSpc>
                <a:spcPct val="90000"/>
              </a:lnSpc>
              <a:spcBef>
                <a:spcPts val="500"/>
              </a:spcBef>
              <a:spcAft>
                <a:spcPts val="0"/>
              </a:spcAft>
              <a:buClr>
                <a:schemeClr val="dk1"/>
              </a:buClr>
              <a:buSzPts val="2200"/>
              <a:buChar char="•"/>
            </a:pPr>
            <a:r>
              <a:rPr lang="en-US" sz="2200"/>
              <a:t>LGBTQ+</a:t>
            </a:r>
            <a:endParaRPr/>
          </a:p>
          <a:p>
            <a:pPr indent="-228600" lvl="1" marL="685800" rtl="0" algn="l">
              <a:lnSpc>
                <a:spcPct val="90000"/>
              </a:lnSpc>
              <a:spcBef>
                <a:spcPts val="500"/>
              </a:spcBef>
              <a:spcAft>
                <a:spcPts val="0"/>
              </a:spcAft>
              <a:buClr>
                <a:schemeClr val="dk1"/>
              </a:buClr>
              <a:buSzPts val="2200"/>
              <a:buChar char="•"/>
            </a:pPr>
            <a:r>
              <a:rPr lang="en-US" sz="2200"/>
              <a:t>Immigrant Populations</a:t>
            </a:r>
            <a:endParaRPr/>
          </a:p>
          <a:p>
            <a:pPr indent="-228600" lvl="1" marL="685800" rtl="0" algn="l">
              <a:lnSpc>
                <a:spcPct val="90000"/>
              </a:lnSpc>
              <a:spcBef>
                <a:spcPts val="500"/>
              </a:spcBef>
              <a:spcAft>
                <a:spcPts val="0"/>
              </a:spcAft>
              <a:buClr>
                <a:schemeClr val="dk1"/>
              </a:buClr>
              <a:buSzPts val="2200"/>
              <a:buChar char="•"/>
            </a:pPr>
            <a:r>
              <a:rPr lang="en-US" sz="2200"/>
              <a:t>Safety Planning And Risk Assessment</a:t>
            </a:r>
            <a:endParaRPr/>
          </a:p>
          <a:p>
            <a:pPr indent="-228600" lvl="1" marL="685800" rtl="0" algn="l">
              <a:lnSpc>
                <a:spcPct val="90000"/>
              </a:lnSpc>
              <a:spcBef>
                <a:spcPts val="500"/>
              </a:spcBef>
              <a:spcAft>
                <a:spcPts val="0"/>
              </a:spcAft>
              <a:buClr>
                <a:schemeClr val="dk1"/>
              </a:buClr>
              <a:buSzPts val="2200"/>
              <a:buChar char="•"/>
            </a:pPr>
            <a:r>
              <a:rPr lang="en-US" sz="2200"/>
              <a:t>Non-Suicidal Self-Injury</a:t>
            </a:r>
            <a:endParaRPr/>
          </a:p>
          <a:p>
            <a:pPr indent="-228600" lvl="0" marL="228600" rtl="0" algn="l">
              <a:lnSpc>
                <a:spcPct val="90000"/>
              </a:lnSpc>
              <a:spcBef>
                <a:spcPts val="1000"/>
              </a:spcBef>
              <a:spcAft>
                <a:spcPts val="0"/>
              </a:spcAft>
              <a:buClr>
                <a:schemeClr val="dk1"/>
              </a:buClr>
              <a:buSzPts val="2200"/>
              <a:buChar char="•"/>
            </a:pPr>
            <a:r>
              <a:rPr b="1" lang="en-US" sz="2200"/>
              <a:t>Multicultural/Multilingual Staff</a:t>
            </a:r>
            <a:endParaRPr/>
          </a:p>
          <a:p>
            <a:pPr indent="-88900" lvl="0" marL="228600" rtl="0" algn="l">
              <a:lnSpc>
                <a:spcPct val="90000"/>
              </a:lnSpc>
              <a:spcBef>
                <a:spcPts val="1000"/>
              </a:spcBef>
              <a:spcAft>
                <a:spcPts val="0"/>
              </a:spcAft>
              <a:buClr>
                <a:schemeClr val="dk1"/>
              </a:buClr>
              <a:buSzPts val="2200"/>
              <a:buNone/>
            </a:pPr>
            <a:r>
              <a:t/>
            </a:r>
            <a:endParaRPr sz="2200"/>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1" name="Shape 561"/>
        <p:cNvGrpSpPr/>
        <p:nvPr/>
      </p:nvGrpSpPr>
      <p:grpSpPr>
        <a:xfrm>
          <a:off x="0" y="0"/>
          <a:ext cx="0" cy="0"/>
          <a:chOff x="0" y="0"/>
          <a:chExt cx="0" cy="0"/>
        </a:xfrm>
      </p:grpSpPr>
      <p:sp>
        <p:nvSpPr>
          <p:cNvPr id="562" name="Google Shape;562;p3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32"/>
          <p:cNvSpPr/>
          <p:nvPr/>
        </p:nvSpPr>
        <p:spPr>
          <a:xfrm>
            <a:off x="888395" y="1040837"/>
            <a:ext cx="4754948" cy="4754948"/>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32"/>
          <p:cNvSpPr/>
          <p:nvPr/>
        </p:nvSpPr>
        <p:spPr>
          <a:xfrm>
            <a:off x="879411" y="1029607"/>
            <a:ext cx="4754948" cy="4754948"/>
          </a:xfrm>
          <a:prstGeom prst="ellipse">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32"/>
          <p:cNvSpPr/>
          <p:nvPr/>
        </p:nvSpPr>
        <p:spPr>
          <a:xfrm>
            <a:off x="739960" y="934855"/>
            <a:ext cx="4754948" cy="4754948"/>
          </a:xfrm>
          <a:prstGeom prst="ellipse">
            <a:avLst/>
          </a:prstGeom>
          <a:solidFill>
            <a:schemeClr val="dk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32"/>
          <p:cNvSpPr txBox="1"/>
          <p:nvPr>
            <p:ph type="title"/>
          </p:nvPr>
        </p:nvSpPr>
        <p:spPr>
          <a:xfrm>
            <a:off x="1102368" y="1877492"/>
            <a:ext cx="4030132" cy="321537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Increasing Access/Treating the Behaviors Where They Occur</a:t>
            </a:r>
            <a:endParaRPr/>
          </a:p>
        </p:txBody>
      </p:sp>
      <p:grpSp>
        <p:nvGrpSpPr>
          <p:cNvPr id="567" name="Google Shape;567;p32"/>
          <p:cNvGrpSpPr/>
          <p:nvPr/>
        </p:nvGrpSpPr>
        <p:grpSpPr>
          <a:xfrm>
            <a:off x="0" y="377893"/>
            <a:ext cx="1861854" cy="717514"/>
            <a:chOff x="0" y="377893"/>
            <a:chExt cx="1861854" cy="717514"/>
          </a:xfrm>
        </p:grpSpPr>
        <p:sp>
          <p:nvSpPr>
            <p:cNvPr id="568" name="Google Shape;568;p32"/>
            <p:cNvSpPr/>
            <p:nvPr/>
          </p:nvSpPr>
          <p:spPr>
            <a:xfrm>
              <a:off x="0" y="3778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32"/>
            <p:cNvSpPr/>
            <p:nvPr/>
          </p:nvSpPr>
          <p:spPr>
            <a:xfrm>
              <a:off x="0" y="81762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70" name="Google Shape;570;p32"/>
          <p:cNvSpPr/>
          <p:nvPr/>
        </p:nvSpPr>
        <p:spPr>
          <a:xfrm>
            <a:off x="4588524" y="457812"/>
            <a:ext cx="914565" cy="914565"/>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32"/>
          <p:cNvSpPr/>
          <p:nvPr/>
        </p:nvSpPr>
        <p:spPr>
          <a:xfrm>
            <a:off x="4588524" y="457812"/>
            <a:ext cx="914565" cy="914565"/>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32"/>
          <p:cNvSpPr/>
          <p:nvPr/>
        </p:nvSpPr>
        <p:spPr>
          <a:xfrm>
            <a:off x="642976" y="4946663"/>
            <a:ext cx="319941" cy="319941"/>
          </a:xfrm>
          <a:prstGeom prst="ellipse">
            <a:avLst/>
          </a:prstGeom>
          <a:solidFill>
            <a:srgbClr val="FFFFF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32"/>
          <p:cNvSpPr/>
          <p:nvPr/>
        </p:nvSpPr>
        <p:spPr>
          <a:xfrm>
            <a:off x="642976" y="4946663"/>
            <a:ext cx="319941" cy="319941"/>
          </a:xfrm>
          <a:prstGeom prst="ellipse">
            <a:avLst/>
          </a:prstGeom>
          <a:solidFill>
            <a:schemeClr val="accent2">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32"/>
          <p:cNvSpPr txBox="1"/>
          <p:nvPr>
            <p:ph idx="1" type="body"/>
          </p:nvPr>
        </p:nvSpPr>
        <p:spPr>
          <a:xfrm>
            <a:off x="5857316" y="1130845"/>
            <a:ext cx="5594725" cy="47549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None/>
            </a:pPr>
            <a:r>
              <a:rPr b="1" lang="en-US" sz="3200">
                <a:solidFill>
                  <a:schemeClr val="lt1"/>
                </a:solidFill>
              </a:rPr>
              <a:t>Creative Solutions to Meet the Needs of </a:t>
            </a:r>
            <a:r>
              <a:rPr b="1" lang="en-US" sz="3200" u="sng">
                <a:solidFill>
                  <a:schemeClr val="lt1"/>
                </a:solidFill>
              </a:rPr>
              <a:t>ALL</a:t>
            </a:r>
            <a:r>
              <a:rPr b="1" lang="en-US" sz="3200">
                <a:solidFill>
                  <a:schemeClr val="lt1"/>
                </a:solidFill>
              </a:rPr>
              <a:t> Families</a:t>
            </a:r>
            <a:endParaRPr/>
          </a:p>
          <a:p>
            <a:pPr indent="-25400" lvl="0" marL="228600" rtl="0" algn="l">
              <a:lnSpc>
                <a:spcPct val="90000"/>
              </a:lnSpc>
              <a:spcBef>
                <a:spcPts val="1000"/>
              </a:spcBef>
              <a:spcAft>
                <a:spcPts val="0"/>
              </a:spcAft>
              <a:buClr>
                <a:schemeClr val="dk1"/>
              </a:buClr>
              <a:buSzPts val="3200"/>
              <a:buNone/>
            </a:pPr>
            <a:r>
              <a:t/>
            </a:r>
            <a:endParaRPr sz="3200">
              <a:solidFill>
                <a:schemeClr val="lt1"/>
              </a:solidFill>
            </a:endParaRPr>
          </a:p>
          <a:p>
            <a:pPr indent="-228600" lvl="1" marL="685800" rtl="0" algn="l">
              <a:lnSpc>
                <a:spcPct val="90000"/>
              </a:lnSpc>
              <a:spcBef>
                <a:spcPts val="500"/>
              </a:spcBef>
              <a:spcAft>
                <a:spcPts val="0"/>
              </a:spcAft>
              <a:buClr>
                <a:schemeClr val="lt1"/>
              </a:buClr>
              <a:buSzPts val="2800"/>
              <a:buChar char="•"/>
            </a:pPr>
            <a:r>
              <a:rPr lang="en-US" sz="2800">
                <a:solidFill>
                  <a:schemeClr val="lt1"/>
                </a:solidFill>
              </a:rPr>
              <a:t>Schools</a:t>
            </a:r>
            <a:endParaRPr/>
          </a:p>
          <a:p>
            <a:pPr indent="-228600" lvl="1" marL="685800" rtl="0" algn="l">
              <a:lnSpc>
                <a:spcPct val="90000"/>
              </a:lnSpc>
              <a:spcBef>
                <a:spcPts val="500"/>
              </a:spcBef>
              <a:spcAft>
                <a:spcPts val="0"/>
              </a:spcAft>
              <a:buClr>
                <a:schemeClr val="lt1"/>
              </a:buClr>
              <a:buSzPts val="2800"/>
              <a:buChar char="•"/>
            </a:pPr>
            <a:r>
              <a:rPr lang="en-US" sz="2800">
                <a:solidFill>
                  <a:schemeClr val="lt1"/>
                </a:solidFill>
              </a:rPr>
              <a:t>Libraries</a:t>
            </a:r>
            <a:endParaRPr/>
          </a:p>
          <a:p>
            <a:pPr indent="-228600" lvl="1" marL="685800" rtl="0" algn="l">
              <a:lnSpc>
                <a:spcPct val="90000"/>
              </a:lnSpc>
              <a:spcBef>
                <a:spcPts val="500"/>
              </a:spcBef>
              <a:spcAft>
                <a:spcPts val="0"/>
              </a:spcAft>
              <a:buClr>
                <a:schemeClr val="lt1"/>
              </a:buClr>
              <a:buSzPts val="2800"/>
              <a:buChar char="•"/>
            </a:pPr>
            <a:r>
              <a:rPr lang="en-US" sz="2800">
                <a:solidFill>
                  <a:schemeClr val="lt1"/>
                </a:solidFill>
              </a:rPr>
              <a:t>After-School Clubs</a:t>
            </a:r>
            <a:endParaRPr/>
          </a:p>
          <a:p>
            <a:pPr indent="-228600" lvl="1" marL="685800" rtl="0" algn="l">
              <a:lnSpc>
                <a:spcPct val="90000"/>
              </a:lnSpc>
              <a:spcBef>
                <a:spcPts val="500"/>
              </a:spcBef>
              <a:spcAft>
                <a:spcPts val="0"/>
              </a:spcAft>
              <a:buClr>
                <a:schemeClr val="lt1"/>
              </a:buClr>
              <a:buSzPts val="2800"/>
              <a:buChar char="•"/>
            </a:pPr>
            <a:r>
              <a:rPr lang="en-US" sz="2800">
                <a:solidFill>
                  <a:schemeClr val="lt1"/>
                </a:solidFill>
              </a:rPr>
              <a:t>Working with Children’s Services</a:t>
            </a:r>
            <a:endParaRPr/>
          </a:p>
          <a:p>
            <a:pPr indent="-228600" lvl="1" marL="685800" rtl="0" algn="l">
              <a:lnSpc>
                <a:spcPct val="90000"/>
              </a:lnSpc>
              <a:spcBef>
                <a:spcPts val="500"/>
              </a:spcBef>
              <a:spcAft>
                <a:spcPts val="0"/>
              </a:spcAft>
              <a:buClr>
                <a:schemeClr val="lt1"/>
              </a:buClr>
              <a:buSzPts val="2800"/>
              <a:buChar char="•"/>
            </a:pPr>
            <a:r>
              <a:rPr lang="en-US" sz="2800">
                <a:solidFill>
                  <a:schemeClr val="lt1"/>
                </a:solidFill>
              </a:rPr>
              <a:t>EI Agencies</a:t>
            </a:r>
            <a:endParaRPr/>
          </a:p>
          <a:p>
            <a:pPr indent="-228600" lvl="1" marL="685800" rtl="0" algn="l">
              <a:lnSpc>
                <a:spcPct val="90000"/>
              </a:lnSpc>
              <a:spcBef>
                <a:spcPts val="500"/>
              </a:spcBef>
              <a:spcAft>
                <a:spcPts val="0"/>
              </a:spcAft>
              <a:buClr>
                <a:schemeClr val="lt1"/>
              </a:buClr>
              <a:buSzPts val="2800"/>
              <a:buChar char="•"/>
            </a:pPr>
            <a:r>
              <a:rPr lang="en-US" sz="2800">
                <a:solidFill>
                  <a:schemeClr val="lt1"/>
                </a:solidFill>
              </a:rPr>
              <a:t>Pediatrician Referrals</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grpSp>
        <p:nvGrpSpPr>
          <p:cNvPr id="575" name="Google Shape;575;p32"/>
          <p:cNvGrpSpPr/>
          <p:nvPr/>
        </p:nvGrpSpPr>
        <p:grpSpPr>
          <a:xfrm>
            <a:off x="9812239" y="6139464"/>
            <a:ext cx="1054466" cy="469689"/>
            <a:chOff x="9841624" y="4115729"/>
            <a:chExt cx="602169" cy="268223"/>
          </a:xfrm>
        </p:grpSpPr>
        <p:sp>
          <p:nvSpPr>
            <p:cNvPr id="576" name="Google Shape;576;p32"/>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32"/>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32"/>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32"/>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32"/>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5" name="Shape 585"/>
        <p:cNvGrpSpPr/>
        <p:nvPr/>
      </p:nvGrpSpPr>
      <p:grpSpPr>
        <a:xfrm>
          <a:off x="0" y="0"/>
          <a:ext cx="0" cy="0"/>
          <a:chOff x="0" y="0"/>
          <a:chExt cx="0" cy="0"/>
        </a:xfrm>
      </p:grpSpPr>
      <p:sp>
        <p:nvSpPr>
          <p:cNvPr id="586" name="Google Shape;586;p3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oup of logos on a white background&#10;&#10;Description automatically generated" id="587" name="Google Shape;587;p33"/>
          <p:cNvPicPr preferRelativeResize="0"/>
          <p:nvPr>
            <p:ph idx="1" type="body"/>
          </p:nvPr>
        </p:nvPicPr>
        <p:blipFill rotWithShape="1">
          <a:blip r:embed="rId3">
            <a:alphaModFix/>
          </a:blip>
          <a:srcRect b="0" l="0" r="0" t="7897"/>
          <a:stretch/>
        </p:blipFill>
        <p:spPr>
          <a:xfrm>
            <a:off x="372947" y="4564821"/>
            <a:ext cx="11446106" cy="1765806"/>
          </a:xfrm>
          <a:prstGeom prst="rect">
            <a:avLst/>
          </a:prstGeom>
          <a:noFill/>
          <a:ln>
            <a:noFill/>
          </a:ln>
        </p:spPr>
      </p:pic>
      <p:grpSp>
        <p:nvGrpSpPr>
          <p:cNvPr id="588" name="Google Shape;588;p33"/>
          <p:cNvGrpSpPr/>
          <p:nvPr/>
        </p:nvGrpSpPr>
        <p:grpSpPr>
          <a:xfrm>
            <a:off x="785511" y="805742"/>
            <a:ext cx="3647770" cy="3193211"/>
            <a:chOff x="1674895" y="1345036"/>
            <a:chExt cx="5428610" cy="4210939"/>
          </a:xfrm>
        </p:grpSpPr>
        <p:sp>
          <p:nvSpPr>
            <p:cNvPr id="589" name="Google Shape;589;p33"/>
            <p:cNvSpPr/>
            <p:nvPr/>
          </p:nvSpPr>
          <p:spPr>
            <a:xfrm>
              <a:off x="1674895" y="1345036"/>
              <a:ext cx="5428610" cy="4210939"/>
            </a:xfrm>
            <a:prstGeom prst="rect">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33"/>
            <p:cNvSpPr/>
            <p:nvPr/>
          </p:nvSpPr>
          <p:spPr>
            <a:xfrm>
              <a:off x="1674895" y="1345036"/>
              <a:ext cx="5428610" cy="4210939"/>
            </a:xfrm>
            <a:prstGeom prst="rect">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91" name="Google Shape;591;p33"/>
          <p:cNvSpPr/>
          <p:nvPr/>
        </p:nvSpPr>
        <p:spPr>
          <a:xfrm>
            <a:off x="695315" y="685805"/>
            <a:ext cx="3624947" cy="3193211"/>
          </a:xfrm>
          <a:prstGeom prst="rect">
            <a:avLst/>
          </a:prstGeom>
          <a:solidFill>
            <a:schemeClr val="dk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33"/>
          <p:cNvSpPr txBox="1"/>
          <p:nvPr>
            <p:ph type="title"/>
          </p:nvPr>
        </p:nvSpPr>
        <p:spPr>
          <a:xfrm>
            <a:off x="740584" y="859808"/>
            <a:ext cx="3543197" cy="28789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US">
                <a:solidFill>
                  <a:schemeClr val="lt1"/>
                </a:solidFill>
                <a:latin typeface="Calibri"/>
                <a:ea typeface="Calibri"/>
                <a:cs typeface="Calibri"/>
                <a:sym typeface="Calibri"/>
              </a:rPr>
              <a:t>MEDICAID/</a:t>
            </a:r>
            <a:br>
              <a:rPr lang="en-US">
                <a:solidFill>
                  <a:schemeClr val="lt1"/>
                </a:solidFill>
                <a:latin typeface="Calibri"/>
                <a:ea typeface="Calibri"/>
                <a:cs typeface="Calibri"/>
                <a:sym typeface="Calibri"/>
              </a:rPr>
            </a:br>
            <a:r>
              <a:rPr lang="en-US">
                <a:solidFill>
                  <a:schemeClr val="lt1"/>
                </a:solidFill>
                <a:latin typeface="Calibri"/>
                <a:ea typeface="Calibri"/>
                <a:cs typeface="Calibri"/>
                <a:sym typeface="Calibri"/>
              </a:rPr>
              <a:t>INSURANCE</a:t>
            </a:r>
            <a:endParaRPr/>
          </a:p>
        </p:txBody>
      </p:sp>
      <p:grpSp>
        <p:nvGrpSpPr>
          <p:cNvPr id="593" name="Google Shape;593;p33"/>
          <p:cNvGrpSpPr/>
          <p:nvPr/>
        </p:nvGrpSpPr>
        <p:grpSpPr>
          <a:xfrm>
            <a:off x="4689048" y="2335801"/>
            <a:ext cx="849365" cy="849366"/>
            <a:chOff x="5829300" y="3162300"/>
            <a:chExt cx="532256" cy="532257"/>
          </a:xfrm>
        </p:grpSpPr>
        <p:sp>
          <p:nvSpPr>
            <p:cNvPr id="594" name="Google Shape;594;p33"/>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33"/>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33"/>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33"/>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33"/>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33"/>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33"/>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33"/>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33"/>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33"/>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33"/>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33"/>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33"/>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07" name="Google Shape;607;p33"/>
          <p:cNvGrpSpPr/>
          <p:nvPr/>
        </p:nvGrpSpPr>
        <p:grpSpPr>
          <a:xfrm>
            <a:off x="4689048" y="2335801"/>
            <a:ext cx="849365" cy="849366"/>
            <a:chOff x="5829300" y="3162300"/>
            <a:chExt cx="532256" cy="532257"/>
          </a:xfrm>
        </p:grpSpPr>
        <p:sp>
          <p:nvSpPr>
            <p:cNvPr id="608" name="Google Shape;608;p33"/>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33"/>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0" name="Google Shape;610;p33"/>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33"/>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33"/>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33"/>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33"/>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33"/>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33"/>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33"/>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33"/>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33"/>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33"/>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21" name="Google Shape;621;p33"/>
          <p:cNvSpPr txBox="1"/>
          <p:nvPr/>
        </p:nvSpPr>
        <p:spPr>
          <a:xfrm>
            <a:off x="6477270" y="685805"/>
            <a:ext cx="4974771" cy="553401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1800">
                <a:solidFill>
                  <a:schemeClr val="lt1"/>
                </a:solidFill>
                <a:latin typeface="Calibri"/>
                <a:ea typeface="Calibri"/>
                <a:cs typeface="Calibri"/>
                <a:sym typeface="Calibri"/>
              </a:rPr>
              <a:t>CURRENT MEDICAID STATES</a:t>
            </a:r>
            <a:endParaRPr/>
          </a:p>
          <a:p>
            <a:pPr indent="0" lvl="0" marL="0" marR="0" rtl="0" algn="l">
              <a:lnSpc>
                <a:spcPct val="90000"/>
              </a:lnSpc>
              <a:spcBef>
                <a:spcPts val="60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Colorado</a:t>
            </a:r>
            <a:endParaRPr/>
          </a:p>
          <a:p>
            <a:pPr indent="0" lvl="0" marL="0" marR="0" rtl="0" algn="l">
              <a:lnSpc>
                <a:spcPct val="90000"/>
              </a:lnSpc>
              <a:spcBef>
                <a:spcPts val="60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Texas</a:t>
            </a:r>
            <a:endParaRPr/>
          </a:p>
          <a:p>
            <a:pPr indent="0" lvl="0" marL="0" marR="0" rtl="0" algn="l">
              <a:lnSpc>
                <a:spcPct val="90000"/>
              </a:lnSpc>
              <a:spcBef>
                <a:spcPts val="60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Florida</a:t>
            </a:r>
            <a:endParaRPr/>
          </a:p>
          <a:p>
            <a:pPr indent="0" lvl="0" marL="0" marR="0" rtl="0" algn="l">
              <a:lnSpc>
                <a:spcPct val="90000"/>
              </a:lnSpc>
              <a:spcBef>
                <a:spcPts val="60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Ohio</a:t>
            </a:r>
            <a:endParaRPr/>
          </a:p>
          <a:p>
            <a:pPr indent="114300" lvl="0" marL="0" marR="0" rtl="0" algn="l">
              <a:lnSpc>
                <a:spcPct val="90000"/>
              </a:lnSpc>
              <a:spcBef>
                <a:spcPts val="60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chemeClr val="lt1"/>
                </a:solidFill>
                <a:latin typeface="Calibri"/>
                <a:ea typeface="Calibri"/>
                <a:cs typeface="Calibri"/>
                <a:sym typeface="Calibri"/>
              </a:rPr>
              <a:t>PRIVATE PAY STATES (MEDICAID COMING SOON</a:t>
            </a:r>
            <a:r>
              <a:rPr lang="en-US" sz="1800">
                <a:solidFill>
                  <a:schemeClr val="lt1"/>
                </a:solidFill>
                <a:latin typeface="Calibri"/>
                <a:ea typeface="Calibri"/>
                <a:cs typeface="Calibri"/>
                <a:sym typeface="Calibri"/>
              </a:rPr>
              <a:t>)</a:t>
            </a:r>
            <a:endParaRPr/>
          </a:p>
          <a:p>
            <a:pPr indent="-285750" lvl="0" marL="285750" marR="0" rtl="0" algn="l">
              <a:lnSpc>
                <a:spcPct val="90000"/>
              </a:lnSpc>
              <a:spcBef>
                <a:spcPts val="60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California </a:t>
            </a:r>
            <a:endParaRPr/>
          </a:p>
          <a:p>
            <a:pPr indent="0" lvl="0" marL="0" marR="0" rtl="0" algn="l">
              <a:lnSpc>
                <a:spcPct val="90000"/>
              </a:lnSpc>
              <a:spcBef>
                <a:spcPts val="60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Georgia</a:t>
            </a:r>
            <a:endParaRPr/>
          </a:p>
          <a:p>
            <a:pPr indent="0" lvl="0" marL="0" marR="0" rtl="0" algn="l">
              <a:lnSpc>
                <a:spcPct val="90000"/>
              </a:lnSpc>
              <a:spcBef>
                <a:spcPts val="60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New York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3" name="Google Shape;113;p16"/>
          <p:cNvPicPr preferRelativeResize="0"/>
          <p:nvPr/>
        </p:nvPicPr>
        <p:blipFill rotWithShape="1">
          <a:blip r:embed="rId3">
            <a:alphaModFix/>
          </a:blip>
          <a:srcRect b="-1" l="31676" r="7985" t="9074"/>
          <a:stretch/>
        </p:blipFill>
        <p:spPr>
          <a:xfrm>
            <a:off x="3523488" y="10"/>
            <a:ext cx="8668512" cy="6857990"/>
          </a:xfrm>
          <a:prstGeom prst="rect">
            <a:avLst/>
          </a:prstGeom>
          <a:noFill/>
          <a:ln>
            <a:noFill/>
          </a:ln>
        </p:spPr>
      </p:pic>
      <p:sp>
        <p:nvSpPr>
          <p:cNvPr id="114" name="Google Shape;114;p16"/>
          <p:cNvSpPr/>
          <p:nvPr/>
        </p:nvSpPr>
        <p:spPr>
          <a:xfrm>
            <a:off x="3" y="0"/>
            <a:ext cx="9339206" cy="6858000"/>
          </a:xfrm>
          <a:prstGeom prst="rect">
            <a:avLst/>
          </a:prstGeom>
          <a:gradFill>
            <a:gsLst>
              <a:gs pos="0">
                <a:srgbClr val="440287">
                  <a:alpha val="0"/>
                </a:srgbClr>
              </a:gs>
              <a:gs pos="33000">
                <a:srgbClr val="440287">
                  <a:alpha val="63921"/>
                </a:srgbClr>
              </a:gs>
              <a:gs pos="58000">
                <a:schemeClr val="dk1"/>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txBox="1"/>
          <p:nvPr>
            <p:ph type="title"/>
          </p:nvPr>
        </p:nvSpPr>
        <p:spPr>
          <a:xfrm>
            <a:off x="477981" y="1122363"/>
            <a:ext cx="4023360"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lt1"/>
                </a:solidFill>
              </a:rPr>
              <a:t>The Problem</a:t>
            </a:r>
            <a:endParaRPr/>
          </a:p>
        </p:txBody>
      </p:sp>
      <p:sp>
        <p:nvSpPr>
          <p:cNvPr id="116" name="Google Shape;116;p16"/>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 name="Google Shape;117;p16"/>
          <p:cNvSpPr/>
          <p:nvPr/>
        </p:nvSpPr>
        <p:spPr>
          <a:xfrm>
            <a:off x="481029" y="4546920"/>
            <a:ext cx="3977640" cy="1828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8" name="Google Shape;118;p16"/>
          <p:cNvPicPr preferRelativeResize="0"/>
          <p:nvPr>
            <p:ph idx="1" type="body"/>
          </p:nvPr>
        </p:nvPicPr>
        <p:blipFill rotWithShape="1">
          <a:blip r:embed="rId4">
            <a:alphaModFix/>
          </a:blip>
          <a:srcRect b="0" l="0" r="0" t="0"/>
          <a:stretch/>
        </p:blipFill>
        <p:spPr>
          <a:xfrm>
            <a:off x="-357169" y="145212"/>
            <a:ext cx="6514336" cy="1954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b="1" lang="en-US" sz="5400"/>
              <a:t>Healthy Young Minds Services</a:t>
            </a:r>
            <a:endParaRPr/>
          </a:p>
        </p:txBody>
      </p:sp>
      <p:sp>
        <p:nvSpPr>
          <p:cNvPr id="627" name="Google Shape;627;p34"/>
          <p:cNvSpPr txBox="1"/>
          <p:nvPr>
            <p:ph idx="1" type="body"/>
          </p:nvPr>
        </p:nvSpPr>
        <p:spPr>
          <a:xfrm>
            <a:off x="839788" y="1564902"/>
            <a:ext cx="5157787" cy="8239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3200"/>
              <a:t>Psychological Services</a:t>
            </a:r>
            <a:endParaRPr/>
          </a:p>
        </p:txBody>
      </p:sp>
      <p:grpSp>
        <p:nvGrpSpPr>
          <p:cNvPr id="628" name="Google Shape;628;p34"/>
          <p:cNvGrpSpPr/>
          <p:nvPr/>
        </p:nvGrpSpPr>
        <p:grpSpPr>
          <a:xfrm>
            <a:off x="1485644" y="2506381"/>
            <a:ext cx="3866073" cy="3681974"/>
            <a:chOff x="645856" y="1306"/>
            <a:chExt cx="3866073" cy="3681974"/>
          </a:xfrm>
        </p:grpSpPr>
        <p:sp>
          <p:nvSpPr>
            <p:cNvPr id="629" name="Google Shape;629;p34"/>
            <p:cNvSpPr/>
            <p:nvPr/>
          </p:nvSpPr>
          <p:spPr>
            <a:xfrm>
              <a:off x="645856" y="1306"/>
              <a:ext cx="1840987" cy="1104592"/>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4"/>
            <p:cNvSpPr txBox="1"/>
            <p:nvPr/>
          </p:nvSpPr>
          <p:spPr>
            <a:xfrm>
              <a:off x="645856" y="1306"/>
              <a:ext cx="1840987" cy="110459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Counseling</a:t>
              </a:r>
              <a:endParaRPr/>
            </a:p>
          </p:txBody>
        </p:sp>
        <p:sp>
          <p:nvSpPr>
            <p:cNvPr id="631" name="Google Shape;631;p34"/>
            <p:cNvSpPr/>
            <p:nvPr/>
          </p:nvSpPr>
          <p:spPr>
            <a:xfrm>
              <a:off x="2670942" y="1306"/>
              <a:ext cx="1840987" cy="1104592"/>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4"/>
            <p:cNvSpPr txBox="1"/>
            <p:nvPr/>
          </p:nvSpPr>
          <p:spPr>
            <a:xfrm>
              <a:off x="2670942" y="1306"/>
              <a:ext cx="1840987" cy="110459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Psychological Testing</a:t>
              </a:r>
              <a:endParaRPr/>
            </a:p>
          </p:txBody>
        </p:sp>
        <p:sp>
          <p:nvSpPr>
            <p:cNvPr id="633" name="Google Shape;633;p34"/>
            <p:cNvSpPr/>
            <p:nvPr/>
          </p:nvSpPr>
          <p:spPr>
            <a:xfrm>
              <a:off x="645856" y="1289997"/>
              <a:ext cx="1840987" cy="1104592"/>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4"/>
            <p:cNvSpPr txBox="1"/>
            <p:nvPr/>
          </p:nvSpPr>
          <p:spPr>
            <a:xfrm>
              <a:off x="645856" y="1289997"/>
              <a:ext cx="1840987" cy="110459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Family Therapy</a:t>
              </a:r>
              <a:endParaRPr/>
            </a:p>
          </p:txBody>
        </p:sp>
        <p:sp>
          <p:nvSpPr>
            <p:cNvPr id="635" name="Google Shape;635;p34"/>
            <p:cNvSpPr/>
            <p:nvPr/>
          </p:nvSpPr>
          <p:spPr>
            <a:xfrm>
              <a:off x="2670942" y="1289997"/>
              <a:ext cx="1840987" cy="1104592"/>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4"/>
            <p:cNvSpPr txBox="1"/>
            <p:nvPr/>
          </p:nvSpPr>
          <p:spPr>
            <a:xfrm>
              <a:off x="2670942" y="1289997"/>
              <a:ext cx="1840987" cy="110459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Parent Training</a:t>
              </a:r>
              <a:endParaRPr/>
            </a:p>
          </p:txBody>
        </p:sp>
        <p:sp>
          <p:nvSpPr>
            <p:cNvPr id="637" name="Google Shape;637;p34"/>
            <p:cNvSpPr/>
            <p:nvPr/>
          </p:nvSpPr>
          <p:spPr>
            <a:xfrm>
              <a:off x="645856" y="2578688"/>
              <a:ext cx="1840987" cy="1104592"/>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4"/>
            <p:cNvSpPr txBox="1"/>
            <p:nvPr/>
          </p:nvSpPr>
          <p:spPr>
            <a:xfrm>
              <a:off x="645856" y="2578688"/>
              <a:ext cx="1840987" cy="110459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Art Therapy</a:t>
              </a:r>
              <a:endParaRPr/>
            </a:p>
          </p:txBody>
        </p:sp>
        <p:sp>
          <p:nvSpPr>
            <p:cNvPr id="639" name="Google Shape;639;p34"/>
            <p:cNvSpPr/>
            <p:nvPr/>
          </p:nvSpPr>
          <p:spPr>
            <a:xfrm>
              <a:off x="2670942" y="2578688"/>
              <a:ext cx="1840987" cy="1104592"/>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4"/>
            <p:cNvSpPr txBox="1"/>
            <p:nvPr/>
          </p:nvSpPr>
          <p:spPr>
            <a:xfrm>
              <a:off x="2670942" y="2578688"/>
              <a:ext cx="1840987" cy="110459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Music Therapy</a:t>
              </a:r>
              <a:endParaRPr/>
            </a:p>
          </p:txBody>
        </p:sp>
      </p:grpSp>
      <p:sp>
        <p:nvSpPr>
          <p:cNvPr id="641" name="Google Shape;641;p34"/>
          <p:cNvSpPr txBox="1"/>
          <p:nvPr>
            <p:ph idx="3" type="body"/>
          </p:nvPr>
        </p:nvSpPr>
        <p:spPr>
          <a:xfrm>
            <a:off x="6169024" y="1564902"/>
            <a:ext cx="5183188" cy="8239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3200"/>
              <a:t>Allied Services</a:t>
            </a:r>
            <a:endParaRPr/>
          </a:p>
        </p:txBody>
      </p:sp>
      <p:grpSp>
        <p:nvGrpSpPr>
          <p:cNvPr id="642" name="Google Shape;642;p34"/>
          <p:cNvGrpSpPr/>
          <p:nvPr/>
        </p:nvGrpSpPr>
        <p:grpSpPr>
          <a:xfrm>
            <a:off x="6020430" y="2509253"/>
            <a:ext cx="5156527" cy="3226876"/>
            <a:chOff x="629" y="246225"/>
            <a:chExt cx="5156527" cy="3226876"/>
          </a:xfrm>
        </p:grpSpPr>
        <p:sp>
          <p:nvSpPr>
            <p:cNvPr id="643" name="Google Shape;643;p34"/>
            <p:cNvSpPr/>
            <p:nvPr/>
          </p:nvSpPr>
          <p:spPr>
            <a:xfrm>
              <a:off x="629" y="246225"/>
              <a:ext cx="2455489" cy="1473293"/>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4"/>
            <p:cNvSpPr txBox="1"/>
            <p:nvPr/>
          </p:nvSpPr>
          <p:spPr>
            <a:xfrm>
              <a:off x="629" y="246225"/>
              <a:ext cx="2455489" cy="147329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ABA</a:t>
              </a:r>
              <a:endParaRPr/>
            </a:p>
          </p:txBody>
        </p:sp>
        <p:sp>
          <p:nvSpPr>
            <p:cNvPr id="645" name="Google Shape;645;p34"/>
            <p:cNvSpPr/>
            <p:nvPr/>
          </p:nvSpPr>
          <p:spPr>
            <a:xfrm>
              <a:off x="2701667" y="246225"/>
              <a:ext cx="2455489" cy="1473293"/>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4"/>
            <p:cNvSpPr txBox="1"/>
            <p:nvPr/>
          </p:nvSpPr>
          <p:spPr>
            <a:xfrm>
              <a:off x="2701667" y="246225"/>
              <a:ext cx="2455489" cy="147329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Occupational Therapy</a:t>
              </a:r>
              <a:endParaRPr/>
            </a:p>
          </p:txBody>
        </p:sp>
        <p:sp>
          <p:nvSpPr>
            <p:cNvPr id="647" name="Google Shape;647;p34"/>
            <p:cNvSpPr/>
            <p:nvPr/>
          </p:nvSpPr>
          <p:spPr>
            <a:xfrm>
              <a:off x="30611" y="1999808"/>
              <a:ext cx="2455489" cy="1473293"/>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4"/>
            <p:cNvSpPr txBox="1"/>
            <p:nvPr/>
          </p:nvSpPr>
          <p:spPr>
            <a:xfrm>
              <a:off x="30611" y="1999808"/>
              <a:ext cx="2455489" cy="147329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Speech and Language</a:t>
              </a:r>
              <a:endParaRPr/>
            </a:p>
          </p:txBody>
        </p:sp>
        <p:sp>
          <p:nvSpPr>
            <p:cNvPr id="649" name="Google Shape;649;p34"/>
            <p:cNvSpPr/>
            <p:nvPr/>
          </p:nvSpPr>
          <p:spPr>
            <a:xfrm>
              <a:off x="2701667" y="1965068"/>
              <a:ext cx="2455489" cy="1473293"/>
            </a:xfrm>
            <a:prstGeom prst="rect">
              <a:avLst/>
            </a:prstGeom>
            <a:solidFill>
              <a:srgbClr val="1A9A7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4"/>
            <p:cNvSpPr txBox="1"/>
            <p:nvPr/>
          </p:nvSpPr>
          <p:spPr>
            <a:xfrm>
              <a:off x="2701667" y="1965068"/>
              <a:ext cx="2455489" cy="147329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Early Intervention</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4" name="Shape 654"/>
        <p:cNvGrpSpPr/>
        <p:nvPr/>
      </p:nvGrpSpPr>
      <p:grpSpPr>
        <a:xfrm>
          <a:off x="0" y="0"/>
          <a:ext cx="0" cy="0"/>
          <a:chOff x="0" y="0"/>
          <a:chExt cx="0" cy="0"/>
        </a:xfrm>
      </p:grpSpPr>
      <p:sp>
        <p:nvSpPr>
          <p:cNvPr id="655" name="Google Shape;655;p35"/>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35"/>
          <p:cNvSpPr/>
          <p:nvPr/>
        </p:nvSpPr>
        <p:spPr>
          <a:xfrm>
            <a:off x="1524" y="0"/>
            <a:ext cx="12188952" cy="6858000"/>
          </a:xfrm>
          <a:prstGeom prst="rect">
            <a:avLst/>
          </a:prstGeom>
          <a:solidFill>
            <a:schemeClr val="dk1">
              <a:alpha val="5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57" name="Google Shape;657;p35"/>
          <p:cNvGrpSpPr/>
          <p:nvPr/>
        </p:nvGrpSpPr>
        <p:grpSpPr>
          <a:xfrm>
            <a:off x="1" y="2075420"/>
            <a:ext cx="12396066" cy="4440643"/>
            <a:chOff x="1" y="2075420"/>
            <a:chExt cx="12396066" cy="4440643"/>
          </a:xfrm>
        </p:grpSpPr>
        <p:sp>
          <p:nvSpPr>
            <p:cNvPr id="658" name="Google Shape;658;p35"/>
            <p:cNvSpPr/>
            <p:nvPr/>
          </p:nvSpPr>
          <p:spPr>
            <a:xfrm rot="4500000">
              <a:off x="7942191" y="2507571"/>
              <a:ext cx="3563871" cy="3563871"/>
            </a:xfrm>
            <a:prstGeom prst="ellipse">
              <a:avLst/>
            </a:prstGeom>
            <a:noFill/>
            <a:ln cap="flat" cmpd="sng" w="31750">
              <a:solidFill>
                <a:srgbClr val="EFEFEF">
                  <a:alpha val="9803"/>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35"/>
            <p:cNvSpPr/>
            <p:nvPr/>
          </p:nvSpPr>
          <p:spPr>
            <a:xfrm rot="-5400000">
              <a:off x="10435065" y="4048931"/>
              <a:ext cx="1381607" cy="1381607"/>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0" name="Google Shape;660;p35"/>
            <p:cNvSpPr/>
            <p:nvPr/>
          </p:nvSpPr>
          <p:spPr>
            <a:xfrm rot="-5400000">
              <a:off x="1" y="2075420"/>
              <a:ext cx="3144364" cy="3144364"/>
            </a:xfrm>
            <a:prstGeom prst="ellipse">
              <a:avLst/>
            </a:prstGeom>
            <a:gradFill>
              <a:gsLst>
                <a:gs pos="0">
                  <a:srgbClr val="AEABAB">
                    <a:alpha val="20000"/>
                  </a:srgbClr>
                </a:gs>
                <a:gs pos="100000">
                  <a:srgbClr val="757070">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1" name="Google Shape;661;p35"/>
            <p:cNvSpPr/>
            <p:nvPr/>
          </p:nvSpPr>
          <p:spPr>
            <a:xfrm rot="-9000000">
              <a:off x="10150845" y="4270841"/>
              <a:ext cx="1897885" cy="1897885"/>
            </a:xfrm>
            <a:prstGeom prst="ellipse">
              <a:avLst/>
            </a:prstGeom>
            <a:gradFill>
              <a:gsLst>
                <a:gs pos="0">
                  <a:srgbClr val="AEABAB">
                    <a:alpha val="9803"/>
                  </a:srgbClr>
                </a:gs>
                <a:gs pos="100000">
                  <a:srgbClr val="AEABAB">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p35"/>
            <p:cNvSpPr/>
            <p:nvPr/>
          </p:nvSpPr>
          <p:spPr>
            <a:xfrm rot="4500000">
              <a:off x="2046780" y="3040492"/>
              <a:ext cx="2579322" cy="2579322"/>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3" name="Google Shape;663;p35"/>
            <p:cNvSpPr/>
            <p:nvPr/>
          </p:nvSpPr>
          <p:spPr>
            <a:xfrm rot="4500000">
              <a:off x="2224640" y="3193975"/>
              <a:ext cx="2243193" cy="2243193"/>
            </a:xfrm>
            <a:prstGeom prst="ellipse">
              <a:avLst/>
            </a:prstGeom>
            <a:noFill/>
            <a:ln cap="flat" cmpd="sng" w="31750">
              <a:solidFill>
                <a:srgbClr val="EFEFEF">
                  <a:alpha val="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64" name="Google Shape;664;p35"/>
          <p:cNvSpPr/>
          <p:nvPr/>
        </p:nvSpPr>
        <p:spPr>
          <a:xfrm rot="-5400000">
            <a:off x="10438146" y="1042605"/>
            <a:ext cx="2796461" cy="711252"/>
          </a:xfrm>
          <a:prstGeom prst="rect">
            <a:avLst/>
          </a:prstGeom>
          <a:gradFill>
            <a:gsLst>
              <a:gs pos="0">
                <a:srgbClr val="F5F4F4">
                  <a:alpha val="0"/>
                </a:srgbClr>
              </a:gs>
              <a:gs pos="100000">
                <a:srgbClr val="AEABAB">
                  <a:alpha val="9803"/>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65" name="Google Shape;665;p35"/>
          <p:cNvGrpSpPr/>
          <p:nvPr/>
        </p:nvGrpSpPr>
        <p:grpSpPr>
          <a:xfrm>
            <a:off x="11259539" y="317578"/>
            <a:ext cx="548640" cy="549007"/>
            <a:chOff x="7029447" y="3514725"/>
            <a:chExt cx="1285875" cy="549007"/>
          </a:xfrm>
        </p:grpSpPr>
        <p:cxnSp>
          <p:nvCxnSpPr>
            <p:cNvPr id="666" name="Google Shape;666;p35"/>
            <p:cNvCxnSpPr/>
            <p:nvPr/>
          </p:nvCxnSpPr>
          <p:spPr>
            <a:xfrm>
              <a:off x="7029447" y="3514725"/>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667" name="Google Shape;667;p35"/>
            <p:cNvCxnSpPr/>
            <p:nvPr/>
          </p:nvCxnSpPr>
          <p:spPr>
            <a:xfrm>
              <a:off x="7029447" y="3697727"/>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668" name="Google Shape;668;p35"/>
            <p:cNvCxnSpPr/>
            <p:nvPr/>
          </p:nvCxnSpPr>
          <p:spPr>
            <a:xfrm>
              <a:off x="7029447" y="3880729"/>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669" name="Google Shape;669;p35"/>
            <p:cNvCxnSpPr/>
            <p:nvPr/>
          </p:nvCxnSpPr>
          <p:spPr>
            <a:xfrm>
              <a:off x="7029447" y="4063732"/>
              <a:ext cx="1285875" cy="0"/>
            </a:xfrm>
            <a:prstGeom prst="straightConnector1">
              <a:avLst/>
            </a:prstGeom>
            <a:noFill/>
            <a:ln cap="rnd" cmpd="sng" w="31750">
              <a:solidFill>
                <a:srgbClr val="EFEFEF">
                  <a:alpha val="40000"/>
                </a:srgbClr>
              </a:solidFill>
              <a:prstDash val="dot"/>
              <a:round/>
              <a:headEnd len="sm" w="sm" type="none"/>
              <a:tailEnd len="sm" w="sm" type="none"/>
            </a:ln>
          </p:spPr>
        </p:cxnSp>
      </p:grpSp>
      <p:sp>
        <p:nvSpPr>
          <p:cNvPr id="670" name="Google Shape;670;p35"/>
          <p:cNvSpPr/>
          <p:nvPr/>
        </p:nvSpPr>
        <p:spPr>
          <a:xfrm rot="-5400000">
            <a:off x="9460608" y="2568069"/>
            <a:ext cx="1381607" cy="1381607"/>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71" name="Google Shape;671;p35"/>
          <p:cNvGrpSpPr/>
          <p:nvPr/>
        </p:nvGrpSpPr>
        <p:grpSpPr>
          <a:xfrm rot="-5400000">
            <a:off x="92204" y="4660010"/>
            <a:ext cx="304800" cy="429768"/>
            <a:chOff x="215328" y="-46937"/>
            <a:chExt cx="304800" cy="2773841"/>
          </a:xfrm>
        </p:grpSpPr>
        <p:cxnSp>
          <p:nvCxnSpPr>
            <p:cNvPr id="672" name="Google Shape;672;p35"/>
            <p:cNvCxnSpPr/>
            <p:nvPr/>
          </p:nvCxnSpPr>
          <p:spPr>
            <a:xfrm>
              <a:off x="2153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673" name="Google Shape;673;p35"/>
            <p:cNvCxnSpPr/>
            <p:nvPr/>
          </p:nvCxnSpPr>
          <p:spPr>
            <a:xfrm>
              <a:off x="3169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674" name="Google Shape;674;p35"/>
            <p:cNvCxnSpPr/>
            <p:nvPr/>
          </p:nvCxnSpPr>
          <p:spPr>
            <a:xfrm>
              <a:off x="4185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675" name="Google Shape;675;p35"/>
            <p:cNvCxnSpPr/>
            <p:nvPr/>
          </p:nvCxnSpPr>
          <p:spPr>
            <a:xfrm>
              <a:off x="5201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grpSp>
      <p:sp>
        <p:nvSpPr>
          <p:cNvPr id="676" name="Google Shape;676;p35"/>
          <p:cNvSpPr/>
          <p:nvPr/>
        </p:nvSpPr>
        <p:spPr>
          <a:xfrm rot="10800000">
            <a:off x="-1" y="6140785"/>
            <a:ext cx="6095997" cy="711252"/>
          </a:xfrm>
          <a:prstGeom prst="rect">
            <a:avLst/>
          </a:prstGeom>
          <a:gradFill>
            <a:gsLst>
              <a:gs pos="0">
                <a:srgbClr val="757070">
                  <a:alpha val="9803"/>
                </a:srgbClr>
              </a:gs>
              <a:gs pos="10000">
                <a:srgbClr val="757070">
                  <a:alpha val="9803"/>
                </a:srgbClr>
              </a:gs>
              <a:gs pos="100000">
                <a:srgbClr val="EFEFEF">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77" name="Google Shape;677;p35"/>
          <p:cNvGrpSpPr/>
          <p:nvPr/>
        </p:nvGrpSpPr>
        <p:grpSpPr>
          <a:xfrm rot="5400000">
            <a:off x="616345" y="5940560"/>
            <a:ext cx="1285875" cy="549007"/>
            <a:chOff x="7029447" y="3514725"/>
            <a:chExt cx="1285875" cy="549007"/>
          </a:xfrm>
        </p:grpSpPr>
        <p:cxnSp>
          <p:nvCxnSpPr>
            <p:cNvPr id="678" name="Google Shape;678;p35"/>
            <p:cNvCxnSpPr/>
            <p:nvPr/>
          </p:nvCxnSpPr>
          <p:spPr>
            <a:xfrm>
              <a:off x="7029447" y="3514725"/>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679" name="Google Shape;679;p35"/>
            <p:cNvCxnSpPr/>
            <p:nvPr/>
          </p:nvCxnSpPr>
          <p:spPr>
            <a:xfrm>
              <a:off x="7029447" y="3697727"/>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680" name="Google Shape;680;p35"/>
            <p:cNvCxnSpPr/>
            <p:nvPr/>
          </p:nvCxnSpPr>
          <p:spPr>
            <a:xfrm>
              <a:off x="7029447" y="3880729"/>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681" name="Google Shape;681;p35"/>
            <p:cNvCxnSpPr/>
            <p:nvPr/>
          </p:nvCxnSpPr>
          <p:spPr>
            <a:xfrm>
              <a:off x="7029447" y="4063732"/>
              <a:ext cx="1285875" cy="0"/>
            </a:xfrm>
            <a:prstGeom prst="straightConnector1">
              <a:avLst/>
            </a:prstGeom>
            <a:noFill/>
            <a:ln cap="rnd" cmpd="sng" w="31750">
              <a:solidFill>
                <a:srgbClr val="EFEFEF">
                  <a:alpha val="40000"/>
                </a:srgbClr>
              </a:solidFill>
              <a:prstDash val="dot"/>
              <a:round/>
              <a:headEnd len="sm" w="sm" type="none"/>
              <a:tailEnd len="sm" w="sm" type="none"/>
            </a:ln>
          </p:spPr>
        </p:cxnSp>
      </p:grpSp>
      <p:sp>
        <p:nvSpPr>
          <p:cNvPr id="682" name="Google Shape;682;p35"/>
          <p:cNvSpPr txBox="1"/>
          <p:nvPr>
            <p:ph type="title"/>
          </p:nvPr>
        </p:nvSpPr>
        <p:spPr>
          <a:xfrm>
            <a:off x="630936" y="4516031"/>
            <a:ext cx="10722864" cy="157809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t>CONTACT US</a:t>
            </a:r>
            <a:endParaRPr/>
          </a:p>
        </p:txBody>
      </p:sp>
      <p:grpSp>
        <p:nvGrpSpPr>
          <p:cNvPr id="683" name="Google Shape;683;p35"/>
          <p:cNvGrpSpPr/>
          <p:nvPr/>
        </p:nvGrpSpPr>
        <p:grpSpPr>
          <a:xfrm>
            <a:off x="466072" y="751156"/>
            <a:ext cx="10929375" cy="3329999"/>
            <a:chOff x="82251" y="273481"/>
            <a:chExt cx="10929375" cy="3329999"/>
          </a:xfrm>
        </p:grpSpPr>
        <p:sp>
          <p:nvSpPr>
            <p:cNvPr id="684" name="Google Shape;684;p35"/>
            <p:cNvSpPr/>
            <p:nvPr/>
          </p:nvSpPr>
          <p:spPr>
            <a:xfrm>
              <a:off x="718438" y="273481"/>
              <a:ext cx="1990125" cy="1990125"/>
            </a:xfrm>
            <a:prstGeom prst="round2DiagRect">
              <a:avLst>
                <a:gd fmla="val 29727" name="adj1"/>
                <a:gd fmla="val 0" name="adj2"/>
              </a:avLst>
            </a:prstGeom>
            <a:solidFill>
              <a:srgbClr val="400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5"/>
            <p:cNvSpPr/>
            <p:nvPr/>
          </p:nvSpPr>
          <p:spPr>
            <a:xfrm>
              <a:off x="1142563" y="697606"/>
              <a:ext cx="1141874" cy="1141874"/>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5"/>
            <p:cNvSpPr/>
            <p:nvPr/>
          </p:nvSpPr>
          <p:spPr>
            <a:xfrm>
              <a:off x="82251" y="2883480"/>
              <a:ext cx="32625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5"/>
            <p:cNvSpPr txBox="1"/>
            <p:nvPr/>
          </p:nvSpPr>
          <p:spPr>
            <a:xfrm>
              <a:off x="82251" y="2883480"/>
              <a:ext cx="32625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1700"/>
                <a:buFont typeface="Calibri"/>
                <a:buNone/>
              </a:pPr>
              <a:r>
                <a:rPr lang="en-US" sz="1700" cap="none">
                  <a:solidFill>
                    <a:schemeClr val="lt1"/>
                  </a:solidFill>
                  <a:latin typeface="Calibri"/>
                  <a:ea typeface="Calibri"/>
                  <a:cs typeface="Calibri"/>
                  <a:sym typeface="Calibri"/>
                </a:rPr>
                <a:t>WWW.HEALTHYYOUNGMINDS.COM</a:t>
              </a:r>
              <a:endParaRPr sz="1700">
                <a:solidFill>
                  <a:schemeClr val="lt1"/>
                </a:solidFill>
                <a:latin typeface="Calibri"/>
                <a:ea typeface="Calibri"/>
                <a:cs typeface="Calibri"/>
                <a:sym typeface="Calibri"/>
              </a:endParaRPr>
            </a:p>
          </p:txBody>
        </p:sp>
        <p:sp>
          <p:nvSpPr>
            <p:cNvPr id="688" name="Google Shape;688;p35"/>
            <p:cNvSpPr/>
            <p:nvPr/>
          </p:nvSpPr>
          <p:spPr>
            <a:xfrm>
              <a:off x="4551876" y="273481"/>
              <a:ext cx="1990125" cy="1990125"/>
            </a:xfrm>
            <a:prstGeom prst="round2DiagRect">
              <a:avLst>
                <a:gd fmla="val 29727" name="adj1"/>
                <a:gd fmla="val 0" name="adj2"/>
              </a:avLst>
            </a:prstGeom>
            <a:solidFill>
              <a:srgbClr val="400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4976001" y="697606"/>
              <a:ext cx="1141874" cy="1141874"/>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3915688" y="2883480"/>
              <a:ext cx="32625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5"/>
            <p:cNvSpPr txBox="1"/>
            <p:nvPr/>
          </p:nvSpPr>
          <p:spPr>
            <a:xfrm>
              <a:off x="3915688" y="2883480"/>
              <a:ext cx="32625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1700"/>
                <a:buFont typeface="Calibri"/>
                <a:buNone/>
              </a:pPr>
              <a:r>
                <a:rPr lang="en-US" sz="1700" cap="none">
                  <a:solidFill>
                    <a:schemeClr val="lt1"/>
                  </a:solidFill>
                  <a:latin typeface="Calibri"/>
                  <a:ea typeface="Calibri"/>
                  <a:cs typeface="Calibri"/>
                  <a:sym typeface="Calibri"/>
                </a:rPr>
                <a:t>303 317 6504</a:t>
              </a:r>
              <a:endParaRPr sz="1700">
                <a:solidFill>
                  <a:schemeClr val="lt1"/>
                </a:solidFill>
                <a:latin typeface="Calibri"/>
                <a:ea typeface="Calibri"/>
                <a:cs typeface="Calibri"/>
                <a:sym typeface="Calibri"/>
              </a:endParaRPr>
            </a:p>
          </p:txBody>
        </p:sp>
        <p:sp>
          <p:nvSpPr>
            <p:cNvPr id="692" name="Google Shape;692;p35"/>
            <p:cNvSpPr/>
            <p:nvPr/>
          </p:nvSpPr>
          <p:spPr>
            <a:xfrm>
              <a:off x="8385313" y="273481"/>
              <a:ext cx="1990125" cy="1990125"/>
            </a:xfrm>
            <a:prstGeom prst="round2DiagRect">
              <a:avLst>
                <a:gd fmla="val 29727" name="adj1"/>
                <a:gd fmla="val 0" name="adj2"/>
              </a:avLst>
            </a:prstGeom>
            <a:solidFill>
              <a:srgbClr val="400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5"/>
            <p:cNvSpPr/>
            <p:nvPr/>
          </p:nvSpPr>
          <p:spPr>
            <a:xfrm>
              <a:off x="8809438" y="697606"/>
              <a:ext cx="1141874" cy="1141874"/>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5"/>
            <p:cNvSpPr/>
            <p:nvPr/>
          </p:nvSpPr>
          <p:spPr>
            <a:xfrm>
              <a:off x="7749126" y="2883480"/>
              <a:ext cx="32625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txBox="1"/>
            <p:nvPr/>
          </p:nvSpPr>
          <p:spPr>
            <a:xfrm>
              <a:off x="7749126" y="2883480"/>
              <a:ext cx="32625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1700"/>
                <a:buFont typeface="Calibri"/>
                <a:buNone/>
              </a:pPr>
              <a:r>
                <a:rPr lang="en-US" sz="1700" cap="none">
                  <a:solidFill>
                    <a:schemeClr val="lt1"/>
                  </a:solidFill>
                  <a:latin typeface="Calibri"/>
                  <a:ea typeface="Calibri"/>
                  <a:cs typeface="Calibri"/>
                  <a:sym typeface="Calibri"/>
                </a:rPr>
                <a:t>INFO@HEALTHYYOUNGMINDS.COM</a:t>
              </a:r>
              <a:endParaRPr sz="170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17"/>
          <p:cNvPicPr preferRelativeResize="0"/>
          <p:nvPr/>
        </p:nvPicPr>
        <p:blipFill rotWithShape="1">
          <a:blip r:embed="rId3">
            <a:alphaModFix/>
          </a:blip>
          <a:srcRect b="0" l="1378" r="0" t="0"/>
          <a:stretch/>
        </p:blipFill>
        <p:spPr>
          <a:xfrm>
            <a:off x="684575" y="685800"/>
            <a:ext cx="10821625" cy="548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18"/>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8"/>
          <p:cNvSpPr/>
          <p:nvPr/>
        </p:nvSpPr>
        <p:spPr>
          <a:xfrm>
            <a:off x="-3" y="0"/>
            <a:ext cx="12188952" cy="6858000"/>
          </a:xfrm>
          <a:prstGeom prst="rect">
            <a:avLst/>
          </a:prstGeom>
          <a:solidFill>
            <a:schemeClr val="dk1">
              <a:alpha val="5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3" name="Google Shape;133;p18"/>
          <p:cNvGrpSpPr/>
          <p:nvPr/>
        </p:nvGrpSpPr>
        <p:grpSpPr>
          <a:xfrm>
            <a:off x="1" y="2075420"/>
            <a:ext cx="12396066" cy="4440643"/>
            <a:chOff x="1" y="2075420"/>
            <a:chExt cx="12396066" cy="4440643"/>
          </a:xfrm>
        </p:grpSpPr>
        <p:sp>
          <p:nvSpPr>
            <p:cNvPr id="134" name="Google Shape;134;p18"/>
            <p:cNvSpPr/>
            <p:nvPr/>
          </p:nvSpPr>
          <p:spPr>
            <a:xfrm rot="4500000">
              <a:off x="7942191" y="2507571"/>
              <a:ext cx="3563871" cy="3563871"/>
            </a:xfrm>
            <a:prstGeom prst="ellipse">
              <a:avLst/>
            </a:prstGeom>
            <a:noFill/>
            <a:ln cap="flat" cmpd="sng" w="31750">
              <a:solidFill>
                <a:srgbClr val="8296B0">
                  <a:alpha val="9803"/>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8"/>
            <p:cNvSpPr/>
            <p:nvPr/>
          </p:nvSpPr>
          <p:spPr>
            <a:xfrm rot="-5400000">
              <a:off x="10435065" y="4048931"/>
              <a:ext cx="1381607" cy="1381607"/>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8"/>
            <p:cNvSpPr/>
            <p:nvPr/>
          </p:nvSpPr>
          <p:spPr>
            <a:xfrm rot="-5400000">
              <a:off x="1" y="2075420"/>
              <a:ext cx="3144364" cy="3144364"/>
            </a:xfrm>
            <a:prstGeom prst="ellipse">
              <a:avLst/>
            </a:prstGeom>
            <a:gradFill>
              <a:gsLst>
                <a:gs pos="0">
                  <a:srgbClr val="323F4F">
                    <a:alpha val="20000"/>
                  </a:srgbClr>
                </a:gs>
                <a:gs pos="100000">
                  <a:srgbClr val="222A35">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8"/>
            <p:cNvSpPr/>
            <p:nvPr/>
          </p:nvSpPr>
          <p:spPr>
            <a:xfrm rot="-9000000">
              <a:off x="10150845" y="4270841"/>
              <a:ext cx="1897885" cy="1897885"/>
            </a:xfrm>
            <a:prstGeom prst="ellipse">
              <a:avLst/>
            </a:prstGeom>
            <a:gradFill>
              <a:gsLst>
                <a:gs pos="0">
                  <a:srgbClr val="323F4F">
                    <a:alpha val="9803"/>
                  </a:srgbClr>
                </a:gs>
                <a:gs pos="100000">
                  <a:srgbClr val="323F4F">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8"/>
            <p:cNvSpPr/>
            <p:nvPr/>
          </p:nvSpPr>
          <p:spPr>
            <a:xfrm rot="4500000">
              <a:off x="2046780" y="3040492"/>
              <a:ext cx="2579322" cy="2579322"/>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8"/>
            <p:cNvSpPr/>
            <p:nvPr/>
          </p:nvSpPr>
          <p:spPr>
            <a:xfrm rot="4500000">
              <a:off x="2224640" y="3193975"/>
              <a:ext cx="2243193" cy="2243193"/>
            </a:xfrm>
            <a:prstGeom prst="ellipse">
              <a:avLst/>
            </a:prstGeom>
            <a:noFill/>
            <a:ln cap="flat" cmpd="sng" w="31750">
              <a:solidFill>
                <a:srgbClr val="8296B0">
                  <a:alpha val="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40" name="Google Shape;140;p18"/>
          <p:cNvPicPr preferRelativeResize="0"/>
          <p:nvPr/>
        </p:nvPicPr>
        <p:blipFill rotWithShape="1">
          <a:blip r:embed="rId3">
            <a:alphaModFix/>
          </a:blip>
          <a:srcRect b="0" l="0" r="0" t="0"/>
          <a:stretch/>
        </p:blipFill>
        <p:spPr>
          <a:xfrm>
            <a:off x="364514" y="305185"/>
            <a:ext cx="2630754" cy="2630754"/>
          </a:xfrm>
          <a:prstGeom prst="rect">
            <a:avLst/>
          </a:prstGeom>
          <a:noFill/>
          <a:ln>
            <a:noFill/>
          </a:ln>
        </p:spPr>
      </p:pic>
      <p:grpSp>
        <p:nvGrpSpPr>
          <p:cNvPr id="141" name="Google Shape;141;p18"/>
          <p:cNvGrpSpPr/>
          <p:nvPr/>
        </p:nvGrpSpPr>
        <p:grpSpPr>
          <a:xfrm rot="-5400000">
            <a:off x="474192" y="584794"/>
            <a:ext cx="304800" cy="429768"/>
            <a:chOff x="215328" y="-46937"/>
            <a:chExt cx="304800" cy="2773841"/>
          </a:xfrm>
        </p:grpSpPr>
        <p:cxnSp>
          <p:nvCxnSpPr>
            <p:cNvPr id="142" name="Google Shape;142;p18"/>
            <p:cNvCxnSpPr/>
            <p:nvPr/>
          </p:nvCxnSpPr>
          <p:spPr>
            <a:xfrm>
              <a:off x="2153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143" name="Google Shape;143;p18"/>
            <p:cNvCxnSpPr/>
            <p:nvPr/>
          </p:nvCxnSpPr>
          <p:spPr>
            <a:xfrm>
              <a:off x="3169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144" name="Google Shape;144;p18"/>
            <p:cNvCxnSpPr/>
            <p:nvPr/>
          </p:nvCxnSpPr>
          <p:spPr>
            <a:xfrm>
              <a:off x="4185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145" name="Google Shape;145;p18"/>
            <p:cNvCxnSpPr/>
            <p:nvPr/>
          </p:nvCxnSpPr>
          <p:spPr>
            <a:xfrm>
              <a:off x="5201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grpSp>
      <p:pic>
        <p:nvPicPr>
          <p:cNvPr id="146" name="Google Shape;146;p18"/>
          <p:cNvPicPr preferRelativeResize="0"/>
          <p:nvPr>
            <p:ph idx="2" type="body"/>
          </p:nvPr>
        </p:nvPicPr>
        <p:blipFill rotWithShape="1">
          <a:blip r:embed="rId4">
            <a:alphaModFix/>
          </a:blip>
          <a:srcRect b="0" l="0" r="0" t="0"/>
          <a:stretch/>
        </p:blipFill>
        <p:spPr>
          <a:xfrm>
            <a:off x="1991668" y="2478369"/>
            <a:ext cx="5274720" cy="3771423"/>
          </a:xfrm>
          <a:prstGeom prst="rect">
            <a:avLst/>
          </a:prstGeom>
          <a:noFill/>
          <a:ln>
            <a:noFill/>
          </a:ln>
        </p:spPr>
      </p:pic>
      <p:sp>
        <p:nvSpPr>
          <p:cNvPr id="147" name="Google Shape;147;p18"/>
          <p:cNvSpPr/>
          <p:nvPr/>
        </p:nvSpPr>
        <p:spPr>
          <a:xfrm rot="-5400000">
            <a:off x="10438146" y="1042605"/>
            <a:ext cx="2796461" cy="711252"/>
          </a:xfrm>
          <a:prstGeom prst="rect">
            <a:avLst/>
          </a:prstGeom>
          <a:gradFill>
            <a:gsLst>
              <a:gs pos="0">
                <a:srgbClr val="ACB8CA">
                  <a:alpha val="0"/>
                </a:srgbClr>
              </a:gs>
              <a:gs pos="100000">
                <a:srgbClr val="323F4F">
                  <a:alpha val="9803"/>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8" name="Google Shape;148;p18"/>
          <p:cNvGrpSpPr/>
          <p:nvPr/>
        </p:nvGrpSpPr>
        <p:grpSpPr>
          <a:xfrm>
            <a:off x="11259539" y="317578"/>
            <a:ext cx="548640" cy="549007"/>
            <a:chOff x="7029447" y="3514725"/>
            <a:chExt cx="1285875" cy="549007"/>
          </a:xfrm>
        </p:grpSpPr>
        <p:cxnSp>
          <p:nvCxnSpPr>
            <p:cNvPr id="149" name="Google Shape;149;p18"/>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50" name="Google Shape;150;p18"/>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51" name="Google Shape;151;p18"/>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52" name="Google Shape;152;p18"/>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pic>
        <p:nvPicPr>
          <p:cNvPr id="153" name="Google Shape;153;p18"/>
          <p:cNvPicPr preferRelativeResize="0"/>
          <p:nvPr/>
        </p:nvPicPr>
        <p:blipFill rotWithShape="1">
          <a:blip r:embed="rId5">
            <a:alphaModFix/>
          </a:blip>
          <a:srcRect b="0" l="0" r="0" t="0"/>
          <a:stretch/>
        </p:blipFill>
        <p:spPr>
          <a:xfrm>
            <a:off x="6669834" y="140475"/>
            <a:ext cx="5377912" cy="3845205"/>
          </a:xfrm>
          <a:prstGeom prst="rect">
            <a:avLst/>
          </a:prstGeom>
          <a:noFill/>
          <a:ln>
            <a:noFill/>
          </a:ln>
        </p:spPr>
      </p:pic>
      <p:sp>
        <p:nvSpPr>
          <p:cNvPr id="154" name="Google Shape;154;p18"/>
          <p:cNvSpPr/>
          <p:nvPr/>
        </p:nvSpPr>
        <p:spPr>
          <a:xfrm rot="10800000">
            <a:off x="-1" y="6140785"/>
            <a:ext cx="6095997" cy="711252"/>
          </a:xfrm>
          <a:prstGeom prst="rect">
            <a:avLst/>
          </a:prstGeom>
          <a:gradFill>
            <a:gsLst>
              <a:gs pos="0">
                <a:srgbClr val="222A35">
                  <a:alpha val="9803"/>
                </a:srgbClr>
              </a:gs>
              <a:gs pos="10000">
                <a:srgbClr val="222A35">
                  <a:alpha val="9803"/>
                </a:srgbClr>
              </a:gs>
              <a:gs pos="100000">
                <a:srgbClr val="8296B0">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5" name="Google Shape;155;p18"/>
          <p:cNvGrpSpPr/>
          <p:nvPr/>
        </p:nvGrpSpPr>
        <p:grpSpPr>
          <a:xfrm rot="5400000">
            <a:off x="616345" y="5940560"/>
            <a:ext cx="1285875" cy="549007"/>
            <a:chOff x="7029447" y="3514725"/>
            <a:chExt cx="1285875" cy="549007"/>
          </a:xfrm>
        </p:grpSpPr>
        <p:cxnSp>
          <p:nvCxnSpPr>
            <p:cNvPr id="156" name="Google Shape;156;p18"/>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57" name="Google Shape;157;p18"/>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58" name="Google Shape;158;p18"/>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59" name="Google Shape;159;p18"/>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160" name="Google Shape;160;p18"/>
          <p:cNvSpPr txBox="1"/>
          <p:nvPr>
            <p:ph type="title"/>
          </p:nvPr>
        </p:nvSpPr>
        <p:spPr>
          <a:xfrm>
            <a:off x="3255520" y="206036"/>
            <a:ext cx="4550664" cy="21295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solidFill>
                  <a:schemeClr val="lt1"/>
                </a:solidFill>
              </a:rPr>
              <a:t>Prevalence</a:t>
            </a:r>
            <a:endParaRPr/>
          </a:p>
        </p:txBody>
      </p:sp>
      <p:sp>
        <p:nvSpPr>
          <p:cNvPr id="161" name="Google Shape;161;p18"/>
          <p:cNvSpPr txBox="1"/>
          <p:nvPr>
            <p:ph idx="11" type="ftr"/>
          </p:nvPr>
        </p:nvSpPr>
        <p:spPr>
          <a:xfrm>
            <a:off x="630936" y="6308832"/>
            <a:ext cx="8320722" cy="54864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None/>
            </a:pPr>
            <a:r>
              <a:rPr lang="en-US" sz="1050">
                <a:solidFill>
                  <a:schemeClr val="lt1"/>
                </a:solidFill>
                <a:latin typeface="Calibri"/>
                <a:ea typeface="Calibri"/>
                <a:cs typeface="Calibri"/>
                <a:sym typeface="Calibri"/>
              </a:rPr>
              <a:t>Child and Adolescent Health Measurement Initiative. 2021-2022 National Survey of Children’s Health (NSCH) data query. Data Resource Center for Child and Adolescent Health supported by the U.S. Department of Health and Human Services, Health Resources and Services Administration (HRSA), Maternal and Child Health Bureau (MCHB).2024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0"/>
                                        </p:tgtEl>
                                      </p:cBhvr>
                                    </p:animEffect>
                                    <p:set>
                                      <p:cBhvr>
                                        <p:cTn dur="1" fill="hold">
                                          <p:stCondLst>
                                            <p:cond delay="500"/>
                                          </p:stCondLst>
                                        </p:cTn>
                                        <p:tgtEl>
                                          <p:spTgt spid="1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19"/>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9"/>
          <p:cNvSpPr/>
          <p:nvPr/>
        </p:nvSpPr>
        <p:spPr>
          <a:xfrm>
            <a:off x="0" y="0"/>
            <a:ext cx="12188952" cy="6858000"/>
          </a:xfrm>
          <a:prstGeom prst="rect">
            <a:avLst/>
          </a:prstGeom>
          <a:solidFill>
            <a:schemeClr val="dk1">
              <a:alpha val="5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9" name="Google Shape;169;p19"/>
          <p:cNvGrpSpPr/>
          <p:nvPr/>
        </p:nvGrpSpPr>
        <p:grpSpPr>
          <a:xfrm>
            <a:off x="1" y="2075420"/>
            <a:ext cx="12396066" cy="4440643"/>
            <a:chOff x="1" y="2075420"/>
            <a:chExt cx="12396066" cy="4440643"/>
          </a:xfrm>
        </p:grpSpPr>
        <p:sp>
          <p:nvSpPr>
            <p:cNvPr id="170" name="Google Shape;170;p19"/>
            <p:cNvSpPr/>
            <p:nvPr/>
          </p:nvSpPr>
          <p:spPr>
            <a:xfrm rot="4500000">
              <a:off x="7942191" y="2507571"/>
              <a:ext cx="3563871" cy="3563871"/>
            </a:xfrm>
            <a:prstGeom prst="ellipse">
              <a:avLst/>
            </a:prstGeom>
            <a:noFill/>
            <a:ln cap="flat" cmpd="sng" w="31750">
              <a:solidFill>
                <a:srgbClr val="8296B0">
                  <a:alpha val="9803"/>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9"/>
            <p:cNvSpPr/>
            <p:nvPr/>
          </p:nvSpPr>
          <p:spPr>
            <a:xfrm rot="-5400000">
              <a:off x="10435065" y="4048931"/>
              <a:ext cx="1381607" cy="1381607"/>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9"/>
            <p:cNvSpPr/>
            <p:nvPr/>
          </p:nvSpPr>
          <p:spPr>
            <a:xfrm rot="-5400000">
              <a:off x="1" y="2075420"/>
              <a:ext cx="3144364" cy="3144364"/>
            </a:xfrm>
            <a:prstGeom prst="ellipse">
              <a:avLst/>
            </a:prstGeom>
            <a:gradFill>
              <a:gsLst>
                <a:gs pos="0">
                  <a:srgbClr val="323F4F">
                    <a:alpha val="20000"/>
                  </a:srgbClr>
                </a:gs>
                <a:gs pos="100000">
                  <a:srgbClr val="222A35">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9"/>
            <p:cNvSpPr/>
            <p:nvPr/>
          </p:nvSpPr>
          <p:spPr>
            <a:xfrm rot="-9000000">
              <a:off x="10150845" y="4270841"/>
              <a:ext cx="1897885" cy="1897885"/>
            </a:xfrm>
            <a:prstGeom prst="ellipse">
              <a:avLst/>
            </a:prstGeom>
            <a:gradFill>
              <a:gsLst>
                <a:gs pos="0">
                  <a:srgbClr val="323F4F">
                    <a:alpha val="9803"/>
                  </a:srgbClr>
                </a:gs>
                <a:gs pos="100000">
                  <a:srgbClr val="323F4F">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9"/>
            <p:cNvSpPr/>
            <p:nvPr/>
          </p:nvSpPr>
          <p:spPr>
            <a:xfrm rot="4500000">
              <a:off x="2046780" y="3040492"/>
              <a:ext cx="2579322" cy="2579322"/>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9"/>
            <p:cNvSpPr/>
            <p:nvPr/>
          </p:nvSpPr>
          <p:spPr>
            <a:xfrm rot="4500000">
              <a:off x="2224640" y="3193975"/>
              <a:ext cx="2243193" cy="2243193"/>
            </a:xfrm>
            <a:prstGeom prst="ellipse">
              <a:avLst/>
            </a:prstGeom>
            <a:noFill/>
            <a:ln cap="flat" cmpd="sng" w="31750">
              <a:solidFill>
                <a:srgbClr val="8296B0">
                  <a:alpha val="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6" name="Google Shape;176;p19"/>
          <p:cNvSpPr/>
          <p:nvPr/>
        </p:nvSpPr>
        <p:spPr>
          <a:xfrm rot="-5400000">
            <a:off x="10438146" y="1042605"/>
            <a:ext cx="2796461" cy="711252"/>
          </a:xfrm>
          <a:prstGeom prst="rect">
            <a:avLst/>
          </a:prstGeom>
          <a:gradFill>
            <a:gsLst>
              <a:gs pos="0">
                <a:srgbClr val="ACB8CA">
                  <a:alpha val="0"/>
                </a:srgbClr>
              </a:gs>
              <a:gs pos="100000">
                <a:srgbClr val="323F4F">
                  <a:alpha val="9803"/>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7" name="Google Shape;177;p19"/>
          <p:cNvGrpSpPr/>
          <p:nvPr/>
        </p:nvGrpSpPr>
        <p:grpSpPr>
          <a:xfrm>
            <a:off x="11259539" y="317578"/>
            <a:ext cx="548640" cy="549007"/>
            <a:chOff x="7029447" y="3514725"/>
            <a:chExt cx="1285875" cy="549007"/>
          </a:xfrm>
        </p:grpSpPr>
        <p:cxnSp>
          <p:nvCxnSpPr>
            <p:cNvPr id="178" name="Google Shape;178;p19"/>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79" name="Google Shape;179;p19"/>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0" name="Google Shape;180;p19"/>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1" name="Google Shape;181;p19"/>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182" name="Google Shape;182;p19"/>
          <p:cNvSpPr/>
          <p:nvPr/>
        </p:nvSpPr>
        <p:spPr>
          <a:xfrm rot="10800000">
            <a:off x="-1" y="6140785"/>
            <a:ext cx="6095997" cy="711252"/>
          </a:xfrm>
          <a:prstGeom prst="rect">
            <a:avLst/>
          </a:prstGeom>
          <a:gradFill>
            <a:gsLst>
              <a:gs pos="0">
                <a:srgbClr val="222A35">
                  <a:alpha val="9803"/>
                </a:srgbClr>
              </a:gs>
              <a:gs pos="10000">
                <a:srgbClr val="222A35">
                  <a:alpha val="9803"/>
                </a:srgbClr>
              </a:gs>
              <a:gs pos="100000">
                <a:srgbClr val="8296B0">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3" name="Google Shape;183;p19"/>
          <p:cNvGrpSpPr/>
          <p:nvPr/>
        </p:nvGrpSpPr>
        <p:grpSpPr>
          <a:xfrm rot="5400000">
            <a:off x="616345" y="5940560"/>
            <a:ext cx="1285875" cy="549007"/>
            <a:chOff x="7029447" y="3514725"/>
            <a:chExt cx="1285875" cy="549007"/>
          </a:xfrm>
        </p:grpSpPr>
        <p:cxnSp>
          <p:nvCxnSpPr>
            <p:cNvPr id="184" name="Google Shape;184;p19"/>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5" name="Google Shape;185;p19"/>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6" name="Google Shape;186;p19"/>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7" name="Google Shape;187;p19"/>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188" name="Google Shape;188;p19"/>
          <p:cNvSpPr txBox="1"/>
          <p:nvPr>
            <p:ph type="title"/>
          </p:nvPr>
        </p:nvSpPr>
        <p:spPr>
          <a:xfrm>
            <a:off x="251692" y="3998309"/>
            <a:ext cx="5071221" cy="21295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solidFill>
                  <a:schemeClr val="lt1"/>
                </a:solidFill>
              </a:rPr>
              <a:t>Prevalence</a:t>
            </a:r>
            <a:endParaRPr/>
          </a:p>
        </p:txBody>
      </p:sp>
      <p:pic>
        <p:nvPicPr>
          <p:cNvPr id="189" name="Google Shape;189;p19"/>
          <p:cNvPicPr preferRelativeResize="0"/>
          <p:nvPr/>
        </p:nvPicPr>
        <p:blipFill rotWithShape="1">
          <a:blip r:embed="rId3">
            <a:alphaModFix/>
          </a:blip>
          <a:srcRect b="0" l="0" r="0" t="0"/>
          <a:stretch/>
        </p:blipFill>
        <p:spPr>
          <a:xfrm>
            <a:off x="3450796" y="386077"/>
            <a:ext cx="8320722" cy="5821512"/>
          </a:xfrm>
          <a:prstGeom prst="rect">
            <a:avLst/>
          </a:prstGeom>
          <a:noFill/>
          <a:ln>
            <a:noFill/>
          </a:ln>
        </p:spPr>
      </p:pic>
      <p:grpSp>
        <p:nvGrpSpPr>
          <p:cNvPr id="190" name="Google Shape;190;p19"/>
          <p:cNvGrpSpPr/>
          <p:nvPr/>
        </p:nvGrpSpPr>
        <p:grpSpPr>
          <a:xfrm rot="-5400000">
            <a:off x="474192" y="776904"/>
            <a:ext cx="304800" cy="429768"/>
            <a:chOff x="215328" y="-46937"/>
            <a:chExt cx="304800" cy="2773841"/>
          </a:xfrm>
        </p:grpSpPr>
        <p:cxnSp>
          <p:nvCxnSpPr>
            <p:cNvPr id="191" name="Google Shape;191;p19"/>
            <p:cNvCxnSpPr/>
            <p:nvPr/>
          </p:nvCxnSpPr>
          <p:spPr>
            <a:xfrm>
              <a:off x="2153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192" name="Google Shape;192;p19"/>
            <p:cNvCxnSpPr/>
            <p:nvPr/>
          </p:nvCxnSpPr>
          <p:spPr>
            <a:xfrm>
              <a:off x="3169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193" name="Google Shape;193;p19"/>
            <p:cNvCxnSpPr/>
            <p:nvPr/>
          </p:nvCxnSpPr>
          <p:spPr>
            <a:xfrm>
              <a:off x="4185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194" name="Google Shape;194;p19"/>
            <p:cNvCxnSpPr/>
            <p:nvPr/>
          </p:nvCxnSpPr>
          <p:spPr>
            <a:xfrm>
              <a:off x="5201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grpSp>
      <p:sp>
        <p:nvSpPr>
          <p:cNvPr id="195" name="Google Shape;195;p19"/>
          <p:cNvSpPr txBox="1"/>
          <p:nvPr>
            <p:ph idx="11" type="ftr"/>
          </p:nvPr>
        </p:nvSpPr>
        <p:spPr>
          <a:xfrm>
            <a:off x="630936" y="6308832"/>
            <a:ext cx="8320722" cy="54864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None/>
            </a:pPr>
            <a:r>
              <a:t/>
            </a:r>
            <a:endParaRPr i="1" sz="900">
              <a:solidFill>
                <a:schemeClr val="lt1"/>
              </a:solidFill>
            </a:endParaRPr>
          </a:p>
          <a:p>
            <a:pPr indent="0" lvl="0" marL="0" rtl="0" algn="just">
              <a:lnSpc>
                <a:spcPct val="90000"/>
              </a:lnSpc>
              <a:spcBef>
                <a:spcPts val="600"/>
              </a:spcBef>
              <a:spcAft>
                <a:spcPts val="0"/>
              </a:spcAft>
              <a:buNone/>
            </a:pPr>
            <a:r>
              <a:rPr b="0" i="0" lang="en-US" sz="900" u="none" strike="noStrike">
                <a:solidFill>
                  <a:schemeClr val="lt1"/>
                </a:solidFill>
                <a:latin typeface="Nunito"/>
                <a:ea typeface="Nunito"/>
                <a:cs typeface="Nunito"/>
                <a:sym typeface="Nunito"/>
              </a:rPr>
              <a:t>Centers for Disease Control and Prevention. </a:t>
            </a:r>
            <a:r>
              <a:rPr b="0" i="1" lang="en-US" sz="900" u="none" strike="noStrike">
                <a:solidFill>
                  <a:schemeClr val="lt1"/>
                </a:solidFill>
                <a:latin typeface="Nunito"/>
                <a:ea typeface="Nunito"/>
                <a:cs typeface="Nunito"/>
                <a:sym typeface="Nunito"/>
              </a:rPr>
              <a:t>Youth Risk Behavior Survey Data Summary &amp; Trends Report: 2013–2023.</a:t>
            </a:r>
            <a:r>
              <a:rPr b="0" i="0" lang="en-US" sz="900" u="none" strike="noStrike">
                <a:solidFill>
                  <a:schemeClr val="lt1"/>
                </a:solidFill>
                <a:latin typeface="Nunito"/>
                <a:ea typeface="Nunito"/>
                <a:cs typeface="Nunito"/>
                <a:sym typeface="Nunito"/>
              </a:rPr>
              <a:t> U.S. Department of Health and Human Services; 2024.</a:t>
            </a:r>
            <a:endParaRPr i="1" sz="900">
              <a:solidFill>
                <a:schemeClr val="lt1"/>
              </a:solidFill>
            </a:endParaRPr>
          </a:p>
        </p:txBody>
      </p:sp>
      <p:sp>
        <p:nvSpPr>
          <p:cNvPr id="196" name="Google Shape;196;p19"/>
          <p:cNvSpPr/>
          <p:nvPr/>
        </p:nvSpPr>
        <p:spPr>
          <a:xfrm rot="-9000000">
            <a:off x="10150845" y="4270841"/>
            <a:ext cx="1897885" cy="1897885"/>
          </a:xfrm>
          <a:prstGeom prst="ellipse">
            <a:avLst/>
          </a:prstGeom>
          <a:gradFill>
            <a:gsLst>
              <a:gs pos="0">
                <a:srgbClr val="323F4F">
                  <a:alpha val="9803"/>
                </a:srgbClr>
              </a:gs>
              <a:gs pos="100000">
                <a:srgbClr val="8296B0">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20"/>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0"/>
          <p:cNvSpPr/>
          <p:nvPr/>
        </p:nvSpPr>
        <p:spPr>
          <a:xfrm>
            <a:off x="0" y="0"/>
            <a:ext cx="12188952" cy="6858000"/>
          </a:xfrm>
          <a:prstGeom prst="rect">
            <a:avLst/>
          </a:prstGeom>
          <a:solidFill>
            <a:schemeClr val="dk1">
              <a:alpha val="5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4" name="Google Shape;204;p20"/>
          <p:cNvGrpSpPr/>
          <p:nvPr/>
        </p:nvGrpSpPr>
        <p:grpSpPr>
          <a:xfrm rot="-5400000">
            <a:off x="474192" y="482489"/>
            <a:ext cx="304800" cy="429768"/>
            <a:chOff x="215328" y="-46937"/>
            <a:chExt cx="304800" cy="2773841"/>
          </a:xfrm>
        </p:grpSpPr>
        <p:cxnSp>
          <p:nvCxnSpPr>
            <p:cNvPr id="205" name="Google Shape;205;p20"/>
            <p:cNvCxnSpPr/>
            <p:nvPr/>
          </p:nvCxnSpPr>
          <p:spPr>
            <a:xfrm>
              <a:off x="2153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206" name="Google Shape;206;p20"/>
            <p:cNvCxnSpPr/>
            <p:nvPr/>
          </p:nvCxnSpPr>
          <p:spPr>
            <a:xfrm>
              <a:off x="3169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207" name="Google Shape;207;p20"/>
            <p:cNvCxnSpPr/>
            <p:nvPr/>
          </p:nvCxnSpPr>
          <p:spPr>
            <a:xfrm>
              <a:off x="4185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208" name="Google Shape;208;p20"/>
            <p:cNvCxnSpPr/>
            <p:nvPr/>
          </p:nvCxnSpPr>
          <p:spPr>
            <a:xfrm>
              <a:off x="5201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grpSp>
      <p:grpSp>
        <p:nvGrpSpPr>
          <p:cNvPr id="209" name="Google Shape;209;p20"/>
          <p:cNvGrpSpPr/>
          <p:nvPr/>
        </p:nvGrpSpPr>
        <p:grpSpPr>
          <a:xfrm>
            <a:off x="1" y="2075420"/>
            <a:ext cx="12396066" cy="4440643"/>
            <a:chOff x="1" y="2075420"/>
            <a:chExt cx="12396066" cy="4440643"/>
          </a:xfrm>
        </p:grpSpPr>
        <p:sp>
          <p:nvSpPr>
            <p:cNvPr id="210" name="Google Shape;210;p20"/>
            <p:cNvSpPr/>
            <p:nvPr/>
          </p:nvSpPr>
          <p:spPr>
            <a:xfrm rot="4500000">
              <a:off x="7942191" y="2507571"/>
              <a:ext cx="3563871" cy="3563871"/>
            </a:xfrm>
            <a:prstGeom prst="ellipse">
              <a:avLst/>
            </a:prstGeom>
            <a:noFill/>
            <a:ln cap="flat" cmpd="sng" w="31750">
              <a:solidFill>
                <a:srgbClr val="8296B0">
                  <a:alpha val="9803"/>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0"/>
            <p:cNvSpPr/>
            <p:nvPr/>
          </p:nvSpPr>
          <p:spPr>
            <a:xfrm rot="-5400000">
              <a:off x="10435065" y="4048931"/>
              <a:ext cx="1381607" cy="1381607"/>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0"/>
            <p:cNvSpPr/>
            <p:nvPr/>
          </p:nvSpPr>
          <p:spPr>
            <a:xfrm rot="-5400000">
              <a:off x="1" y="2075420"/>
              <a:ext cx="3144364" cy="3144364"/>
            </a:xfrm>
            <a:prstGeom prst="ellipse">
              <a:avLst/>
            </a:prstGeom>
            <a:gradFill>
              <a:gsLst>
                <a:gs pos="0">
                  <a:srgbClr val="323F4F">
                    <a:alpha val="20000"/>
                  </a:srgbClr>
                </a:gs>
                <a:gs pos="100000">
                  <a:srgbClr val="222A35">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0"/>
            <p:cNvSpPr/>
            <p:nvPr/>
          </p:nvSpPr>
          <p:spPr>
            <a:xfrm rot="-9000000">
              <a:off x="10150845" y="4270841"/>
              <a:ext cx="1897885" cy="1897885"/>
            </a:xfrm>
            <a:prstGeom prst="ellipse">
              <a:avLst/>
            </a:prstGeom>
            <a:gradFill>
              <a:gsLst>
                <a:gs pos="0">
                  <a:srgbClr val="323F4F">
                    <a:alpha val="9803"/>
                  </a:srgbClr>
                </a:gs>
                <a:gs pos="100000">
                  <a:srgbClr val="323F4F">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0"/>
            <p:cNvSpPr/>
            <p:nvPr/>
          </p:nvSpPr>
          <p:spPr>
            <a:xfrm rot="4500000">
              <a:off x="2046780" y="3040492"/>
              <a:ext cx="2579322" cy="2579322"/>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0"/>
            <p:cNvSpPr/>
            <p:nvPr/>
          </p:nvSpPr>
          <p:spPr>
            <a:xfrm rot="4500000">
              <a:off x="2224640" y="3193975"/>
              <a:ext cx="2243193" cy="2243193"/>
            </a:xfrm>
            <a:prstGeom prst="ellipse">
              <a:avLst/>
            </a:prstGeom>
            <a:noFill/>
            <a:ln cap="flat" cmpd="sng" w="31750">
              <a:solidFill>
                <a:srgbClr val="8296B0">
                  <a:alpha val="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16" name="Google Shape;216;p20"/>
          <p:cNvPicPr preferRelativeResize="0"/>
          <p:nvPr/>
        </p:nvPicPr>
        <p:blipFill rotWithShape="1">
          <a:blip r:embed="rId3">
            <a:alphaModFix/>
          </a:blip>
          <a:srcRect b="0" l="0" r="0" t="0"/>
          <a:stretch/>
        </p:blipFill>
        <p:spPr>
          <a:xfrm>
            <a:off x="535327" y="1100514"/>
            <a:ext cx="5397648" cy="5303189"/>
          </a:xfrm>
          <a:prstGeom prst="rect">
            <a:avLst/>
          </a:prstGeom>
          <a:noFill/>
          <a:ln>
            <a:noFill/>
          </a:ln>
        </p:spPr>
      </p:pic>
      <p:sp>
        <p:nvSpPr>
          <p:cNvPr id="217" name="Google Shape;217;p20"/>
          <p:cNvSpPr/>
          <p:nvPr/>
        </p:nvSpPr>
        <p:spPr>
          <a:xfrm rot="-5400000">
            <a:off x="10438146" y="1042605"/>
            <a:ext cx="2796461" cy="711252"/>
          </a:xfrm>
          <a:prstGeom prst="rect">
            <a:avLst/>
          </a:prstGeom>
          <a:gradFill>
            <a:gsLst>
              <a:gs pos="0">
                <a:srgbClr val="ACB8CA">
                  <a:alpha val="0"/>
                </a:srgbClr>
              </a:gs>
              <a:gs pos="100000">
                <a:srgbClr val="323F4F">
                  <a:alpha val="9803"/>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8" name="Google Shape;218;p20"/>
          <p:cNvGrpSpPr/>
          <p:nvPr/>
        </p:nvGrpSpPr>
        <p:grpSpPr>
          <a:xfrm>
            <a:off x="11259539" y="317578"/>
            <a:ext cx="548640" cy="549007"/>
            <a:chOff x="7029447" y="3514725"/>
            <a:chExt cx="1285875" cy="549007"/>
          </a:xfrm>
        </p:grpSpPr>
        <p:cxnSp>
          <p:nvCxnSpPr>
            <p:cNvPr id="219" name="Google Shape;219;p20"/>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0" name="Google Shape;220;p20"/>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1" name="Google Shape;221;p20"/>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2" name="Google Shape;222;p20"/>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pic>
        <p:nvPicPr>
          <p:cNvPr id="223" name="Google Shape;223;p20"/>
          <p:cNvPicPr preferRelativeResize="0"/>
          <p:nvPr>
            <p:ph idx="2" type="body"/>
          </p:nvPr>
        </p:nvPicPr>
        <p:blipFill rotWithShape="1">
          <a:blip r:embed="rId4">
            <a:alphaModFix/>
          </a:blip>
          <a:srcRect b="0" l="0" r="0" t="0"/>
          <a:stretch/>
        </p:blipFill>
        <p:spPr>
          <a:xfrm>
            <a:off x="6449839" y="1111354"/>
            <a:ext cx="5380547" cy="5272937"/>
          </a:xfrm>
          <a:prstGeom prst="rect">
            <a:avLst/>
          </a:prstGeom>
          <a:noFill/>
          <a:ln>
            <a:noFill/>
          </a:ln>
        </p:spPr>
      </p:pic>
      <p:sp>
        <p:nvSpPr>
          <p:cNvPr id="224" name="Google Shape;224;p20"/>
          <p:cNvSpPr/>
          <p:nvPr/>
        </p:nvSpPr>
        <p:spPr>
          <a:xfrm rot="10800000">
            <a:off x="-1" y="6140785"/>
            <a:ext cx="6095997" cy="711252"/>
          </a:xfrm>
          <a:prstGeom prst="rect">
            <a:avLst/>
          </a:prstGeom>
          <a:gradFill>
            <a:gsLst>
              <a:gs pos="0">
                <a:srgbClr val="222A35">
                  <a:alpha val="9803"/>
                </a:srgbClr>
              </a:gs>
              <a:gs pos="10000">
                <a:srgbClr val="222A35">
                  <a:alpha val="9803"/>
                </a:srgbClr>
              </a:gs>
              <a:gs pos="100000">
                <a:srgbClr val="8296B0">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5" name="Google Shape;225;p20"/>
          <p:cNvGrpSpPr/>
          <p:nvPr/>
        </p:nvGrpSpPr>
        <p:grpSpPr>
          <a:xfrm rot="5400000">
            <a:off x="616345" y="5940560"/>
            <a:ext cx="1285875" cy="549007"/>
            <a:chOff x="7029447" y="3514725"/>
            <a:chExt cx="1285875" cy="549007"/>
          </a:xfrm>
        </p:grpSpPr>
        <p:cxnSp>
          <p:nvCxnSpPr>
            <p:cNvPr id="226" name="Google Shape;226;p20"/>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7" name="Google Shape;227;p20"/>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8" name="Google Shape;228;p20"/>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9" name="Google Shape;229;p20"/>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230" name="Google Shape;230;p20"/>
          <p:cNvSpPr txBox="1"/>
          <p:nvPr>
            <p:ph type="title"/>
          </p:nvPr>
        </p:nvSpPr>
        <p:spPr>
          <a:xfrm>
            <a:off x="588413" y="231240"/>
            <a:ext cx="10467058" cy="1073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solidFill>
                  <a:schemeClr val="lt1"/>
                </a:solidFill>
              </a:rPr>
              <a:t>       Prevalence in marginalized children</a:t>
            </a:r>
            <a:endParaRPr/>
          </a:p>
        </p:txBody>
      </p:sp>
      <p:sp>
        <p:nvSpPr>
          <p:cNvPr id="231" name="Google Shape;231;p20"/>
          <p:cNvSpPr txBox="1"/>
          <p:nvPr>
            <p:ph idx="11" type="ftr"/>
          </p:nvPr>
        </p:nvSpPr>
        <p:spPr>
          <a:xfrm>
            <a:off x="630936" y="6308832"/>
            <a:ext cx="8320722" cy="54864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None/>
            </a:pPr>
            <a:r>
              <a:t/>
            </a:r>
            <a:endParaRPr i="1" sz="900">
              <a:solidFill>
                <a:schemeClr val="lt1"/>
              </a:solidFill>
              <a:latin typeface="Calibri"/>
              <a:ea typeface="Calibri"/>
              <a:cs typeface="Calibri"/>
              <a:sym typeface="Calibri"/>
            </a:endParaRPr>
          </a:p>
          <a:p>
            <a:pPr indent="0" lvl="0" marL="0" rtl="0" algn="just">
              <a:lnSpc>
                <a:spcPct val="90000"/>
              </a:lnSpc>
              <a:spcBef>
                <a:spcPts val="600"/>
              </a:spcBef>
              <a:spcAft>
                <a:spcPts val="0"/>
              </a:spcAft>
              <a:buNone/>
            </a:pPr>
            <a:r>
              <a:rPr b="0" i="0" lang="en-US" sz="900" u="none" strike="noStrike">
                <a:solidFill>
                  <a:schemeClr val="lt1"/>
                </a:solidFill>
                <a:latin typeface="Calibri"/>
                <a:ea typeface="Calibri"/>
                <a:cs typeface="Calibri"/>
                <a:sym typeface="Calibri"/>
              </a:rPr>
              <a:t>Centers for Disease Control and Prevention. </a:t>
            </a:r>
            <a:r>
              <a:rPr b="0" i="1" lang="en-US" sz="900" u="none" strike="noStrike">
                <a:solidFill>
                  <a:schemeClr val="lt1"/>
                </a:solidFill>
                <a:latin typeface="Calibri"/>
                <a:ea typeface="Calibri"/>
                <a:cs typeface="Calibri"/>
                <a:sym typeface="Calibri"/>
              </a:rPr>
              <a:t>Youth Risk Behavior Survey Data Summary &amp; Trends Report: 2013–2023.</a:t>
            </a:r>
            <a:r>
              <a:rPr b="0" i="0" lang="en-US" sz="900" u="none" strike="noStrike">
                <a:solidFill>
                  <a:schemeClr val="lt1"/>
                </a:solidFill>
                <a:latin typeface="Calibri"/>
                <a:ea typeface="Calibri"/>
                <a:cs typeface="Calibri"/>
                <a:sym typeface="Calibri"/>
              </a:rPr>
              <a:t> U.S. Department of Health and Human Services; 2024.</a:t>
            </a:r>
            <a:endParaRPr i="1" sz="900">
              <a:solidFill>
                <a:schemeClr val="lt1"/>
              </a:solidFill>
              <a:latin typeface="Calibri"/>
              <a:ea typeface="Calibri"/>
              <a:cs typeface="Calibri"/>
              <a:sym typeface="Calibri"/>
            </a:endParaRPr>
          </a:p>
          <a:p>
            <a:pPr indent="0" lvl="0" marL="0" rtl="0" algn="just">
              <a:lnSpc>
                <a:spcPct val="90000"/>
              </a:lnSpc>
              <a:spcBef>
                <a:spcPts val="600"/>
              </a:spcBef>
              <a:spcAft>
                <a:spcPts val="0"/>
              </a:spcAft>
              <a:buNone/>
            </a:pPr>
            <a:r>
              <a:t/>
            </a:r>
            <a:endParaRPr sz="9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21"/>
          <p:cNvSpPr/>
          <p:nvPr/>
        </p:nvSpPr>
        <p:spPr>
          <a:xfrm>
            <a:off x="2" y="0"/>
            <a:ext cx="12191997"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21"/>
          <p:cNvSpPr txBox="1"/>
          <p:nvPr>
            <p:ph idx="11" type="ftr"/>
          </p:nvPr>
        </p:nvSpPr>
        <p:spPr>
          <a:xfrm>
            <a:off x="8516202" y="6240606"/>
            <a:ext cx="3238001"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r>
              <a:rPr i="1" lang="en-US" sz="900">
                <a:solidFill>
                  <a:schemeClr val="lt1"/>
                </a:solidFill>
                <a:latin typeface="Calibri"/>
                <a:ea typeface="Calibri"/>
                <a:cs typeface="Calibri"/>
                <a:sym typeface="Calibri"/>
              </a:rPr>
              <a:t>Protecting Youth Mental Health: The U.S. Surgeon General’s Advisory. 2021</a:t>
            </a:r>
            <a:endParaRPr/>
          </a:p>
        </p:txBody>
      </p:sp>
      <p:sp>
        <p:nvSpPr>
          <p:cNvPr id="239" name="Google Shape;239;p21"/>
          <p:cNvSpPr/>
          <p:nvPr/>
        </p:nvSpPr>
        <p:spPr>
          <a:xfrm>
            <a:off x="0" y="0"/>
            <a:ext cx="9272922" cy="6858000"/>
          </a:xfrm>
          <a:custGeom>
            <a:rect b="b" l="l" r="r" t="t"/>
            <a:pathLst>
              <a:path extrusionOk="0" h="6858000" w="9272922">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oster of mental health&#10;&#10;Description automatically generated" id="240" name="Google Shape;240;p21"/>
          <p:cNvPicPr preferRelativeResize="0"/>
          <p:nvPr>
            <p:ph idx="1" type="body"/>
          </p:nvPr>
        </p:nvPicPr>
        <p:blipFill rotWithShape="1">
          <a:blip r:embed="rId3">
            <a:alphaModFix/>
          </a:blip>
          <a:srcRect b="0" l="0" r="0" t="0"/>
          <a:stretch/>
        </p:blipFill>
        <p:spPr>
          <a:xfrm>
            <a:off x="1469172" y="434831"/>
            <a:ext cx="5988338" cy="5988338"/>
          </a:xfrm>
          <a:prstGeom prst="rect">
            <a:avLst/>
          </a:prstGeom>
          <a:noFill/>
          <a:ln>
            <a:noFill/>
          </a:ln>
        </p:spPr>
      </p:pic>
      <p:grpSp>
        <p:nvGrpSpPr>
          <p:cNvPr id="241" name="Google Shape;241;p21"/>
          <p:cNvGrpSpPr/>
          <p:nvPr/>
        </p:nvGrpSpPr>
        <p:grpSpPr>
          <a:xfrm>
            <a:off x="9160561" y="1075188"/>
            <a:ext cx="1562267" cy="1172973"/>
            <a:chOff x="9160561" y="1075188"/>
            <a:chExt cx="1562267" cy="1172973"/>
          </a:xfrm>
        </p:grpSpPr>
        <p:sp>
          <p:nvSpPr>
            <p:cNvPr id="242" name="Google Shape;242;p21"/>
            <p:cNvSpPr/>
            <p:nvPr/>
          </p:nvSpPr>
          <p:spPr>
            <a:xfrm>
              <a:off x="9160561" y="1423846"/>
              <a:ext cx="935037" cy="8243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21"/>
            <p:cNvSpPr/>
            <p:nvPr/>
          </p:nvSpPr>
          <p:spPr>
            <a:xfrm>
              <a:off x="9960661" y="1075188"/>
              <a:ext cx="762167"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48" name="Shape 248"/>
        <p:cNvGrpSpPr/>
        <p:nvPr/>
      </p:nvGrpSpPr>
      <p:grpSpPr>
        <a:xfrm>
          <a:off x="0" y="0"/>
          <a:ext cx="0" cy="0"/>
          <a:chOff x="0" y="0"/>
          <a:chExt cx="0" cy="0"/>
        </a:xfrm>
      </p:grpSpPr>
      <p:sp>
        <p:nvSpPr>
          <p:cNvPr id="249" name="Google Shape;249;p22"/>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2"/>
          <p:cNvSpPr/>
          <p:nvPr/>
        </p:nvSpPr>
        <p:spPr>
          <a:xfrm>
            <a:off x="1524" y="0"/>
            <a:ext cx="12188952" cy="6858000"/>
          </a:xfrm>
          <a:prstGeom prst="rect">
            <a:avLst/>
          </a:prstGeom>
          <a:solidFill>
            <a:schemeClr val="dk1">
              <a:alpha val="5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1" name="Google Shape;251;p22"/>
          <p:cNvGrpSpPr/>
          <p:nvPr/>
        </p:nvGrpSpPr>
        <p:grpSpPr>
          <a:xfrm rot="-5400000">
            <a:off x="117348" y="774914"/>
            <a:ext cx="304800" cy="429768"/>
            <a:chOff x="215328" y="-46937"/>
            <a:chExt cx="304800" cy="2773841"/>
          </a:xfrm>
        </p:grpSpPr>
        <p:cxnSp>
          <p:nvCxnSpPr>
            <p:cNvPr id="252" name="Google Shape;252;p22"/>
            <p:cNvCxnSpPr/>
            <p:nvPr/>
          </p:nvCxnSpPr>
          <p:spPr>
            <a:xfrm>
              <a:off x="2153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253" name="Google Shape;253;p22"/>
            <p:cNvCxnSpPr/>
            <p:nvPr/>
          </p:nvCxnSpPr>
          <p:spPr>
            <a:xfrm>
              <a:off x="3169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254" name="Google Shape;254;p22"/>
            <p:cNvCxnSpPr/>
            <p:nvPr/>
          </p:nvCxnSpPr>
          <p:spPr>
            <a:xfrm>
              <a:off x="4185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255" name="Google Shape;255;p22"/>
            <p:cNvCxnSpPr/>
            <p:nvPr/>
          </p:nvCxnSpPr>
          <p:spPr>
            <a:xfrm>
              <a:off x="5201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grpSp>
      <p:grpSp>
        <p:nvGrpSpPr>
          <p:cNvPr id="256" name="Google Shape;256;p22"/>
          <p:cNvGrpSpPr/>
          <p:nvPr/>
        </p:nvGrpSpPr>
        <p:grpSpPr>
          <a:xfrm>
            <a:off x="1" y="2075420"/>
            <a:ext cx="12396066" cy="4440643"/>
            <a:chOff x="1" y="2075420"/>
            <a:chExt cx="12396066" cy="4440643"/>
          </a:xfrm>
        </p:grpSpPr>
        <p:sp>
          <p:nvSpPr>
            <p:cNvPr id="257" name="Google Shape;257;p22"/>
            <p:cNvSpPr/>
            <p:nvPr/>
          </p:nvSpPr>
          <p:spPr>
            <a:xfrm rot="4500000">
              <a:off x="7942191" y="2507571"/>
              <a:ext cx="3563871" cy="3563871"/>
            </a:xfrm>
            <a:prstGeom prst="ellipse">
              <a:avLst/>
            </a:prstGeom>
            <a:noFill/>
            <a:ln cap="flat" cmpd="sng" w="31750">
              <a:solidFill>
                <a:srgbClr val="EFEFEF">
                  <a:alpha val="9803"/>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2"/>
            <p:cNvSpPr/>
            <p:nvPr/>
          </p:nvSpPr>
          <p:spPr>
            <a:xfrm rot="-5400000">
              <a:off x="10435065" y="4048931"/>
              <a:ext cx="1381607" cy="1381607"/>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2"/>
            <p:cNvSpPr/>
            <p:nvPr/>
          </p:nvSpPr>
          <p:spPr>
            <a:xfrm rot="-5400000">
              <a:off x="1" y="2075420"/>
              <a:ext cx="3144364" cy="3144364"/>
            </a:xfrm>
            <a:prstGeom prst="ellipse">
              <a:avLst/>
            </a:prstGeom>
            <a:gradFill>
              <a:gsLst>
                <a:gs pos="0">
                  <a:srgbClr val="AEABAB">
                    <a:alpha val="20000"/>
                  </a:srgbClr>
                </a:gs>
                <a:gs pos="100000">
                  <a:srgbClr val="757070">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2"/>
            <p:cNvSpPr/>
            <p:nvPr/>
          </p:nvSpPr>
          <p:spPr>
            <a:xfrm rot="-9000000">
              <a:off x="10150845" y="4270841"/>
              <a:ext cx="1897885" cy="1897885"/>
            </a:xfrm>
            <a:prstGeom prst="ellipse">
              <a:avLst/>
            </a:prstGeom>
            <a:gradFill>
              <a:gsLst>
                <a:gs pos="0">
                  <a:srgbClr val="AEABAB">
                    <a:alpha val="9803"/>
                  </a:srgbClr>
                </a:gs>
                <a:gs pos="100000">
                  <a:srgbClr val="AEABAB">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2"/>
            <p:cNvSpPr/>
            <p:nvPr/>
          </p:nvSpPr>
          <p:spPr>
            <a:xfrm rot="4500000">
              <a:off x="2046780" y="3040492"/>
              <a:ext cx="2579322" cy="2579322"/>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2"/>
            <p:cNvSpPr/>
            <p:nvPr/>
          </p:nvSpPr>
          <p:spPr>
            <a:xfrm rot="4500000">
              <a:off x="2224640" y="3193975"/>
              <a:ext cx="2243193" cy="2243193"/>
            </a:xfrm>
            <a:prstGeom prst="ellipse">
              <a:avLst/>
            </a:prstGeom>
            <a:noFill/>
            <a:ln cap="flat" cmpd="sng" w="31750">
              <a:solidFill>
                <a:srgbClr val="EFEFEF">
                  <a:alpha val="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3" name="Google Shape;263;p22"/>
          <p:cNvSpPr/>
          <p:nvPr/>
        </p:nvSpPr>
        <p:spPr>
          <a:xfrm rot="-5400000">
            <a:off x="10438146" y="1042605"/>
            <a:ext cx="2796461" cy="711252"/>
          </a:xfrm>
          <a:prstGeom prst="rect">
            <a:avLst/>
          </a:prstGeom>
          <a:gradFill>
            <a:gsLst>
              <a:gs pos="0">
                <a:srgbClr val="F5F4F4">
                  <a:alpha val="0"/>
                </a:srgbClr>
              </a:gs>
              <a:gs pos="100000">
                <a:srgbClr val="AEABAB">
                  <a:alpha val="9803"/>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4" name="Google Shape;264;p22"/>
          <p:cNvGrpSpPr/>
          <p:nvPr/>
        </p:nvGrpSpPr>
        <p:grpSpPr>
          <a:xfrm>
            <a:off x="11259539" y="317578"/>
            <a:ext cx="548640" cy="549007"/>
            <a:chOff x="7029447" y="3514725"/>
            <a:chExt cx="1285875" cy="549007"/>
          </a:xfrm>
        </p:grpSpPr>
        <p:cxnSp>
          <p:nvCxnSpPr>
            <p:cNvPr id="265" name="Google Shape;265;p22"/>
            <p:cNvCxnSpPr/>
            <p:nvPr/>
          </p:nvCxnSpPr>
          <p:spPr>
            <a:xfrm>
              <a:off x="7029447" y="3514725"/>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266" name="Google Shape;266;p22"/>
            <p:cNvCxnSpPr/>
            <p:nvPr/>
          </p:nvCxnSpPr>
          <p:spPr>
            <a:xfrm>
              <a:off x="7029447" y="3697727"/>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267" name="Google Shape;267;p22"/>
            <p:cNvCxnSpPr/>
            <p:nvPr/>
          </p:nvCxnSpPr>
          <p:spPr>
            <a:xfrm>
              <a:off x="7029447" y="3880729"/>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268" name="Google Shape;268;p22"/>
            <p:cNvCxnSpPr/>
            <p:nvPr/>
          </p:nvCxnSpPr>
          <p:spPr>
            <a:xfrm>
              <a:off x="7029447" y="4063732"/>
              <a:ext cx="1285875" cy="0"/>
            </a:xfrm>
            <a:prstGeom prst="straightConnector1">
              <a:avLst/>
            </a:prstGeom>
            <a:noFill/>
            <a:ln cap="rnd" cmpd="sng" w="31750">
              <a:solidFill>
                <a:srgbClr val="EFEFEF">
                  <a:alpha val="40000"/>
                </a:srgbClr>
              </a:solidFill>
              <a:prstDash val="dot"/>
              <a:round/>
              <a:headEnd len="sm" w="sm" type="none"/>
              <a:tailEnd len="sm" w="sm" type="none"/>
            </a:ln>
          </p:spPr>
        </p:cxnSp>
      </p:grpSp>
      <p:sp>
        <p:nvSpPr>
          <p:cNvPr id="269" name="Google Shape;269;p22"/>
          <p:cNvSpPr/>
          <p:nvPr/>
        </p:nvSpPr>
        <p:spPr>
          <a:xfrm rot="10800000">
            <a:off x="-1" y="6140785"/>
            <a:ext cx="6095997" cy="711252"/>
          </a:xfrm>
          <a:prstGeom prst="rect">
            <a:avLst/>
          </a:prstGeom>
          <a:gradFill>
            <a:gsLst>
              <a:gs pos="0">
                <a:srgbClr val="757070">
                  <a:alpha val="9803"/>
                </a:srgbClr>
              </a:gs>
              <a:gs pos="10000">
                <a:srgbClr val="757070">
                  <a:alpha val="9803"/>
                </a:srgbClr>
              </a:gs>
              <a:gs pos="100000">
                <a:srgbClr val="EFEFEF">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0" name="Google Shape;270;p22"/>
          <p:cNvGrpSpPr/>
          <p:nvPr/>
        </p:nvGrpSpPr>
        <p:grpSpPr>
          <a:xfrm rot="5400000">
            <a:off x="616345" y="5940560"/>
            <a:ext cx="1285875" cy="549007"/>
            <a:chOff x="7029447" y="3514725"/>
            <a:chExt cx="1285875" cy="549007"/>
          </a:xfrm>
        </p:grpSpPr>
        <p:cxnSp>
          <p:nvCxnSpPr>
            <p:cNvPr id="271" name="Google Shape;271;p22"/>
            <p:cNvCxnSpPr/>
            <p:nvPr/>
          </p:nvCxnSpPr>
          <p:spPr>
            <a:xfrm>
              <a:off x="7029447" y="3514725"/>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272" name="Google Shape;272;p22"/>
            <p:cNvCxnSpPr/>
            <p:nvPr/>
          </p:nvCxnSpPr>
          <p:spPr>
            <a:xfrm>
              <a:off x="7029447" y="3697727"/>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273" name="Google Shape;273;p22"/>
            <p:cNvCxnSpPr/>
            <p:nvPr/>
          </p:nvCxnSpPr>
          <p:spPr>
            <a:xfrm>
              <a:off x="7029447" y="3880729"/>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274" name="Google Shape;274;p22"/>
            <p:cNvCxnSpPr/>
            <p:nvPr/>
          </p:nvCxnSpPr>
          <p:spPr>
            <a:xfrm>
              <a:off x="7029447" y="4063732"/>
              <a:ext cx="1285875" cy="0"/>
            </a:xfrm>
            <a:prstGeom prst="straightConnector1">
              <a:avLst/>
            </a:prstGeom>
            <a:noFill/>
            <a:ln cap="rnd" cmpd="sng" w="31750">
              <a:solidFill>
                <a:srgbClr val="EFEFEF">
                  <a:alpha val="40000"/>
                </a:srgbClr>
              </a:solidFill>
              <a:prstDash val="dot"/>
              <a:round/>
              <a:headEnd len="sm" w="sm" type="none"/>
              <a:tailEnd len="sm" w="sm" type="none"/>
            </a:ln>
          </p:spPr>
        </p:cxnSp>
      </p:grpSp>
      <p:sp>
        <p:nvSpPr>
          <p:cNvPr id="275" name="Google Shape;275;p22"/>
          <p:cNvSpPr txBox="1"/>
          <p:nvPr>
            <p:ph type="title"/>
          </p:nvPr>
        </p:nvSpPr>
        <p:spPr>
          <a:xfrm>
            <a:off x="630936" y="495992"/>
            <a:ext cx="4195140" cy="563883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t>Additional difficulties in the underserved</a:t>
            </a:r>
            <a:endParaRPr/>
          </a:p>
        </p:txBody>
      </p:sp>
      <p:sp>
        <p:nvSpPr>
          <p:cNvPr id="276" name="Google Shape;276;p22"/>
          <p:cNvSpPr txBox="1"/>
          <p:nvPr>
            <p:ph idx="11" type="ftr"/>
          </p:nvPr>
        </p:nvSpPr>
        <p:spPr>
          <a:xfrm>
            <a:off x="630936" y="6308832"/>
            <a:ext cx="8320722" cy="548640"/>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None/>
            </a:pPr>
            <a:r>
              <a:rPr i="1" lang="en-US" sz="1050">
                <a:solidFill>
                  <a:schemeClr val="lt1"/>
                </a:solidFill>
              </a:rPr>
              <a:t>Disparities in Pediatric Mental and Behavioral Health Conditions. Pediatrics (2022)</a:t>
            </a:r>
            <a:endParaRPr/>
          </a:p>
        </p:txBody>
      </p:sp>
      <p:grpSp>
        <p:nvGrpSpPr>
          <p:cNvPr id="277" name="Google Shape;277;p22"/>
          <p:cNvGrpSpPr/>
          <p:nvPr/>
        </p:nvGrpSpPr>
        <p:grpSpPr>
          <a:xfrm>
            <a:off x="4915947" y="1574104"/>
            <a:ext cx="6253721" cy="3641131"/>
            <a:chOff x="0" y="707519"/>
            <a:chExt cx="6253721" cy="3641131"/>
          </a:xfrm>
        </p:grpSpPr>
        <p:sp>
          <p:nvSpPr>
            <p:cNvPr id="278" name="Google Shape;278;p22"/>
            <p:cNvSpPr/>
            <p:nvPr/>
          </p:nvSpPr>
          <p:spPr>
            <a:xfrm>
              <a:off x="0" y="707519"/>
              <a:ext cx="6253721" cy="551655"/>
            </a:xfrm>
            <a:prstGeom prst="roundRect">
              <a:avLst>
                <a:gd fmla="val 16667" name="adj"/>
              </a:avLst>
            </a:prstGeom>
            <a:solidFill>
              <a:srgbClr val="88C1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2"/>
            <p:cNvSpPr txBox="1"/>
            <p:nvPr/>
          </p:nvSpPr>
          <p:spPr>
            <a:xfrm>
              <a:off x="26930" y="734449"/>
              <a:ext cx="6199861"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Poverty</a:t>
              </a:r>
              <a:endParaRPr/>
            </a:p>
          </p:txBody>
        </p:sp>
        <p:sp>
          <p:nvSpPr>
            <p:cNvPr id="280" name="Google Shape;280;p22"/>
            <p:cNvSpPr/>
            <p:nvPr/>
          </p:nvSpPr>
          <p:spPr>
            <a:xfrm>
              <a:off x="0" y="1325414"/>
              <a:ext cx="6253721" cy="551655"/>
            </a:xfrm>
            <a:prstGeom prst="roundRect">
              <a:avLst>
                <a:gd fmla="val 16667" name="adj"/>
              </a:avLst>
            </a:prstGeom>
            <a:solidFill>
              <a:srgbClr val="5CC24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txBox="1"/>
            <p:nvPr/>
          </p:nvSpPr>
          <p:spPr>
            <a:xfrm>
              <a:off x="26930" y="1352344"/>
              <a:ext cx="6199861"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Racism and discrimination</a:t>
              </a:r>
              <a:endParaRPr/>
            </a:p>
          </p:txBody>
        </p:sp>
        <p:sp>
          <p:nvSpPr>
            <p:cNvPr id="282" name="Google Shape;282;p22"/>
            <p:cNvSpPr/>
            <p:nvPr/>
          </p:nvSpPr>
          <p:spPr>
            <a:xfrm>
              <a:off x="0" y="1943309"/>
              <a:ext cx="6253721" cy="551655"/>
            </a:xfrm>
            <a:prstGeom prst="roundRect">
              <a:avLst>
                <a:gd fmla="val 16667" name="adj"/>
              </a:avLst>
            </a:prstGeom>
            <a:solidFill>
              <a:srgbClr val="3EC5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2"/>
            <p:cNvSpPr txBox="1"/>
            <p:nvPr/>
          </p:nvSpPr>
          <p:spPr>
            <a:xfrm>
              <a:off x="26930" y="1970239"/>
              <a:ext cx="6199861"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Traumatic experiences/ Adverse Childhood Events</a:t>
              </a:r>
              <a:endParaRPr/>
            </a:p>
          </p:txBody>
        </p:sp>
        <p:sp>
          <p:nvSpPr>
            <p:cNvPr id="284" name="Google Shape;284;p22"/>
            <p:cNvSpPr/>
            <p:nvPr/>
          </p:nvSpPr>
          <p:spPr>
            <a:xfrm>
              <a:off x="0" y="2561204"/>
              <a:ext cx="6253721" cy="551655"/>
            </a:xfrm>
            <a:prstGeom prst="roundRect">
              <a:avLst>
                <a:gd fmla="val 16667" name="adj"/>
              </a:avLst>
            </a:prstGeom>
            <a:solidFill>
              <a:srgbClr val="3BC88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2"/>
            <p:cNvSpPr txBox="1"/>
            <p:nvPr/>
          </p:nvSpPr>
          <p:spPr>
            <a:xfrm>
              <a:off x="26930" y="2588134"/>
              <a:ext cx="6199861"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Toxic Stress</a:t>
              </a:r>
              <a:endParaRPr/>
            </a:p>
          </p:txBody>
        </p:sp>
        <p:sp>
          <p:nvSpPr>
            <p:cNvPr id="286" name="Google Shape;286;p22"/>
            <p:cNvSpPr/>
            <p:nvPr/>
          </p:nvSpPr>
          <p:spPr>
            <a:xfrm>
              <a:off x="0" y="3179100"/>
              <a:ext cx="6253721" cy="551655"/>
            </a:xfrm>
            <a:prstGeom prst="roundRect">
              <a:avLst>
                <a:gd fmla="val 16667" name="adj"/>
              </a:avLst>
            </a:prstGeom>
            <a:solidFill>
              <a:srgbClr val="38CAB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2"/>
            <p:cNvSpPr txBox="1"/>
            <p:nvPr/>
          </p:nvSpPr>
          <p:spPr>
            <a:xfrm>
              <a:off x="26930" y="3206030"/>
              <a:ext cx="6199861"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Food insecurity</a:t>
              </a:r>
              <a:endParaRPr/>
            </a:p>
          </p:txBody>
        </p:sp>
        <p:sp>
          <p:nvSpPr>
            <p:cNvPr id="288" name="Google Shape;288;p22"/>
            <p:cNvSpPr/>
            <p:nvPr/>
          </p:nvSpPr>
          <p:spPr>
            <a:xfrm>
              <a:off x="0" y="3796995"/>
              <a:ext cx="6253721" cy="551655"/>
            </a:xfrm>
            <a:prstGeom prst="roundRect">
              <a:avLst>
                <a:gd fmla="val 16667" name="adj"/>
              </a:avLst>
            </a:prstGeom>
            <a:solidFill>
              <a:srgbClr val="35ADC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
            <p:cNvSpPr txBox="1"/>
            <p:nvPr/>
          </p:nvSpPr>
          <p:spPr>
            <a:xfrm>
              <a:off x="26930" y="3823925"/>
              <a:ext cx="6199861"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Housing insecurity</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4" name="Shape 294"/>
        <p:cNvGrpSpPr/>
        <p:nvPr/>
      </p:nvGrpSpPr>
      <p:grpSpPr>
        <a:xfrm>
          <a:off x="0" y="0"/>
          <a:ext cx="0" cy="0"/>
          <a:chOff x="0" y="0"/>
          <a:chExt cx="0" cy="0"/>
        </a:xfrm>
      </p:grpSpPr>
      <p:sp>
        <p:nvSpPr>
          <p:cNvPr id="295" name="Google Shape;295;p23"/>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3"/>
          <p:cNvSpPr/>
          <p:nvPr/>
        </p:nvSpPr>
        <p:spPr>
          <a:xfrm>
            <a:off x="1524" y="0"/>
            <a:ext cx="12188952" cy="6858000"/>
          </a:xfrm>
          <a:prstGeom prst="rect">
            <a:avLst/>
          </a:prstGeom>
          <a:solidFill>
            <a:schemeClr val="dk1">
              <a:alpha val="5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23"/>
          <p:cNvGrpSpPr/>
          <p:nvPr/>
        </p:nvGrpSpPr>
        <p:grpSpPr>
          <a:xfrm>
            <a:off x="1" y="2075420"/>
            <a:ext cx="12396066" cy="4440643"/>
            <a:chOff x="1" y="2075420"/>
            <a:chExt cx="12396066" cy="4440643"/>
          </a:xfrm>
        </p:grpSpPr>
        <p:sp>
          <p:nvSpPr>
            <p:cNvPr id="298" name="Google Shape;298;p23"/>
            <p:cNvSpPr/>
            <p:nvPr/>
          </p:nvSpPr>
          <p:spPr>
            <a:xfrm rot="4500000">
              <a:off x="7942191" y="2507571"/>
              <a:ext cx="3563871" cy="3563871"/>
            </a:xfrm>
            <a:prstGeom prst="ellipse">
              <a:avLst/>
            </a:prstGeom>
            <a:noFill/>
            <a:ln cap="flat" cmpd="sng" w="31750">
              <a:solidFill>
                <a:srgbClr val="EFEFEF">
                  <a:alpha val="9803"/>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3"/>
            <p:cNvSpPr/>
            <p:nvPr/>
          </p:nvSpPr>
          <p:spPr>
            <a:xfrm rot="-5400000">
              <a:off x="10435065" y="4048931"/>
              <a:ext cx="1381607" cy="1381607"/>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3"/>
            <p:cNvSpPr/>
            <p:nvPr/>
          </p:nvSpPr>
          <p:spPr>
            <a:xfrm rot="-5400000">
              <a:off x="1" y="2075420"/>
              <a:ext cx="3144364" cy="3144364"/>
            </a:xfrm>
            <a:prstGeom prst="ellipse">
              <a:avLst/>
            </a:prstGeom>
            <a:gradFill>
              <a:gsLst>
                <a:gs pos="0">
                  <a:srgbClr val="AEABAB">
                    <a:alpha val="20000"/>
                  </a:srgbClr>
                </a:gs>
                <a:gs pos="100000">
                  <a:srgbClr val="757070">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3"/>
            <p:cNvSpPr/>
            <p:nvPr/>
          </p:nvSpPr>
          <p:spPr>
            <a:xfrm rot="-9000000">
              <a:off x="10150845" y="4270841"/>
              <a:ext cx="1897885" cy="1897885"/>
            </a:xfrm>
            <a:prstGeom prst="ellipse">
              <a:avLst/>
            </a:prstGeom>
            <a:gradFill>
              <a:gsLst>
                <a:gs pos="0">
                  <a:srgbClr val="AEABAB">
                    <a:alpha val="9803"/>
                  </a:srgbClr>
                </a:gs>
                <a:gs pos="100000">
                  <a:srgbClr val="AEABAB">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3"/>
            <p:cNvSpPr/>
            <p:nvPr/>
          </p:nvSpPr>
          <p:spPr>
            <a:xfrm rot="4500000">
              <a:off x="2046780" y="3040492"/>
              <a:ext cx="2579322" cy="2579322"/>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3"/>
            <p:cNvSpPr/>
            <p:nvPr/>
          </p:nvSpPr>
          <p:spPr>
            <a:xfrm rot="4500000">
              <a:off x="2224640" y="3193975"/>
              <a:ext cx="2243193" cy="2243193"/>
            </a:xfrm>
            <a:prstGeom prst="ellipse">
              <a:avLst/>
            </a:prstGeom>
            <a:noFill/>
            <a:ln cap="flat" cmpd="sng" w="31750">
              <a:solidFill>
                <a:srgbClr val="EFEFEF">
                  <a:alpha val="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4" name="Google Shape;304;p23"/>
          <p:cNvSpPr/>
          <p:nvPr/>
        </p:nvSpPr>
        <p:spPr>
          <a:xfrm rot="-5400000">
            <a:off x="10438146" y="1042605"/>
            <a:ext cx="2796461" cy="711252"/>
          </a:xfrm>
          <a:prstGeom prst="rect">
            <a:avLst/>
          </a:prstGeom>
          <a:gradFill>
            <a:gsLst>
              <a:gs pos="0">
                <a:srgbClr val="F5F4F4">
                  <a:alpha val="0"/>
                </a:srgbClr>
              </a:gs>
              <a:gs pos="100000">
                <a:srgbClr val="AEABAB">
                  <a:alpha val="9803"/>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5" name="Google Shape;305;p23"/>
          <p:cNvGrpSpPr/>
          <p:nvPr/>
        </p:nvGrpSpPr>
        <p:grpSpPr>
          <a:xfrm>
            <a:off x="11259539" y="317578"/>
            <a:ext cx="548640" cy="549007"/>
            <a:chOff x="7029447" y="3514725"/>
            <a:chExt cx="1285875" cy="549007"/>
          </a:xfrm>
        </p:grpSpPr>
        <p:cxnSp>
          <p:nvCxnSpPr>
            <p:cNvPr id="306" name="Google Shape;306;p23"/>
            <p:cNvCxnSpPr/>
            <p:nvPr/>
          </p:nvCxnSpPr>
          <p:spPr>
            <a:xfrm>
              <a:off x="7029447" y="3514725"/>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307" name="Google Shape;307;p23"/>
            <p:cNvCxnSpPr/>
            <p:nvPr/>
          </p:nvCxnSpPr>
          <p:spPr>
            <a:xfrm>
              <a:off x="7029447" y="3697727"/>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308" name="Google Shape;308;p23"/>
            <p:cNvCxnSpPr/>
            <p:nvPr/>
          </p:nvCxnSpPr>
          <p:spPr>
            <a:xfrm>
              <a:off x="7029447" y="3880729"/>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309" name="Google Shape;309;p23"/>
            <p:cNvCxnSpPr/>
            <p:nvPr/>
          </p:nvCxnSpPr>
          <p:spPr>
            <a:xfrm>
              <a:off x="7029447" y="4063732"/>
              <a:ext cx="1285875" cy="0"/>
            </a:xfrm>
            <a:prstGeom prst="straightConnector1">
              <a:avLst/>
            </a:prstGeom>
            <a:noFill/>
            <a:ln cap="rnd" cmpd="sng" w="31750">
              <a:solidFill>
                <a:srgbClr val="EFEFEF">
                  <a:alpha val="40000"/>
                </a:srgbClr>
              </a:solidFill>
              <a:prstDash val="dot"/>
              <a:round/>
              <a:headEnd len="sm" w="sm" type="none"/>
              <a:tailEnd len="sm" w="sm" type="none"/>
            </a:ln>
          </p:spPr>
        </p:cxnSp>
      </p:grpSp>
      <p:sp>
        <p:nvSpPr>
          <p:cNvPr id="310" name="Google Shape;310;p23"/>
          <p:cNvSpPr/>
          <p:nvPr/>
        </p:nvSpPr>
        <p:spPr>
          <a:xfrm rot="-5400000">
            <a:off x="9460608" y="2568069"/>
            <a:ext cx="1381607" cy="1381607"/>
          </a:xfrm>
          <a:prstGeom prst="ellipse">
            <a:avLst/>
          </a:prstGeom>
          <a:noFill/>
          <a:ln cap="flat" cmpd="sng" w="31750">
            <a:solidFill>
              <a:srgbClr val="EFEFEF">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1" name="Google Shape;311;p23"/>
          <p:cNvGrpSpPr/>
          <p:nvPr/>
        </p:nvGrpSpPr>
        <p:grpSpPr>
          <a:xfrm rot="-5400000">
            <a:off x="92204" y="4660010"/>
            <a:ext cx="304800" cy="429768"/>
            <a:chOff x="215328" y="-46937"/>
            <a:chExt cx="304800" cy="2773841"/>
          </a:xfrm>
        </p:grpSpPr>
        <p:cxnSp>
          <p:nvCxnSpPr>
            <p:cNvPr id="312" name="Google Shape;312;p23"/>
            <p:cNvCxnSpPr/>
            <p:nvPr/>
          </p:nvCxnSpPr>
          <p:spPr>
            <a:xfrm>
              <a:off x="2153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313" name="Google Shape;313;p23"/>
            <p:cNvCxnSpPr/>
            <p:nvPr/>
          </p:nvCxnSpPr>
          <p:spPr>
            <a:xfrm>
              <a:off x="3169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314" name="Google Shape;314;p23"/>
            <p:cNvCxnSpPr/>
            <p:nvPr/>
          </p:nvCxnSpPr>
          <p:spPr>
            <a:xfrm>
              <a:off x="4185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cxnSp>
          <p:nvCxnSpPr>
            <p:cNvPr id="315" name="Google Shape;315;p23"/>
            <p:cNvCxnSpPr/>
            <p:nvPr/>
          </p:nvCxnSpPr>
          <p:spPr>
            <a:xfrm>
              <a:off x="520128" y="-46937"/>
              <a:ext cx="0" cy="2773841"/>
            </a:xfrm>
            <a:prstGeom prst="straightConnector1">
              <a:avLst/>
            </a:prstGeom>
            <a:noFill/>
            <a:ln cap="flat" cmpd="sng" w="25400">
              <a:solidFill>
                <a:srgbClr val="8296B0">
                  <a:alpha val="49803"/>
                </a:srgbClr>
              </a:solidFill>
              <a:prstDash val="dot"/>
              <a:miter lim="800000"/>
              <a:headEnd len="sm" w="sm" type="none"/>
              <a:tailEnd len="sm" w="sm" type="none"/>
            </a:ln>
          </p:spPr>
        </p:cxnSp>
      </p:grpSp>
      <p:sp>
        <p:nvSpPr>
          <p:cNvPr id="316" name="Google Shape;316;p23"/>
          <p:cNvSpPr/>
          <p:nvPr/>
        </p:nvSpPr>
        <p:spPr>
          <a:xfrm rot="10800000">
            <a:off x="-1" y="6140785"/>
            <a:ext cx="6095997" cy="711252"/>
          </a:xfrm>
          <a:prstGeom prst="rect">
            <a:avLst/>
          </a:prstGeom>
          <a:gradFill>
            <a:gsLst>
              <a:gs pos="0">
                <a:srgbClr val="757070">
                  <a:alpha val="9803"/>
                </a:srgbClr>
              </a:gs>
              <a:gs pos="10000">
                <a:srgbClr val="757070">
                  <a:alpha val="9803"/>
                </a:srgbClr>
              </a:gs>
              <a:gs pos="100000">
                <a:srgbClr val="EFEFEF">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7" name="Google Shape;317;p23"/>
          <p:cNvGrpSpPr/>
          <p:nvPr/>
        </p:nvGrpSpPr>
        <p:grpSpPr>
          <a:xfrm rot="5400000">
            <a:off x="616345" y="5940560"/>
            <a:ext cx="1285875" cy="549007"/>
            <a:chOff x="7029447" y="3514725"/>
            <a:chExt cx="1285875" cy="549007"/>
          </a:xfrm>
        </p:grpSpPr>
        <p:cxnSp>
          <p:nvCxnSpPr>
            <p:cNvPr id="318" name="Google Shape;318;p23"/>
            <p:cNvCxnSpPr/>
            <p:nvPr/>
          </p:nvCxnSpPr>
          <p:spPr>
            <a:xfrm>
              <a:off x="7029447" y="3514725"/>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319" name="Google Shape;319;p23"/>
            <p:cNvCxnSpPr/>
            <p:nvPr/>
          </p:nvCxnSpPr>
          <p:spPr>
            <a:xfrm>
              <a:off x="7029447" y="3697727"/>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320" name="Google Shape;320;p23"/>
            <p:cNvCxnSpPr/>
            <p:nvPr/>
          </p:nvCxnSpPr>
          <p:spPr>
            <a:xfrm>
              <a:off x="7029447" y="3880729"/>
              <a:ext cx="1285875" cy="0"/>
            </a:xfrm>
            <a:prstGeom prst="straightConnector1">
              <a:avLst/>
            </a:prstGeom>
            <a:noFill/>
            <a:ln cap="rnd" cmpd="sng" w="31750">
              <a:solidFill>
                <a:srgbClr val="EFEFEF">
                  <a:alpha val="40000"/>
                </a:srgbClr>
              </a:solidFill>
              <a:prstDash val="dot"/>
              <a:round/>
              <a:headEnd len="sm" w="sm" type="none"/>
              <a:tailEnd len="sm" w="sm" type="none"/>
            </a:ln>
          </p:spPr>
        </p:cxnSp>
        <p:cxnSp>
          <p:nvCxnSpPr>
            <p:cNvPr id="321" name="Google Shape;321;p23"/>
            <p:cNvCxnSpPr/>
            <p:nvPr/>
          </p:nvCxnSpPr>
          <p:spPr>
            <a:xfrm>
              <a:off x="7029447" y="4063732"/>
              <a:ext cx="1285875" cy="0"/>
            </a:xfrm>
            <a:prstGeom prst="straightConnector1">
              <a:avLst/>
            </a:prstGeom>
            <a:noFill/>
            <a:ln cap="rnd" cmpd="sng" w="31750">
              <a:solidFill>
                <a:srgbClr val="EFEFEF">
                  <a:alpha val="40000"/>
                </a:srgbClr>
              </a:solidFill>
              <a:prstDash val="dot"/>
              <a:round/>
              <a:headEnd len="sm" w="sm" type="none"/>
              <a:tailEnd len="sm" w="sm" type="none"/>
            </a:ln>
          </p:spPr>
        </p:cxnSp>
      </p:grpSp>
      <p:sp>
        <p:nvSpPr>
          <p:cNvPr id="322" name="Google Shape;322;p23"/>
          <p:cNvSpPr txBox="1"/>
          <p:nvPr>
            <p:ph type="title"/>
          </p:nvPr>
        </p:nvSpPr>
        <p:spPr>
          <a:xfrm>
            <a:off x="628875" y="523486"/>
            <a:ext cx="10722864" cy="157809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t>Barriers to mental health care</a:t>
            </a:r>
            <a:endParaRPr/>
          </a:p>
        </p:txBody>
      </p:sp>
      <p:grpSp>
        <p:nvGrpSpPr>
          <p:cNvPr id="323" name="Google Shape;323;p23"/>
          <p:cNvGrpSpPr/>
          <p:nvPr/>
        </p:nvGrpSpPr>
        <p:grpSpPr>
          <a:xfrm>
            <a:off x="578235" y="2697195"/>
            <a:ext cx="11301187" cy="2211010"/>
            <a:chOff x="2533" y="1016904"/>
            <a:chExt cx="11301187" cy="2211010"/>
          </a:xfrm>
        </p:grpSpPr>
        <p:sp>
          <p:nvSpPr>
            <p:cNvPr id="324" name="Google Shape;324;p23"/>
            <p:cNvSpPr/>
            <p:nvPr/>
          </p:nvSpPr>
          <p:spPr>
            <a:xfrm>
              <a:off x="2533" y="1016904"/>
              <a:ext cx="874125" cy="87412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p:nvPr/>
          </p:nvSpPr>
          <p:spPr>
            <a:xfrm>
              <a:off x="2533" y="1986102"/>
              <a:ext cx="2497500" cy="374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txBox="1"/>
            <p:nvPr/>
          </p:nvSpPr>
          <p:spPr>
            <a:xfrm>
              <a:off x="2533" y="1986102"/>
              <a:ext cx="2497500" cy="3746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Financial and Insurance Barriers</a:t>
              </a:r>
              <a:endParaRPr/>
            </a:p>
          </p:txBody>
        </p:sp>
        <p:sp>
          <p:nvSpPr>
            <p:cNvPr id="327" name="Google Shape;327;p23"/>
            <p:cNvSpPr/>
            <p:nvPr/>
          </p:nvSpPr>
          <p:spPr>
            <a:xfrm>
              <a:off x="2533" y="2404948"/>
              <a:ext cx="2497500" cy="8229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txBox="1"/>
            <p:nvPr/>
          </p:nvSpPr>
          <p:spPr>
            <a:xfrm>
              <a:off x="2533" y="2404948"/>
              <a:ext cx="2497500" cy="8229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Cost of care/ lack of insurance</a:t>
              </a:r>
              <a:endParaRPr/>
            </a:p>
            <a:p>
              <a:pPr indent="0" lvl="0" marL="0" marR="0" rtl="0" algn="l">
                <a:lnSpc>
                  <a:spcPct val="100000"/>
                </a:lnSpc>
                <a:spcBef>
                  <a:spcPts val="385"/>
                </a:spcBef>
                <a:spcAft>
                  <a:spcPts val="0"/>
                </a:spcAft>
                <a:buClr>
                  <a:schemeClr val="lt1"/>
                </a:buClr>
                <a:buSzPts val="1100"/>
                <a:buFont typeface="Calibri"/>
                <a:buNone/>
              </a:pPr>
              <a:r>
                <a:rPr lang="en-US" sz="1100">
                  <a:solidFill>
                    <a:schemeClr val="lt1"/>
                  </a:solidFill>
                  <a:latin typeface="Calibri"/>
                  <a:ea typeface="Calibri"/>
                  <a:cs typeface="Calibri"/>
                  <a:sym typeface="Calibri"/>
                </a:rPr>
                <a:t>Coverage limitations and reimbursement issues for Medicaid patients</a:t>
              </a:r>
              <a:endParaRPr/>
            </a:p>
          </p:txBody>
        </p:sp>
        <p:sp>
          <p:nvSpPr>
            <p:cNvPr id="329" name="Google Shape;329;p23"/>
            <p:cNvSpPr/>
            <p:nvPr/>
          </p:nvSpPr>
          <p:spPr>
            <a:xfrm>
              <a:off x="2937095" y="1016904"/>
              <a:ext cx="874125" cy="87412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p:nvPr/>
          </p:nvSpPr>
          <p:spPr>
            <a:xfrm>
              <a:off x="2937095" y="1986102"/>
              <a:ext cx="2497500" cy="374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txBox="1"/>
            <p:nvPr/>
          </p:nvSpPr>
          <p:spPr>
            <a:xfrm>
              <a:off x="2937095" y="1986102"/>
              <a:ext cx="2497500" cy="3746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Cultural and Language Barriers</a:t>
              </a:r>
              <a:endParaRPr/>
            </a:p>
          </p:txBody>
        </p:sp>
        <p:sp>
          <p:nvSpPr>
            <p:cNvPr id="332" name="Google Shape;332;p23"/>
            <p:cNvSpPr/>
            <p:nvPr/>
          </p:nvSpPr>
          <p:spPr>
            <a:xfrm>
              <a:off x="2937095" y="2404948"/>
              <a:ext cx="2497500" cy="8229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
            <p:cNvSpPr txBox="1"/>
            <p:nvPr/>
          </p:nvSpPr>
          <p:spPr>
            <a:xfrm>
              <a:off x="2937095" y="2404948"/>
              <a:ext cx="2497500" cy="8229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Limited English proficiency</a:t>
              </a:r>
              <a:endParaRPr/>
            </a:p>
            <a:p>
              <a:pPr indent="0" lvl="0" marL="0" marR="0" rtl="0" algn="l">
                <a:lnSpc>
                  <a:spcPct val="100000"/>
                </a:lnSpc>
                <a:spcBef>
                  <a:spcPts val="385"/>
                </a:spcBef>
                <a:spcAft>
                  <a:spcPts val="0"/>
                </a:spcAft>
                <a:buClr>
                  <a:schemeClr val="lt1"/>
                </a:buClr>
                <a:buSzPts val="1100"/>
                <a:buFont typeface="Calibri"/>
                <a:buNone/>
              </a:pPr>
              <a:r>
                <a:rPr lang="en-US" sz="1100">
                  <a:solidFill>
                    <a:schemeClr val="lt1"/>
                  </a:solidFill>
                  <a:latin typeface="Calibri"/>
                  <a:ea typeface="Calibri"/>
                  <a:cs typeface="Calibri"/>
                  <a:sym typeface="Calibri"/>
                </a:rPr>
                <a:t>Cultural stigma</a:t>
              </a:r>
              <a:endParaRPr/>
            </a:p>
          </p:txBody>
        </p:sp>
        <p:sp>
          <p:nvSpPr>
            <p:cNvPr id="334" name="Google Shape;334;p23"/>
            <p:cNvSpPr/>
            <p:nvPr/>
          </p:nvSpPr>
          <p:spPr>
            <a:xfrm>
              <a:off x="5871658" y="1016904"/>
              <a:ext cx="874125" cy="87412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3"/>
            <p:cNvSpPr/>
            <p:nvPr/>
          </p:nvSpPr>
          <p:spPr>
            <a:xfrm>
              <a:off x="5871658" y="1986102"/>
              <a:ext cx="2497500" cy="374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txBox="1"/>
            <p:nvPr/>
          </p:nvSpPr>
          <p:spPr>
            <a:xfrm>
              <a:off x="5871658" y="1986102"/>
              <a:ext cx="2497500" cy="3746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Systemic and Structural Barriers</a:t>
              </a:r>
              <a:endParaRPr/>
            </a:p>
          </p:txBody>
        </p:sp>
        <p:sp>
          <p:nvSpPr>
            <p:cNvPr id="337" name="Google Shape;337;p23"/>
            <p:cNvSpPr/>
            <p:nvPr/>
          </p:nvSpPr>
          <p:spPr>
            <a:xfrm>
              <a:off x="5871658" y="2404948"/>
              <a:ext cx="2497500" cy="8229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txBox="1"/>
            <p:nvPr/>
          </p:nvSpPr>
          <p:spPr>
            <a:xfrm>
              <a:off x="5871658" y="2404948"/>
              <a:ext cx="2497500" cy="8229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Shortage of providers</a:t>
              </a:r>
              <a:endParaRPr/>
            </a:p>
            <a:p>
              <a:pPr indent="0" lvl="0" marL="0" marR="0" rtl="0" algn="l">
                <a:lnSpc>
                  <a:spcPct val="100000"/>
                </a:lnSpc>
                <a:spcBef>
                  <a:spcPts val="385"/>
                </a:spcBef>
                <a:spcAft>
                  <a:spcPts val="0"/>
                </a:spcAft>
                <a:buClr>
                  <a:schemeClr val="lt1"/>
                </a:buClr>
                <a:buSzPts val="1100"/>
                <a:buFont typeface="Calibri"/>
                <a:buNone/>
              </a:pPr>
              <a:r>
                <a:rPr lang="en-US" sz="1100">
                  <a:solidFill>
                    <a:schemeClr val="lt1"/>
                  </a:solidFill>
                  <a:latin typeface="Calibri"/>
                  <a:ea typeface="Calibri"/>
                  <a:cs typeface="Calibri"/>
                  <a:sym typeface="Calibri"/>
                </a:rPr>
                <a:t>Geographic barriers</a:t>
              </a:r>
              <a:endParaRPr/>
            </a:p>
          </p:txBody>
        </p:sp>
        <p:sp>
          <p:nvSpPr>
            <p:cNvPr id="339" name="Google Shape;339;p23"/>
            <p:cNvSpPr/>
            <p:nvPr/>
          </p:nvSpPr>
          <p:spPr>
            <a:xfrm>
              <a:off x="8806220" y="1016904"/>
              <a:ext cx="874125" cy="87412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3"/>
            <p:cNvSpPr/>
            <p:nvPr/>
          </p:nvSpPr>
          <p:spPr>
            <a:xfrm>
              <a:off x="8806220" y="1986102"/>
              <a:ext cx="2497500" cy="3746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3"/>
            <p:cNvSpPr txBox="1"/>
            <p:nvPr/>
          </p:nvSpPr>
          <p:spPr>
            <a:xfrm>
              <a:off x="8806220" y="1986102"/>
              <a:ext cx="2497500" cy="3746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Legal and Policy Barriers</a:t>
              </a:r>
              <a:endParaRPr/>
            </a:p>
          </p:txBody>
        </p:sp>
        <p:sp>
          <p:nvSpPr>
            <p:cNvPr id="342" name="Google Shape;342;p23"/>
            <p:cNvSpPr/>
            <p:nvPr/>
          </p:nvSpPr>
          <p:spPr>
            <a:xfrm>
              <a:off x="8806220" y="2404948"/>
              <a:ext cx="2497500" cy="8229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txBox="1"/>
            <p:nvPr/>
          </p:nvSpPr>
          <p:spPr>
            <a:xfrm>
              <a:off x="8806220" y="2404948"/>
              <a:ext cx="2497500" cy="8229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Fear of deportation</a:t>
              </a:r>
              <a:endParaRPr/>
            </a:p>
            <a:p>
              <a:pPr indent="0" lvl="0" marL="0" marR="0" rtl="0" algn="l">
                <a:lnSpc>
                  <a:spcPct val="100000"/>
                </a:lnSpc>
                <a:spcBef>
                  <a:spcPts val="385"/>
                </a:spcBef>
                <a:spcAft>
                  <a:spcPts val="0"/>
                </a:spcAft>
                <a:buClr>
                  <a:schemeClr val="lt1"/>
                </a:buClr>
                <a:buSzPts val="1100"/>
                <a:buFont typeface="Calibri"/>
                <a:buNone/>
              </a:pPr>
              <a:r>
                <a:rPr lang="en-US" sz="1100">
                  <a:solidFill>
                    <a:schemeClr val="lt1"/>
                  </a:solidFill>
                  <a:latin typeface="Calibri"/>
                  <a:ea typeface="Calibri"/>
                  <a:cs typeface="Calibri"/>
                  <a:sym typeface="Calibri"/>
                </a:rPr>
                <a:t>Policy restrictions</a:t>
              </a:r>
              <a:endParaRPr/>
            </a:p>
            <a:p>
              <a:pPr indent="0" lvl="0" marL="0" marR="0" rtl="0" algn="l">
                <a:lnSpc>
                  <a:spcPct val="100000"/>
                </a:lnSpc>
                <a:spcBef>
                  <a:spcPts val="385"/>
                </a:spcBef>
                <a:spcAft>
                  <a:spcPts val="0"/>
                </a:spcAft>
                <a:buClr>
                  <a:schemeClr val="lt1"/>
                </a:buClr>
                <a:buSzPts val="1100"/>
                <a:buFont typeface="Calibri"/>
                <a:buNone/>
              </a:pPr>
              <a:r>
                <a:rPr lang="en-US" sz="1100">
                  <a:solidFill>
                    <a:schemeClr val="lt1"/>
                  </a:solidFill>
                  <a:latin typeface="Calibri"/>
                  <a:ea typeface="Calibri"/>
                  <a:cs typeface="Calibri"/>
                  <a:sym typeface="Calibri"/>
                </a:rPr>
                <a:t>Administrative delays and complexities in Medicaid</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2013 - 2022">
  <a:themeElements>
    <a:clrScheme name="Custom 1">
      <a:dk1>
        <a:srgbClr val="440287"/>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2013 - 2022">
  <a:themeElements>
    <a:clrScheme name="Custom 1">
      <a:dk1>
        <a:srgbClr val="440287"/>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