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x="18288000" cy="10287000"/>
  <p:notesSz cx="6858000" cy="9144000"/>
  <p:embeddedFontLst>
    <p:embeddedFont>
      <p:font typeface="Big Shoulders Display Bold" panose="020B0604020202020204" charset="0"/>
      <p:regular r:id="rId54"/>
    </p:embeddedFont>
    <p:embeddedFont>
      <p:font typeface="Gladiola" panose="020B0604020202020204" charset="0"/>
      <p:regular r:id="rId55"/>
    </p:embeddedFont>
    <p:embeddedFont>
      <p:font typeface="Montserrat" panose="00000500000000000000" pitchFamily="2" charset="0"/>
      <p:regular r:id="rId56"/>
    </p:embeddedFont>
    <p:embeddedFont>
      <p:font typeface="Montserrat Bold" panose="00000800000000000000" charset="0"/>
      <p:regular r:id="rId57"/>
    </p:embeddedFont>
    <p:embeddedFont>
      <p:font typeface="Montserrat Bold Italics" panose="020B0604020202020204" charset="0"/>
      <p:regular r:id="rId58"/>
    </p:embeddedFont>
    <p:embeddedFont>
      <p:font typeface="Montserrat Italics" panose="020B0604020202020204" charset="0"/>
      <p:regular r:id="rId59"/>
    </p:embeddedFont>
    <p:embeddedFont>
      <p:font typeface="Rodeqa Slab Bold Italics" panose="020B0604020202020204" charset="0"/>
      <p:regular r:id="rId60"/>
    </p:embeddedFont>
    <p:embeddedFont>
      <p:font typeface="TT Bluescreens Bold Italic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730EFF-A6E3-44FF-89DA-8009EEAAD3F8}" v="4" dt="2024-09-21T00:41:03.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https://www.ihi.org/resources/white-papers/ihi-framework-improving-joy-work#downloads </a:t>
            </a:r>
          </a:p>
          <a:p>
            <a:endParaRPr lang="en-US"/>
          </a:p>
          <a:p>
            <a:endParaRPr lang="en-US"/>
          </a:p>
          <a:p>
            <a:r>
              <a:rPr lang="en-US"/>
              <a:t>https://bmjleader.bmj.com/content/7/3/178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Show this slide again as a reminder before going on to speak on the strategic Objectives that lead to Strategic Initiatives.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Who is responsible for the different asects in the process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Added a photo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Organizations may not know what an In-Service event is.  This is a term HJA made up.</a:t>
            </a:r>
          </a:p>
          <a:p>
            <a:endParaRPr lang="en-US"/>
          </a:p>
          <a:p>
            <a:r>
              <a:rPr lang="en-US"/>
              <a:t>Added a photo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561" r="-27529" b="-6968"/>
            </a:stretch>
          </a:blipFill>
        </p:spPr>
        <p:txBody>
          <a:bodyPr/>
          <a:lstStyle/>
          <a:p>
            <a:endParaRPr lang="en-US"/>
          </a:p>
        </p:txBody>
      </p:sp>
      <p:grpSp>
        <p:nvGrpSpPr>
          <p:cNvPr id="3" name="Group 3"/>
          <p:cNvGrpSpPr/>
          <p:nvPr/>
        </p:nvGrpSpPr>
        <p:grpSpPr>
          <a:xfrm>
            <a:off x="10579543" y="-110612"/>
            <a:ext cx="12829546" cy="10508225"/>
            <a:chOff x="0" y="0"/>
            <a:chExt cx="10054655" cy="8235411"/>
          </a:xfrm>
        </p:grpSpPr>
        <p:sp>
          <p:nvSpPr>
            <p:cNvPr id="4" name="Freeform 4"/>
            <p:cNvSpPr/>
            <p:nvPr/>
          </p:nvSpPr>
          <p:spPr>
            <a:xfrm>
              <a:off x="0" y="0"/>
              <a:ext cx="10054655" cy="8235411"/>
            </a:xfrm>
            <a:custGeom>
              <a:avLst/>
              <a:gdLst/>
              <a:ahLst/>
              <a:cxnLst/>
              <a:rect l="l" t="t" r="r" b="b"/>
              <a:pathLst>
                <a:path w="10054655" h="8235411">
                  <a:moveTo>
                    <a:pt x="10054655" y="4117755"/>
                  </a:moveTo>
                  <a:cubicBezTo>
                    <a:pt x="10054655" y="6391808"/>
                    <a:pt x="7803800" y="8235411"/>
                    <a:pt x="5027328" y="8235411"/>
                  </a:cubicBezTo>
                  <a:cubicBezTo>
                    <a:pt x="2250815" y="8235411"/>
                    <a:pt x="0" y="6391808"/>
                    <a:pt x="0" y="4117755"/>
                  </a:cubicBezTo>
                  <a:cubicBezTo>
                    <a:pt x="0" y="1843587"/>
                    <a:pt x="2250815" y="0"/>
                    <a:pt x="5027328" y="0"/>
                  </a:cubicBezTo>
                  <a:cubicBezTo>
                    <a:pt x="7803841" y="0"/>
                    <a:pt x="10054655" y="1843587"/>
                    <a:pt x="10054655" y="4117755"/>
                  </a:cubicBezTo>
                  <a:close/>
                </a:path>
              </a:pathLst>
            </a:custGeom>
            <a:blipFill>
              <a:blip r:embed="rId3">
                <a:alphaModFix amt="79000"/>
              </a:blip>
              <a:stretch>
                <a:fillRect l="-11353" r="-11353"/>
              </a:stretch>
            </a:blipFill>
          </p:spPr>
          <p:txBody>
            <a:bodyPr/>
            <a:lstStyle/>
            <a:p>
              <a:endParaRPr lang="en-US"/>
            </a:p>
          </p:txBody>
        </p:sp>
      </p:grpSp>
      <p:sp>
        <p:nvSpPr>
          <p:cNvPr id="5" name="AutoShape 5"/>
          <p:cNvSpPr/>
          <p:nvPr/>
        </p:nvSpPr>
        <p:spPr>
          <a:xfrm>
            <a:off x="918086" y="5456039"/>
            <a:ext cx="5475164" cy="0"/>
          </a:xfrm>
          <a:prstGeom prst="line">
            <a:avLst/>
          </a:prstGeom>
          <a:ln w="38100" cap="flat">
            <a:solidFill>
              <a:srgbClr val="F4F4F4"/>
            </a:solidFill>
            <a:prstDash val="solid"/>
            <a:headEnd type="none" w="sm" len="sm"/>
            <a:tailEnd type="none" w="sm" len="sm"/>
          </a:ln>
        </p:spPr>
        <p:txBody>
          <a:bodyPr/>
          <a:lstStyle/>
          <a:p>
            <a:endParaRPr lang="en-US"/>
          </a:p>
        </p:txBody>
      </p:sp>
      <p:sp>
        <p:nvSpPr>
          <p:cNvPr id="6" name="Freeform 6"/>
          <p:cNvSpPr/>
          <p:nvPr/>
        </p:nvSpPr>
        <p:spPr>
          <a:xfrm>
            <a:off x="918086" y="7383661"/>
            <a:ext cx="3458077" cy="2095501"/>
          </a:xfrm>
          <a:custGeom>
            <a:avLst/>
            <a:gdLst/>
            <a:ahLst/>
            <a:cxnLst/>
            <a:rect l="l" t="t" r="r" b="b"/>
            <a:pathLst>
              <a:path w="3458077" h="2095501">
                <a:moveTo>
                  <a:pt x="0" y="0"/>
                </a:moveTo>
                <a:lnTo>
                  <a:pt x="3458076" y="0"/>
                </a:lnTo>
                <a:lnTo>
                  <a:pt x="3458076" y="2095502"/>
                </a:lnTo>
                <a:lnTo>
                  <a:pt x="0" y="2095502"/>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918086" y="3531989"/>
            <a:ext cx="8765505" cy="1581150"/>
          </a:xfrm>
          <a:prstGeom prst="rect">
            <a:avLst/>
          </a:prstGeom>
        </p:spPr>
        <p:txBody>
          <a:bodyPr lIns="0" tIns="0" rIns="0" bIns="0" rtlCol="0" anchor="t">
            <a:spAutoFit/>
          </a:bodyPr>
          <a:lstStyle/>
          <a:p>
            <a:pPr algn="l">
              <a:lnSpc>
                <a:spcPts val="4200"/>
              </a:lnSpc>
            </a:pPr>
            <a:r>
              <a:rPr lang="en-US" sz="3000" b="1">
                <a:solidFill>
                  <a:srgbClr val="F4F4F4"/>
                </a:solidFill>
                <a:latin typeface="Montserrat Bold"/>
                <a:ea typeface="Montserrat Bold"/>
                <a:cs typeface="Montserrat Bold"/>
                <a:sym typeface="Montserrat Bold"/>
              </a:rPr>
              <a:t>THE STRATEGIC PLANNING AND EFFECTIVE COMMUNICATION IN HEALTHCARE: ENHANCING WORKPLACE JOY</a:t>
            </a:r>
          </a:p>
        </p:txBody>
      </p:sp>
      <p:sp>
        <p:nvSpPr>
          <p:cNvPr id="8" name="TextBox 8"/>
          <p:cNvSpPr txBox="1"/>
          <p:nvPr/>
        </p:nvSpPr>
        <p:spPr>
          <a:xfrm>
            <a:off x="918086" y="5798701"/>
            <a:ext cx="5802994" cy="899160"/>
          </a:xfrm>
          <a:prstGeom prst="rect">
            <a:avLst/>
          </a:prstGeom>
        </p:spPr>
        <p:txBody>
          <a:bodyPr lIns="0" tIns="0" rIns="0" bIns="0" rtlCol="0" anchor="t">
            <a:spAutoFit/>
          </a:bodyPr>
          <a:lstStyle/>
          <a:p>
            <a:pPr algn="just">
              <a:lnSpc>
                <a:spcPts val="2160"/>
              </a:lnSpc>
            </a:pPr>
            <a:r>
              <a:rPr lang="en-US" sz="1800">
                <a:solidFill>
                  <a:srgbClr val="F4F4F4"/>
                </a:solidFill>
                <a:latin typeface="Montserrat"/>
                <a:ea typeface="Montserrat"/>
                <a:cs typeface="Montserrat"/>
                <a:sym typeface="Montserrat"/>
              </a:rPr>
              <a:t>Presented by: </a:t>
            </a:r>
          </a:p>
          <a:p>
            <a:pPr algn="just">
              <a:lnSpc>
                <a:spcPts val="2160"/>
              </a:lnSpc>
            </a:pPr>
            <a:r>
              <a:rPr lang="en-US" sz="1800">
                <a:solidFill>
                  <a:srgbClr val="F4F4F4"/>
                </a:solidFill>
                <a:latin typeface="Montserrat"/>
                <a:ea typeface="Montserrat"/>
                <a:cs typeface="Montserrat"/>
                <a:sym typeface="Montserrat"/>
              </a:rPr>
              <a:t>Kemi Alli, MD Co-founder &amp; Managing Partner</a:t>
            </a:r>
          </a:p>
          <a:p>
            <a:pPr algn="just">
              <a:lnSpc>
                <a:spcPts val="3600"/>
              </a:lnSpc>
            </a:pPr>
            <a:r>
              <a:rPr lang="en-US" sz="1800">
                <a:solidFill>
                  <a:srgbClr val="F4F4F4"/>
                </a:solidFill>
                <a:latin typeface="Montserrat"/>
                <a:ea typeface="Montserrat"/>
                <a:cs typeface="Montserrat"/>
                <a:sym typeface="Montserrat"/>
              </a:rPr>
              <a:t>Elona Deprez, MS Co-founder &amp; Managing Partner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1586167" cy="1830920"/>
            <a:chOff x="0" y="0"/>
            <a:chExt cx="2571723" cy="406400"/>
          </a:xfrm>
        </p:grpSpPr>
        <p:sp>
          <p:nvSpPr>
            <p:cNvPr id="3" name="Freeform 3"/>
            <p:cNvSpPr/>
            <p:nvPr/>
          </p:nvSpPr>
          <p:spPr>
            <a:xfrm>
              <a:off x="0" y="0"/>
              <a:ext cx="2571723" cy="406400"/>
            </a:xfrm>
            <a:custGeom>
              <a:avLst/>
              <a:gdLst/>
              <a:ahLst/>
              <a:cxnLst/>
              <a:rect l="l" t="t" r="r" b="b"/>
              <a:pathLst>
                <a:path w="2571723" h="406400">
                  <a:moveTo>
                    <a:pt x="2368523" y="0"/>
                  </a:moveTo>
                  <a:cubicBezTo>
                    <a:pt x="2480747" y="0"/>
                    <a:pt x="2571723" y="90976"/>
                    <a:pt x="2571723" y="203200"/>
                  </a:cubicBezTo>
                  <a:cubicBezTo>
                    <a:pt x="2571723" y="315424"/>
                    <a:pt x="2480747" y="406400"/>
                    <a:pt x="2368523"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2571723" cy="444500"/>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rot="-6763747">
            <a:off x="11588982" y="-2177064"/>
            <a:ext cx="12534735" cy="7598977"/>
          </a:xfrm>
          <a:custGeom>
            <a:avLst/>
            <a:gdLst/>
            <a:ahLst/>
            <a:cxnLst/>
            <a:rect l="l" t="t" r="r" b="b"/>
            <a:pathLst>
              <a:path w="12534735" h="7598977">
                <a:moveTo>
                  <a:pt x="0" y="0"/>
                </a:moveTo>
                <a:lnTo>
                  <a:pt x="12534735" y="0"/>
                </a:lnTo>
                <a:lnTo>
                  <a:pt x="12534735" y="7598978"/>
                </a:lnTo>
                <a:lnTo>
                  <a:pt x="0" y="7598978"/>
                </a:lnTo>
                <a:lnTo>
                  <a:pt x="0" y="0"/>
                </a:lnTo>
                <a:close/>
              </a:path>
            </a:pathLst>
          </a:custGeom>
          <a:blipFill>
            <a:blip r:embed="rId2">
              <a:alphaModFix amt="20999"/>
            </a:blip>
            <a:stretch>
              <a:fillRect l="-94994" r="-27322" b="-122221"/>
            </a:stretch>
          </a:blipFill>
          <a:ln cap="sq">
            <a:noFill/>
            <a:prstDash val="solid"/>
            <a:miter/>
          </a:ln>
        </p:spPr>
        <p:txBody>
          <a:bodyPr/>
          <a:lstStyle/>
          <a:p>
            <a:endParaRPr lang="en-US"/>
          </a:p>
        </p:txBody>
      </p:sp>
      <p:sp>
        <p:nvSpPr>
          <p:cNvPr id="6" name="Freeform 6"/>
          <p:cNvSpPr/>
          <p:nvPr/>
        </p:nvSpPr>
        <p:spPr>
          <a:xfrm>
            <a:off x="15259834" y="8312977"/>
            <a:ext cx="2596516" cy="1573419"/>
          </a:xfrm>
          <a:custGeom>
            <a:avLst/>
            <a:gdLst/>
            <a:ahLst/>
            <a:cxnLst/>
            <a:rect l="l" t="t" r="r" b="b"/>
            <a:pathLst>
              <a:path w="2596516" h="1573419">
                <a:moveTo>
                  <a:pt x="0" y="0"/>
                </a:moveTo>
                <a:lnTo>
                  <a:pt x="2596516" y="0"/>
                </a:lnTo>
                <a:lnTo>
                  <a:pt x="2596516" y="1573419"/>
                </a:lnTo>
                <a:lnTo>
                  <a:pt x="0" y="1573419"/>
                </a:lnTo>
                <a:lnTo>
                  <a:pt x="0" y="0"/>
                </a:lnTo>
                <a:close/>
              </a:path>
            </a:pathLst>
          </a:custGeom>
          <a:blipFill>
            <a:blip r:embed="rId3"/>
            <a:stretch>
              <a:fillRect/>
            </a:stretch>
          </a:blipFill>
        </p:spPr>
        <p:txBody>
          <a:bodyPr/>
          <a:lstStyle/>
          <a:p>
            <a:endParaRPr lang="en-US"/>
          </a:p>
        </p:txBody>
      </p:sp>
      <p:sp>
        <p:nvSpPr>
          <p:cNvPr id="7" name="Freeform 7"/>
          <p:cNvSpPr/>
          <p:nvPr/>
        </p:nvSpPr>
        <p:spPr>
          <a:xfrm>
            <a:off x="1028700" y="2425370"/>
            <a:ext cx="13154566" cy="6445737"/>
          </a:xfrm>
          <a:custGeom>
            <a:avLst/>
            <a:gdLst/>
            <a:ahLst/>
            <a:cxnLst/>
            <a:rect l="l" t="t" r="r" b="b"/>
            <a:pathLst>
              <a:path w="13154566" h="6445737">
                <a:moveTo>
                  <a:pt x="0" y="0"/>
                </a:moveTo>
                <a:lnTo>
                  <a:pt x="13154566" y="0"/>
                </a:lnTo>
                <a:lnTo>
                  <a:pt x="13154566" y="6445737"/>
                </a:lnTo>
                <a:lnTo>
                  <a:pt x="0" y="6445737"/>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1347788"/>
            <a:ext cx="9248920"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Strategic Planning: The Process</a:t>
            </a:r>
          </a:p>
        </p:txBody>
      </p:sp>
    </p:spTree>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1586167" cy="1830920"/>
            <a:chOff x="0" y="0"/>
            <a:chExt cx="2571723" cy="406400"/>
          </a:xfrm>
        </p:grpSpPr>
        <p:sp>
          <p:nvSpPr>
            <p:cNvPr id="3" name="Freeform 3"/>
            <p:cNvSpPr/>
            <p:nvPr/>
          </p:nvSpPr>
          <p:spPr>
            <a:xfrm>
              <a:off x="0" y="0"/>
              <a:ext cx="2571723" cy="406400"/>
            </a:xfrm>
            <a:custGeom>
              <a:avLst/>
              <a:gdLst/>
              <a:ahLst/>
              <a:cxnLst/>
              <a:rect l="l" t="t" r="r" b="b"/>
              <a:pathLst>
                <a:path w="2571723" h="406400">
                  <a:moveTo>
                    <a:pt x="2368523" y="0"/>
                  </a:moveTo>
                  <a:cubicBezTo>
                    <a:pt x="2480747" y="0"/>
                    <a:pt x="2571723" y="90976"/>
                    <a:pt x="2571723" y="203200"/>
                  </a:cubicBezTo>
                  <a:cubicBezTo>
                    <a:pt x="2571723" y="315424"/>
                    <a:pt x="2480747" y="406400"/>
                    <a:pt x="2368523"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2571723" cy="444500"/>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2"/>
            <a:stretch>
              <a:fillRect/>
            </a:stretch>
          </a:blipFill>
        </p:spPr>
        <p:txBody>
          <a:bodyPr/>
          <a:lstStyle/>
          <a:p>
            <a:endParaRPr lang="en-US"/>
          </a:p>
        </p:txBody>
      </p:sp>
      <p:sp>
        <p:nvSpPr>
          <p:cNvPr id="6" name="Freeform 6"/>
          <p:cNvSpPr/>
          <p:nvPr/>
        </p:nvSpPr>
        <p:spPr>
          <a:xfrm>
            <a:off x="1028700" y="3097837"/>
            <a:ext cx="12410649" cy="6360458"/>
          </a:xfrm>
          <a:custGeom>
            <a:avLst/>
            <a:gdLst/>
            <a:ahLst/>
            <a:cxnLst/>
            <a:rect l="l" t="t" r="r" b="b"/>
            <a:pathLst>
              <a:path w="12410649" h="6360458">
                <a:moveTo>
                  <a:pt x="0" y="0"/>
                </a:moveTo>
                <a:lnTo>
                  <a:pt x="12410649" y="0"/>
                </a:lnTo>
                <a:lnTo>
                  <a:pt x="12410649" y="6360457"/>
                </a:lnTo>
                <a:lnTo>
                  <a:pt x="0" y="6360457"/>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028700" y="1347788"/>
            <a:ext cx="9248920"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Strategic Planning: The Process</a:t>
            </a:r>
          </a:p>
        </p:txBody>
      </p:sp>
      <p:sp>
        <p:nvSpPr>
          <p:cNvPr id="8" name="Freeform 8"/>
          <p:cNvSpPr/>
          <p:nvPr/>
        </p:nvSpPr>
        <p:spPr>
          <a:xfrm rot="-6763747">
            <a:off x="11588982" y="-2177064"/>
            <a:ext cx="12534735" cy="7598977"/>
          </a:xfrm>
          <a:custGeom>
            <a:avLst/>
            <a:gdLst/>
            <a:ahLst/>
            <a:cxnLst/>
            <a:rect l="l" t="t" r="r" b="b"/>
            <a:pathLst>
              <a:path w="12534735" h="7598977">
                <a:moveTo>
                  <a:pt x="0" y="0"/>
                </a:moveTo>
                <a:lnTo>
                  <a:pt x="12534735" y="0"/>
                </a:lnTo>
                <a:lnTo>
                  <a:pt x="12534735" y="7598978"/>
                </a:lnTo>
                <a:lnTo>
                  <a:pt x="0" y="7598978"/>
                </a:lnTo>
                <a:lnTo>
                  <a:pt x="0" y="0"/>
                </a:lnTo>
                <a:close/>
              </a:path>
            </a:pathLst>
          </a:custGeom>
          <a:blipFill>
            <a:blip r:embed="rId4">
              <a:alphaModFix amt="20999"/>
            </a:blip>
            <a:stretch>
              <a:fillRect l="-94994" r="-27322" b="-122221"/>
            </a:stretch>
          </a:blipFill>
          <a:ln cap="sq">
            <a:noFill/>
            <a:prstDash val="solid"/>
            <a:miter/>
          </a:ln>
        </p:spPr>
        <p:txBody>
          <a:bodyPr/>
          <a:lstStyle/>
          <a:p>
            <a:endParaRPr lang="en-US"/>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1586167" cy="1830920"/>
            <a:chOff x="0" y="0"/>
            <a:chExt cx="2571723" cy="406400"/>
          </a:xfrm>
        </p:grpSpPr>
        <p:sp>
          <p:nvSpPr>
            <p:cNvPr id="3" name="Freeform 3"/>
            <p:cNvSpPr/>
            <p:nvPr/>
          </p:nvSpPr>
          <p:spPr>
            <a:xfrm>
              <a:off x="0" y="0"/>
              <a:ext cx="2571723" cy="406400"/>
            </a:xfrm>
            <a:custGeom>
              <a:avLst/>
              <a:gdLst/>
              <a:ahLst/>
              <a:cxnLst/>
              <a:rect l="l" t="t" r="r" b="b"/>
              <a:pathLst>
                <a:path w="2571723" h="406400">
                  <a:moveTo>
                    <a:pt x="2368523" y="0"/>
                  </a:moveTo>
                  <a:cubicBezTo>
                    <a:pt x="2480747" y="0"/>
                    <a:pt x="2571723" y="90976"/>
                    <a:pt x="2571723" y="203200"/>
                  </a:cubicBezTo>
                  <a:cubicBezTo>
                    <a:pt x="2571723" y="315424"/>
                    <a:pt x="2480747" y="406400"/>
                    <a:pt x="2368523"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2571723" cy="444500"/>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2"/>
            <a:stretch>
              <a:fillRect/>
            </a:stretch>
          </a:blipFill>
        </p:spPr>
        <p:txBody>
          <a:bodyPr/>
          <a:lstStyle/>
          <a:p>
            <a:endParaRPr lang="en-US"/>
          </a:p>
        </p:txBody>
      </p:sp>
      <p:sp>
        <p:nvSpPr>
          <p:cNvPr id="6" name="Freeform 6"/>
          <p:cNvSpPr/>
          <p:nvPr/>
        </p:nvSpPr>
        <p:spPr>
          <a:xfrm>
            <a:off x="1028700" y="2776476"/>
            <a:ext cx="12986154" cy="7109919"/>
          </a:xfrm>
          <a:custGeom>
            <a:avLst/>
            <a:gdLst/>
            <a:ahLst/>
            <a:cxnLst/>
            <a:rect l="l" t="t" r="r" b="b"/>
            <a:pathLst>
              <a:path w="12986154" h="7109919">
                <a:moveTo>
                  <a:pt x="0" y="0"/>
                </a:moveTo>
                <a:lnTo>
                  <a:pt x="12986154" y="0"/>
                </a:lnTo>
                <a:lnTo>
                  <a:pt x="12986154" y="7109920"/>
                </a:lnTo>
                <a:lnTo>
                  <a:pt x="0" y="7109920"/>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028700" y="1347788"/>
            <a:ext cx="9248920"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Strategic Planning: The Process</a:t>
            </a:r>
          </a:p>
        </p:txBody>
      </p:sp>
      <p:sp>
        <p:nvSpPr>
          <p:cNvPr id="8" name="Freeform 8"/>
          <p:cNvSpPr/>
          <p:nvPr/>
        </p:nvSpPr>
        <p:spPr>
          <a:xfrm rot="-6763747">
            <a:off x="11588982" y="-2177064"/>
            <a:ext cx="12534735" cy="7598977"/>
          </a:xfrm>
          <a:custGeom>
            <a:avLst/>
            <a:gdLst/>
            <a:ahLst/>
            <a:cxnLst/>
            <a:rect l="l" t="t" r="r" b="b"/>
            <a:pathLst>
              <a:path w="12534735" h="7598977">
                <a:moveTo>
                  <a:pt x="0" y="0"/>
                </a:moveTo>
                <a:lnTo>
                  <a:pt x="12534735" y="0"/>
                </a:lnTo>
                <a:lnTo>
                  <a:pt x="12534735" y="7598978"/>
                </a:lnTo>
                <a:lnTo>
                  <a:pt x="0" y="7598978"/>
                </a:lnTo>
                <a:lnTo>
                  <a:pt x="0" y="0"/>
                </a:lnTo>
                <a:close/>
              </a:path>
            </a:pathLst>
          </a:custGeom>
          <a:blipFill>
            <a:blip r:embed="rId4">
              <a:alphaModFix amt="20999"/>
            </a:blip>
            <a:stretch>
              <a:fillRect l="-94994" r="-27322" b="-122221"/>
            </a:stretch>
          </a:blipFill>
          <a:ln cap="sq">
            <a:noFill/>
            <a:prstDash val="solid"/>
            <a:miter/>
          </a:ln>
        </p:spPr>
        <p:txBody>
          <a:bodyPr/>
          <a:lstStyle/>
          <a:p>
            <a:endParaRPr lang="en-US"/>
          </a:p>
        </p:txBody>
      </p: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660609" y="9949166"/>
            <a:ext cx="14947732" cy="4688748"/>
            <a:chOff x="0" y="0"/>
            <a:chExt cx="2226818" cy="698500"/>
          </a:xfrm>
        </p:grpSpPr>
        <p:sp>
          <p:nvSpPr>
            <p:cNvPr id="3" name="Freeform 3"/>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FFFFF"/>
            </a:solidFill>
          </p:spPr>
          <p:txBody>
            <a:bodyPr/>
            <a:lstStyle/>
            <a:p>
              <a:endParaRPr lang="en-US"/>
            </a:p>
          </p:txBody>
        </p:sp>
        <p:sp>
          <p:nvSpPr>
            <p:cNvPr id="4" name="TextBox 4"/>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3842125" y="9746287"/>
            <a:ext cx="8590251" cy="1081425"/>
            <a:chOff x="0" y="0"/>
            <a:chExt cx="3228220" cy="406400"/>
          </a:xfrm>
        </p:grpSpPr>
        <p:sp>
          <p:nvSpPr>
            <p:cNvPr id="6" name="Freeform 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7" name="TextBox 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088414" y="4074368"/>
            <a:ext cx="14111172" cy="2138264"/>
            <a:chOff x="0" y="0"/>
            <a:chExt cx="18814896" cy="2851019"/>
          </a:xfrm>
        </p:grpSpPr>
        <p:grpSp>
          <p:nvGrpSpPr>
            <p:cNvPr id="9" name="Group 9"/>
            <p:cNvGrpSpPr/>
            <p:nvPr/>
          </p:nvGrpSpPr>
          <p:grpSpPr>
            <a:xfrm>
              <a:off x="0" y="0"/>
              <a:ext cx="18814896" cy="2851019"/>
              <a:chOff x="0" y="0"/>
              <a:chExt cx="3682659" cy="558033"/>
            </a:xfrm>
          </p:grpSpPr>
          <p:sp>
            <p:nvSpPr>
              <p:cNvPr id="10" name="Freeform 10"/>
              <p:cNvSpPr/>
              <p:nvPr/>
            </p:nvSpPr>
            <p:spPr>
              <a:xfrm>
                <a:off x="0" y="0"/>
                <a:ext cx="3682659" cy="558033"/>
              </a:xfrm>
              <a:custGeom>
                <a:avLst/>
                <a:gdLst/>
                <a:ahLst/>
                <a:cxnLst/>
                <a:rect l="l" t="t" r="r" b="b"/>
                <a:pathLst>
                  <a:path w="3682659" h="558033">
                    <a:moveTo>
                      <a:pt x="3479459" y="0"/>
                    </a:moveTo>
                    <a:cubicBezTo>
                      <a:pt x="3591683" y="0"/>
                      <a:pt x="3682659" y="124920"/>
                      <a:pt x="3682659" y="279016"/>
                    </a:cubicBezTo>
                    <a:cubicBezTo>
                      <a:pt x="3682659" y="433113"/>
                      <a:pt x="3591683" y="558033"/>
                      <a:pt x="3479459" y="558033"/>
                    </a:cubicBezTo>
                    <a:lnTo>
                      <a:pt x="203200" y="558033"/>
                    </a:lnTo>
                    <a:cubicBezTo>
                      <a:pt x="90976" y="558033"/>
                      <a:pt x="0" y="433113"/>
                      <a:pt x="0" y="279016"/>
                    </a:cubicBezTo>
                    <a:cubicBezTo>
                      <a:pt x="0" y="124920"/>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11" name="TextBox 11"/>
              <p:cNvSpPr txBox="1"/>
              <p:nvPr/>
            </p:nvSpPr>
            <p:spPr>
              <a:xfrm>
                <a:off x="0" y="-38100"/>
                <a:ext cx="3682659" cy="596133"/>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343332" y="662451"/>
              <a:ext cx="16128233" cy="15546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Do you know what are the key findings from your last </a:t>
              </a:r>
              <a:r>
                <a:rPr lang="en-US" sz="3999" b="1">
                  <a:solidFill>
                    <a:srgbClr val="46AE48"/>
                  </a:solidFill>
                  <a:latin typeface="Montserrat Bold"/>
                  <a:ea typeface="Montserrat Bold"/>
                  <a:cs typeface="Montserrat Bold"/>
                  <a:sym typeface="Montserrat Bold"/>
                </a:rPr>
                <a:t>Needs Assessment</a:t>
              </a:r>
              <a:r>
                <a:rPr lang="en-US" sz="3999" b="1">
                  <a:solidFill>
                    <a:srgbClr val="1473A0"/>
                  </a:solidFill>
                  <a:latin typeface="Montserrat Bold"/>
                  <a:ea typeface="Montserrat Bold"/>
                  <a:cs typeface="Montserrat Bold"/>
                  <a:sym typeface="Montserrat Bold"/>
                </a:rPr>
                <a:t>? </a:t>
              </a:r>
            </a:p>
          </p:txBody>
        </p:sp>
      </p:grpSp>
      <p:grpSp>
        <p:nvGrpSpPr>
          <p:cNvPr id="13" name="Group 13"/>
          <p:cNvGrpSpPr/>
          <p:nvPr/>
        </p:nvGrpSpPr>
        <p:grpSpPr>
          <a:xfrm>
            <a:off x="-4128970" y="9746287"/>
            <a:ext cx="8590251" cy="1081425"/>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7782815" y="7985223"/>
            <a:ext cx="2722370" cy="1648166"/>
          </a:xfrm>
          <a:custGeom>
            <a:avLst/>
            <a:gdLst/>
            <a:ahLst/>
            <a:cxnLst/>
            <a:rect l="l" t="t" r="r" b="b"/>
            <a:pathLst>
              <a:path w="2722370" h="1648166">
                <a:moveTo>
                  <a:pt x="0" y="0"/>
                </a:moveTo>
                <a:lnTo>
                  <a:pt x="2722370" y="0"/>
                </a:lnTo>
                <a:lnTo>
                  <a:pt x="2722370" y="1648166"/>
                </a:lnTo>
                <a:lnTo>
                  <a:pt x="0" y="1648166"/>
                </a:lnTo>
                <a:lnTo>
                  <a:pt x="0" y="0"/>
                </a:lnTo>
                <a:close/>
              </a:path>
            </a:pathLst>
          </a:custGeom>
          <a:blipFill>
            <a:blip r:embed="rId2"/>
            <a:stretch>
              <a:fillRect/>
            </a:stretch>
          </a:blipFill>
        </p:spPr>
        <p:txBody>
          <a:bodyPr/>
          <a:lstStyle/>
          <a:p>
            <a:endParaRPr lang="en-US"/>
          </a:p>
        </p:txBody>
      </p:sp>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2088414" y="4074368"/>
            <a:ext cx="14111172" cy="2138264"/>
            <a:chOff x="0" y="0"/>
            <a:chExt cx="18814896" cy="2851019"/>
          </a:xfrm>
        </p:grpSpPr>
        <p:grpSp>
          <p:nvGrpSpPr>
            <p:cNvPr id="3" name="Group 3"/>
            <p:cNvGrpSpPr/>
            <p:nvPr/>
          </p:nvGrpSpPr>
          <p:grpSpPr>
            <a:xfrm>
              <a:off x="0" y="0"/>
              <a:ext cx="18814896" cy="2851019"/>
              <a:chOff x="0" y="0"/>
              <a:chExt cx="3682659" cy="558033"/>
            </a:xfrm>
          </p:grpSpPr>
          <p:sp>
            <p:nvSpPr>
              <p:cNvPr id="4" name="Freeform 4"/>
              <p:cNvSpPr/>
              <p:nvPr/>
            </p:nvSpPr>
            <p:spPr>
              <a:xfrm>
                <a:off x="0" y="0"/>
                <a:ext cx="3682659" cy="558033"/>
              </a:xfrm>
              <a:custGeom>
                <a:avLst/>
                <a:gdLst/>
                <a:ahLst/>
                <a:cxnLst/>
                <a:rect l="l" t="t" r="r" b="b"/>
                <a:pathLst>
                  <a:path w="3682659" h="558033">
                    <a:moveTo>
                      <a:pt x="3479459" y="0"/>
                    </a:moveTo>
                    <a:cubicBezTo>
                      <a:pt x="3591683" y="0"/>
                      <a:pt x="3682659" y="124920"/>
                      <a:pt x="3682659" y="279016"/>
                    </a:cubicBezTo>
                    <a:cubicBezTo>
                      <a:pt x="3682659" y="433113"/>
                      <a:pt x="3591683" y="558033"/>
                      <a:pt x="3479459" y="558033"/>
                    </a:cubicBezTo>
                    <a:lnTo>
                      <a:pt x="203200" y="558033"/>
                    </a:lnTo>
                    <a:cubicBezTo>
                      <a:pt x="90976" y="558033"/>
                      <a:pt x="0" y="433113"/>
                      <a:pt x="0" y="279016"/>
                    </a:cubicBezTo>
                    <a:cubicBezTo>
                      <a:pt x="0" y="124920"/>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5" name="TextBox 5"/>
              <p:cNvSpPr txBox="1"/>
              <p:nvPr/>
            </p:nvSpPr>
            <p:spPr>
              <a:xfrm>
                <a:off x="0" y="-38100"/>
                <a:ext cx="3682659" cy="596133"/>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343332" y="662451"/>
              <a:ext cx="16128233" cy="15546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Let’s explore an example of </a:t>
              </a:r>
            </a:p>
            <a:p>
              <a:pPr algn="ctr">
                <a:lnSpc>
                  <a:spcPts val="4599"/>
                </a:lnSpc>
              </a:pPr>
              <a:r>
                <a:rPr lang="en-US" sz="3999" b="1">
                  <a:solidFill>
                    <a:srgbClr val="1473A0"/>
                  </a:solidFill>
                  <a:latin typeface="Montserrat Bold"/>
                  <a:ea typeface="Montserrat Bold"/>
                  <a:cs typeface="Montserrat Bold"/>
                  <a:sym typeface="Montserrat Bold"/>
                </a:rPr>
                <a:t>Strategic Planning </a:t>
              </a:r>
            </a:p>
          </p:txBody>
        </p:sp>
      </p:grpSp>
      <p:sp>
        <p:nvSpPr>
          <p:cNvPr id="7" name="Freeform 7"/>
          <p:cNvSpPr/>
          <p:nvPr/>
        </p:nvSpPr>
        <p:spPr>
          <a:xfrm>
            <a:off x="7782815" y="7985223"/>
            <a:ext cx="2722370" cy="1648166"/>
          </a:xfrm>
          <a:custGeom>
            <a:avLst/>
            <a:gdLst/>
            <a:ahLst/>
            <a:cxnLst/>
            <a:rect l="l" t="t" r="r" b="b"/>
            <a:pathLst>
              <a:path w="2722370" h="1648166">
                <a:moveTo>
                  <a:pt x="0" y="0"/>
                </a:moveTo>
                <a:lnTo>
                  <a:pt x="2722370" y="0"/>
                </a:lnTo>
                <a:lnTo>
                  <a:pt x="2722370" y="1648166"/>
                </a:lnTo>
                <a:lnTo>
                  <a:pt x="0" y="1648166"/>
                </a:lnTo>
                <a:lnTo>
                  <a:pt x="0" y="0"/>
                </a:lnTo>
                <a:close/>
              </a:path>
            </a:pathLst>
          </a:custGeom>
          <a:blipFill>
            <a:blip r:embed="rId2"/>
            <a:stretch>
              <a:fillRect/>
            </a:stretch>
          </a:blipFill>
        </p:spPr>
        <p:txBody>
          <a:bodyPr/>
          <a:lstStyle/>
          <a:p>
            <a:endParaRPr lang="en-US"/>
          </a:p>
        </p:txBody>
      </p:sp>
      <p:grpSp>
        <p:nvGrpSpPr>
          <p:cNvPr id="8" name="Group 8"/>
          <p:cNvGrpSpPr/>
          <p:nvPr/>
        </p:nvGrpSpPr>
        <p:grpSpPr>
          <a:xfrm>
            <a:off x="-4128970" y="9746287"/>
            <a:ext cx="26561346" cy="4891626"/>
            <a:chOff x="0" y="0"/>
            <a:chExt cx="35415128" cy="6522169"/>
          </a:xfrm>
        </p:grpSpPr>
        <p:grpSp>
          <p:nvGrpSpPr>
            <p:cNvPr id="9" name="Group 9"/>
            <p:cNvGrpSpPr/>
            <p:nvPr/>
          </p:nvGrpSpPr>
          <p:grpSpPr>
            <a:xfrm>
              <a:off x="7719438" y="270504"/>
              <a:ext cx="19930309" cy="6251664"/>
              <a:chOff x="0" y="0"/>
              <a:chExt cx="2226818" cy="698500"/>
            </a:xfrm>
          </p:grpSpPr>
          <p:sp>
            <p:nvSpPr>
              <p:cNvPr id="10" name="Freeform 10"/>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11" name="TextBox 11"/>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23961460" y="0"/>
              <a:ext cx="11453668" cy="1441900"/>
              <a:chOff x="0" y="0"/>
              <a:chExt cx="3228220" cy="406400"/>
            </a:xfrm>
          </p:grpSpPr>
          <p:sp>
            <p:nvSpPr>
              <p:cNvPr id="13" name="Freeform 13"/>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4" name="TextBox 14"/>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0" y="0"/>
              <a:ext cx="11453668" cy="1441900"/>
              <a:chOff x="0" y="0"/>
              <a:chExt cx="3228220" cy="406400"/>
            </a:xfrm>
          </p:grpSpPr>
          <p:sp>
            <p:nvSpPr>
              <p:cNvPr id="16" name="Freeform 1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7" name="TextBox 1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2297178" y="9960981"/>
            <a:ext cx="7062911" cy="1081425"/>
            <a:chOff x="0" y="0"/>
            <a:chExt cx="2654245" cy="406400"/>
          </a:xfrm>
        </p:grpSpPr>
        <p:sp>
          <p:nvSpPr>
            <p:cNvPr id="3" name="Freeform 3"/>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4" name="TextBox 4"/>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655436" y="9667918"/>
            <a:ext cx="8590251" cy="1081425"/>
            <a:chOff x="0" y="0"/>
            <a:chExt cx="3228220" cy="406400"/>
          </a:xfrm>
        </p:grpSpPr>
        <p:sp>
          <p:nvSpPr>
            <p:cNvPr id="6" name="Freeform 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7" name="TextBox 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3598356" y="-107347"/>
            <a:ext cx="8624679" cy="10501693"/>
            <a:chOff x="0" y="0"/>
            <a:chExt cx="1336189" cy="1626987"/>
          </a:xfrm>
        </p:grpSpPr>
        <p:sp>
          <p:nvSpPr>
            <p:cNvPr id="9" name="Freeform 9"/>
            <p:cNvSpPr/>
            <p:nvPr/>
          </p:nvSpPr>
          <p:spPr>
            <a:xfrm>
              <a:off x="0" y="0"/>
              <a:ext cx="1336188" cy="1626987"/>
            </a:xfrm>
            <a:custGeom>
              <a:avLst/>
              <a:gdLst/>
              <a:ahLst/>
              <a:cxnLst/>
              <a:rect l="l" t="t" r="r" b="b"/>
              <a:pathLst>
                <a:path w="1336188" h="1626987">
                  <a:moveTo>
                    <a:pt x="668094" y="0"/>
                  </a:moveTo>
                  <a:cubicBezTo>
                    <a:pt x="299116" y="0"/>
                    <a:pt x="0" y="364213"/>
                    <a:pt x="0" y="813494"/>
                  </a:cubicBezTo>
                  <a:cubicBezTo>
                    <a:pt x="0" y="1262774"/>
                    <a:pt x="299116" y="1626987"/>
                    <a:pt x="668094" y="1626987"/>
                  </a:cubicBezTo>
                  <a:cubicBezTo>
                    <a:pt x="1037073" y="1626987"/>
                    <a:pt x="1336188" y="1262774"/>
                    <a:pt x="1336188" y="813494"/>
                  </a:cubicBezTo>
                  <a:cubicBezTo>
                    <a:pt x="1336188" y="364213"/>
                    <a:pt x="1037073" y="0"/>
                    <a:pt x="668094" y="0"/>
                  </a:cubicBezTo>
                  <a:close/>
                </a:path>
              </a:pathLst>
            </a:custGeom>
            <a:blipFill>
              <a:blip r:embed="rId2"/>
              <a:stretch>
                <a:fillRect l="-31175" r="-31175"/>
              </a:stretch>
            </a:blipFill>
          </p:spPr>
          <p:txBody>
            <a:bodyPr/>
            <a:lstStyle/>
            <a:p>
              <a:endParaRPr lang="en-US"/>
            </a:p>
          </p:txBody>
        </p:sp>
      </p:grpSp>
      <p:sp>
        <p:nvSpPr>
          <p:cNvPr id="10" name="TextBox 10"/>
          <p:cNvSpPr txBox="1"/>
          <p:nvPr/>
        </p:nvSpPr>
        <p:spPr>
          <a:xfrm>
            <a:off x="5471034" y="819150"/>
            <a:ext cx="11435087" cy="7047738"/>
          </a:xfrm>
          <a:prstGeom prst="rect">
            <a:avLst/>
          </a:prstGeom>
        </p:spPr>
        <p:txBody>
          <a:bodyPr lIns="0" tIns="0" rIns="0" bIns="0" rtlCol="0" anchor="t">
            <a:spAutoFit/>
          </a:bodyPr>
          <a:lstStyle/>
          <a:p>
            <a:pPr algn="ctr">
              <a:lnSpc>
                <a:spcPts val="5136"/>
              </a:lnSpc>
            </a:pPr>
            <a:r>
              <a:rPr lang="en-US" sz="2400">
                <a:solidFill>
                  <a:srgbClr val="FFFFFF"/>
                </a:solidFill>
                <a:latin typeface="Montserrat"/>
                <a:ea typeface="Montserrat"/>
                <a:cs typeface="Montserrat"/>
                <a:sym typeface="Montserrat"/>
              </a:rPr>
              <a:t>Nestled in the heart of the country </a:t>
            </a:r>
            <a:r>
              <a:rPr lang="en-US" sz="2400" i="1">
                <a:solidFill>
                  <a:srgbClr val="FFFFFF"/>
                </a:solidFill>
                <a:latin typeface="Montserrat Italics"/>
                <a:ea typeface="Montserrat Italics"/>
                <a:cs typeface="Montserrat Italics"/>
                <a:sym typeface="Montserrat Italics"/>
              </a:rPr>
              <a:t>NorthStar Community Health Center</a:t>
            </a:r>
            <a:r>
              <a:rPr lang="en-US" sz="2400">
                <a:solidFill>
                  <a:srgbClr val="FFFFFF"/>
                </a:solidFill>
                <a:latin typeface="Montserrat"/>
                <a:ea typeface="Montserrat"/>
                <a:cs typeface="Montserrat"/>
                <a:sym typeface="Montserrat"/>
              </a:rPr>
              <a:t> stands as a pillar of care and support for the local population, dedicated to providing high-quality, accessible healthcare for all. At NorthStar, the staff is regarded as the most valuable resource, embodying the compassion and expertise that drives the center’s mission to serve a diverse and growing community. However, like many community health centers, NorthStar faces significant challenges, from managing the demands of an ever-increasing patient load to addressing the nationwide shortage of healthcare professionals. Balancing the need for expanded services with limited resources, the center continuously strives to support its dedicated team while ensuring that no patient goes without the care they deserve.</a:t>
            </a:r>
          </a:p>
        </p:txBody>
      </p:sp>
      <p:sp>
        <p:nvSpPr>
          <p:cNvPr id="11" name="Freeform 11"/>
          <p:cNvSpPr/>
          <p:nvPr/>
        </p:nvSpPr>
        <p:spPr>
          <a:xfrm>
            <a:off x="16171871" y="8444680"/>
            <a:ext cx="1639300" cy="992458"/>
          </a:xfrm>
          <a:custGeom>
            <a:avLst/>
            <a:gdLst/>
            <a:ahLst/>
            <a:cxnLst/>
            <a:rect l="l" t="t" r="r" b="b"/>
            <a:pathLst>
              <a:path w="1639300" h="992458">
                <a:moveTo>
                  <a:pt x="0" y="0"/>
                </a:moveTo>
                <a:lnTo>
                  <a:pt x="1639300" y="0"/>
                </a:lnTo>
                <a:lnTo>
                  <a:pt x="1639300" y="992458"/>
                </a:lnTo>
                <a:lnTo>
                  <a:pt x="0" y="992458"/>
                </a:lnTo>
                <a:lnTo>
                  <a:pt x="0" y="0"/>
                </a:lnTo>
                <a:close/>
              </a:path>
            </a:pathLst>
          </a:custGeom>
          <a:blipFill>
            <a:blip r:embed="rId3"/>
            <a:stretch>
              <a:fillRect/>
            </a:stretch>
          </a:blipFill>
        </p:spPr>
        <p:txBody>
          <a:bodyPr/>
          <a:lstStyle/>
          <a:p>
            <a:endParaRPr lang="en-US"/>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5866520" y="8638617"/>
            <a:ext cx="2045248" cy="1239365"/>
          </a:xfrm>
          <a:custGeom>
            <a:avLst/>
            <a:gdLst/>
            <a:ahLst/>
            <a:cxnLst/>
            <a:rect l="l" t="t" r="r" b="b"/>
            <a:pathLst>
              <a:path w="2045248" h="1239365">
                <a:moveTo>
                  <a:pt x="0" y="0"/>
                </a:moveTo>
                <a:lnTo>
                  <a:pt x="2045249" y="0"/>
                </a:lnTo>
                <a:lnTo>
                  <a:pt x="2045249" y="1239366"/>
                </a:lnTo>
                <a:lnTo>
                  <a:pt x="0" y="1239366"/>
                </a:lnTo>
                <a:lnTo>
                  <a:pt x="0" y="0"/>
                </a:lnTo>
                <a:close/>
              </a:path>
            </a:pathLst>
          </a:custGeom>
          <a:blipFill>
            <a:blip r:embed="rId2"/>
            <a:stretch>
              <a:fillRect/>
            </a:stretch>
          </a:blipFill>
        </p:spPr>
        <p:txBody>
          <a:bodyPr/>
          <a:lstStyle/>
          <a:p>
            <a:endParaRPr lang="en-US"/>
          </a:p>
        </p:txBody>
      </p:sp>
      <p:sp>
        <p:nvSpPr>
          <p:cNvPr id="3" name="Freeform 3"/>
          <p:cNvSpPr/>
          <p:nvPr/>
        </p:nvSpPr>
        <p:spPr>
          <a:xfrm rot="5533629">
            <a:off x="-8487802" y="-2488722"/>
            <a:ext cx="19033005" cy="10356725"/>
          </a:xfrm>
          <a:custGeom>
            <a:avLst/>
            <a:gdLst/>
            <a:ahLst/>
            <a:cxnLst/>
            <a:rect l="l" t="t" r="r" b="b"/>
            <a:pathLst>
              <a:path w="19033005" h="10356725">
                <a:moveTo>
                  <a:pt x="0" y="0"/>
                </a:moveTo>
                <a:lnTo>
                  <a:pt x="19033004" y="0"/>
                </a:lnTo>
                <a:lnTo>
                  <a:pt x="19033004" y="10356724"/>
                </a:lnTo>
                <a:lnTo>
                  <a:pt x="0" y="10356724"/>
                </a:lnTo>
                <a:lnTo>
                  <a:pt x="0" y="0"/>
                </a:lnTo>
                <a:close/>
              </a:path>
            </a:pathLst>
          </a:custGeom>
          <a:blipFill>
            <a:blip r:embed="rId3">
              <a:alphaModFix amt="20999"/>
            </a:blip>
            <a:stretch>
              <a:fillRect l="-80145" r="-19403" b="-122221"/>
            </a:stretch>
          </a:blipFill>
          <a:ln cap="sq">
            <a:noFill/>
            <a:prstDash val="solid"/>
            <a:miter/>
          </a:ln>
        </p:spPr>
        <p:txBody>
          <a:bodyPr/>
          <a:lstStyle/>
          <a:p>
            <a:endParaRPr lang="en-US"/>
          </a:p>
        </p:txBody>
      </p:sp>
      <p:grpSp>
        <p:nvGrpSpPr>
          <p:cNvPr id="4" name="Group 4"/>
          <p:cNvGrpSpPr/>
          <p:nvPr/>
        </p:nvGrpSpPr>
        <p:grpSpPr>
          <a:xfrm>
            <a:off x="-5072466" y="-2404710"/>
            <a:ext cx="9637676" cy="9142658"/>
            <a:chOff x="0" y="0"/>
            <a:chExt cx="889703" cy="844005"/>
          </a:xfrm>
        </p:grpSpPr>
        <p:sp>
          <p:nvSpPr>
            <p:cNvPr id="5" name="Freeform 5"/>
            <p:cNvSpPr/>
            <p:nvPr/>
          </p:nvSpPr>
          <p:spPr>
            <a:xfrm>
              <a:off x="0" y="0"/>
              <a:ext cx="889703" cy="844005"/>
            </a:xfrm>
            <a:custGeom>
              <a:avLst/>
              <a:gdLst/>
              <a:ahLst/>
              <a:cxnLst/>
              <a:rect l="l" t="t" r="r" b="b"/>
              <a:pathLst>
                <a:path w="889703" h="844005">
                  <a:moveTo>
                    <a:pt x="444851" y="0"/>
                  </a:moveTo>
                  <a:cubicBezTo>
                    <a:pt x="199167" y="0"/>
                    <a:pt x="0" y="188937"/>
                    <a:pt x="0" y="422003"/>
                  </a:cubicBezTo>
                  <a:cubicBezTo>
                    <a:pt x="0" y="655068"/>
                    <a:pt x="199167" y="844005"/>
                    <a:pt x="444851" y="844005"/>
                  </a:cubicBezTo>
                  <a:cubicBezTo>
                    <a:pt x="690536" y="844005"/>
                    <a:pt x="889703" y="655068"/>
                    <a:pt x="889703" y="422003"/>
                  </a:cubicBezTo>
                  <a:cubicBezTo>
                    <a:pt x="889703" y="188937"/>
                    <a:pt x="690536" y="0"/>
                    <a:pt x="444851" y="0"/>
                  </a:cubicBezTo>
                  <a:close/>
                </a:path>
              </a:pathLst>
            </a:custGeom>
            <a:blipFill>
              <a:blip r:embed="rId4"/>
              <a:stretch>
                <a:fillRect l="-14728" r="-53363"/>
              </a:stretch>
            </a:blipFill>
          </p:spPr>
          <p:txBody>
            <a:bodyPr/>
            <a:lstStyle/>
            <a:p>
              <a:endParaRPr lang="en-US"/>
            </a:p>
          </p:txBody>
        </p:sp>
      </p:grpSp>
      <p:grpSp>
        <p:nvGrpSpPr>
          <p:cNvPr id="6" name="Group 6"/>
          <p:cNvGrpSpPr/>
          <p:nvPr/>
        </p:nvGrpSpPr>
        <p:grpSpPr>
          <a:xfrm>
            <a:off x="6325166" y="464258"/>
            <a:ext cx="12621668" cy="1830920"/>
            <a:chOff x="0" y="0"/>
            <a:chExt cx="2801568" cy="406400"/>
          </a:xfrm>
        </p:grpSpPr>
        <p:sp>
          <p:nvSpPr>
            <p:cNvPr id="7" name="Freeform 7"/>
            <p:cNvSpPr/>
            <p:nvPr/>
          </p:nvSpPr>
          <p:spPr>
            <a:xfrm>
              <a:off x="0" y="0"/>
              <a:ext cx="2801568" cy="406400"/>
            </a:xfrm>
            <a:custGeom>
              <a:avLst/>
              <a:gdLst/>
              <a:ahLst/>
              <a:cxnLst/>
              <a:rect l="l" t="t" r="r" b="b"/>
              <a:pathLst>
                <a:path w="2801568" h="406400">
                  <a:moveTo>
                    <a:pt x="2598368" y="0"/>
                  </a:moveTo>
                  <a:cubicBezTo>
                    <a:pt x="2710592" y="0"/>
                    <a:pt x="2801568" y="90976"/>
                    <a:pt x="2801568" y="203200"/>
                  </a:cubicBezTo>
                  <a:cubicBezTo>
                    <a:pt x="2801568" y="315424"/>
                    <a:pt x="2710592" y="406400"/>
                    <a:pt x="2598368"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8" name="TextBox 8"/>
            <p:cNvSpPr txBox="1"/>
            <p:nvPr/>
          </p:nvSpPr>
          <p:spPr>
            <a:xfrm>
              <a:off x="0" y="-38100"/>
              <a:ext cx="2801568" cy="444500"/>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7587451" y="1105080"/>
            <a:ext cx="10881150"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Examples of </a:t>
            </a:r>
            <a:r>
              <a:rPr lang="en-US" sz="3999" b="1">
                <a:solidFill>
                  <a:srgbClr val="46AE48"/>
                </a:solidFill>
                <a:latin typeface="Montserrat Bold"/>
                <a:ea typeface="Montserrat Bold"/>
                <a:cs typeface="Montserrat Bold"/>
                <a:sym typeface="Montserrat Bold"/>
              </a:rPr>
              <a:t>Vision</a:t>
            </a:r>
            <a:r>
              <a:rPr lang="en-US" sz="3999" b="1">
                <a:solidFill>
                  <a:srgbClr val="FFFFFF"/>
                </a:solidFill>
                <a:latin typeface="Montserrat Bold"/>
                <a:ea typeface="Montserrat Bold"/>
                <a:cs typeface="Montserrat Bold"/>
                <a:sym typeface="Montserrat Bold"/>
              </a:rPr>
              <a:t> Statements</a:t>
            </a:r>
          </a:p>
        </p:txBody>
      </p:sp>
      <p:sp>
        <p:nvSpPr>
          <p:cNvPr id="10" name="TextBox 10"/>
          <p:cNvSpPr txBox="1"/>
          <p:nvPr/>
        </p:nvSpPr>
        <p:spPr>
          <a:xfrm>
            <a:off x="8006962" y="2643582"/>
            <a:ext cx="10042127" cy="5995035"/>
          </a:xfrm>
          <a:prstGeom prst="rect">
            <a:avLst/>
          </a:prstGeom>
        </p:spPr>
        <p:txBody>
          <a:bodyPr lIns="0" tIns="0" rIns="0" bIns="0" rtlCol="0" anchor="t">
            <a:spAutoFit/>
          </a:bodyPr>
          <a:lstStyle/>
          <a:p>
            <a:pPr algn="l">
              <a:lnSpc>
                <a:spcPts val="6000"/>
              </a:lnSpc>
            </a:pPr>
            <a:r>
              <a:rPr lang="en-US" sz="2400" b="1">
                <a:solidFill>
                  <a:srgbClr val="00729E"/>
                </a:solidFill>
                <a:latin typeface="Montserrat Bold"/>
                <a:ea typeface="Montserrat Bold"/>
                <a:cs typeface="Montserrat Bold"/>
                <a:sym typeface="Montserrat Bold"/>
              </a:rPr>
              <a:t>A</a:t>
            </a:r>
            <a:r>
              <a:rPr lang="en-US" sz="2400">
                <a:solidFill>
                  <a:srgbClr val="00729E"/>
                </a:solidFill>
                <a:latin typeface="Montserrat"/>
                <a:ea typeface="Montserrat"/>
                <a:cs typeface="Montserrat"/>
                <a:sym typeface="Montserrat"/>
              </a:rPr>
              <a:t>: To be a national leader in accessible, compassionate, and innovative community healthcare.</a:t>
            </a:r>
          </a:p>
          <a:p>
            <a:pPr algn="l">
              <a:lnSpc>
                <a:spcPts val="6000"/>
              </a:lnSpc>
            </a:pPr>
            <a:endParaRPr lang="en-US" sz="2400">
              <a:solidFill>
                <a:srgbClr val="00729E"/>
              </a:solidFill>
              <a:latin typeface="Montserrat"/>
              <a:ea typeface="Montserrat"/>
              <a:cs typeface="Montserrat"/>
              <a:sym typeface="Montserrat"/>
            </a:endParaRPr>
          </a:p>
          <a:p>
            <a:pPr algn="l">
              <a:lnSpc>
                <a:spcPts val="6000"/>
              </a:lnSpc>
            </a:pPr>
            <a:r>
              <a:rPr lang="en-US" sz="2400" b="1">
                <a:solidFill>
                  <a:srgbClr val="00729E"/>
                </a:solidFill>
                <a:latin typeface="Montserrat Bold"/>
                <a:ea typeface="Montserrat Bold"/>
                <a:cs typeface="Montserrat Bold"/>
                <a:sym typeface="Montserrat Bold"/>
              </a:rPr>
              <a:t>B</a:t>
            </a:r>
            <a:r>
              <a:rPr lang="en-US" sz="2400">
                <a:solidFill>
                  <a:srgbClr val="00729E"/>
                </a:solidFill>
                <a:latin typeface="Montserrat"/>
                <a:ea typeface="Montserrat"/>
                <a:cs typeface="Montserrat"/>
                <a:sym typeface="Montserrat"/>
              </a:rPr>
              <a:t>: A healthier future where quality care and equity are accessible to all.</a:t>
            </a:r>
          </a:p>
          <a:p>
            <a:pPr algn="l">
              <a:lnSpc>
                <a:spcPts val="6000"/>
              </a:lnSpc>
            </a:pPr>
            <a:endParaRPr lang="en-US" sz="2400">
              <a:solidFill>
                <a:srgbClr val="00729E"/>
              </a:solidFill>
              <a:latin typeface="Montserrat"/>
              <a:ea typeface="Montserrat"/>
              <a:cs typeface="Montserrat"/>
              <a:sym typeface="Montserrat"/>
            </a:endParaRPr>
          </a:p>
          <a:p>
            <a:pPr algn="l">
              <a:lnSpc>
                <a:spcPts val="6000"/>
              </a:lnSpc>
            </a:pPr>
            <a:r>
              <a:rPr lang="en-US" sz="2400" b="1">
                <a:solidFill>
                  <a:srgbClr val="00729E"/>
                </a:solidFill>
                <a:latin typeface="Montserrat Bold"/>
                <a:ea typeface="Montserrat Bold"/>
                <a:cs typeface="Montserrat Bold"/>
                <a:sym typeface="Montserrat Bold"/>
              </a:rPr>
              <a:t>C</a:t>
            </a:r>
            <a:r>
              <a:rPr lang="en-US" sz="2400">
                <a:solidFill>
                  <a:srgbClr val="00729E"/>
                </a:solidFill>
                <a:latin typeface="Montserrat"/>
                <a:ea typeface="Montserrat"/>
                <a:cs typeface="Montserrat"/>
                <a:sym typeface="Montserrat"/>
              </a:rPr>
              <a:t>: To create an inclusive, thriving community through exceptional healthcare and empowered staff.</a:t>
            </a:r>
          </a:p>
        </p:txBody>
      </p:sp>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5866520" y="8638617"/>
            <a:ext cx="2045248" cy="1239365"/>
          </a:xfrm>
          <a:custGeom>
            <a:avLst/>
            <a:gdLst/>
            <a:ahLst/>
            <a:cxnLst/>
            <a:rect l="l" t="t" r="r" b="b"/>
            <a:pathLst>
              <a:path w="2045248" h="1239365">
                <a:moveTo>
                  <a:pt x="0" y="0"/>
                </a:moveTo>
                <a:lnTo>
                  <a:pt x="2045249" y="0"/>
                </a:lnTo>
                <a:lnTo>
                  <a:pt x="2045249" y="1239366"/>
                </a:lnTo>
                <a:lnTo>
                  <a:pt x="0" y="1239366"/>
                </a:lnTo>
                <a:lnTo>
                  <a:pt x="0" y="0"/>
                </a:lnTo>
                <a:close/>
              </a:path>
            </a:pathLst>
          </a:custGeom>
          <a:blipFill>
            <a:blip r:embed="rId2"/>
            <a:stretch>
              <a:fillRect/>
            </a:stretch>
          </a:blipFill>
        </p:spPr>
        <p:txBody>
          <a:bodyPr/>
          <a:lstStyle/>
          <a:p>
            <a:endParaRPr lang="en-US"/>
          </a:p>
        </p:txBody>
      </p:sp>
      <p:sp>
        <p:nvSpPr>
          <p:cNvPr id="3" name="Freeform 3"/>
          <p:cNvSpPr/>
          <p:nvPr/>
        </p:nvSpPr>
        <p:spPr>
          <a:xfrm rot="5533629">
            <a:off x="-9885071" y="-4430476"/>
            <a:ext cx="19033005" cy="10356725"/>
          </a:xfrm>
          <a:custGeom>
            <a:avLst/>
            <a:gdLst/>
            <a:ahLst/>
            <a:cxnLst/>
            <a:rect l="l" t="t" r="r" b="b"/>
            <a:pathLst>
              <a:path w="19033005" h="10356725">
                <a:moveTo>
                  <a:pt x="0" y="0"/>
                </a:moveTo>
                <a:lnTo>
                  <a:pt x="19033005" y="0"/>
                </a:lnTo>
                <a:lnTo>
                  <a:pt x="19033005" y="10356725"/>
                </a:lnTo>
                <a:lnTo>
                  <a:pt x="0" y="10356725"/>
                </a:lnTo>
                <a:lnTo>
                  <a:pt x="0" y="0"/>
                </a:lnTo>
                <a:close/>
              </a:path>
            </a:pathLst>
          </a:custGeom>
          <a:blipFill>
            <a:blip r:embed="rId3">
              <a:alphaModFix amt="20999"/>
            </a:blip>
            <a:stretch>
              <a:fillRect l="-80145" r="-19403" b="-122221"/>
            </a:stretch>
          </a:blipFill>
          <a:ln cap="sq">
            <a:noFill/>
            <a:prstDash val="solid"/>
            <a:miter/>
          </a:ln>
        </p:spPr>
        <p:txBody>
          <a:bodyPr/>
          <a:lstStyle/>
          <a:p>
            <a:endParaRPr lang="en-US"/>
          </a:p>
        </p:txBody>
      </p:sp>
      <p:grpSp>
        <p:nvGrpSpPr>
          <p:cNvPr id="4" name="Group 4"/>
          <p:cNvGrpSpPr/>
          <p:nvPr/>
        </p:nvGrpSpPr>
        <p:grpSpPr>
          <a:xfrm>
            <a:off x="5544276" y="423672"/>
            <a:ext cx="14012866" cy="1912091"/>
            <a:chOff x="0" y="0"/>
            <a:chExt cx="2978326" cy="406400"/>
          </a:xfrm>
        </p:grpSpPr>
        <p:sp>
          <p:nvSpPr>
            <p:cNvPr id="5" name="Freeform 5"/>
            <p:cNvSpPr/>
            <p:nvPr/>
          </p:nvSpPr>
          <p:spPr>
            <a:xfrm>
              <a:off x="0" y="0"/>
              <a:ext cx="2978326" cy="406400"/>
            </a:xfrm>
            <a:custGeom>
              <a:avLst/>
              <a:gdLst/>
              <a:ahLst/>
              <a:cxnLst/>
              <a:rect l="l" t="t" r="r" b="b"/>
              <a:pathLst>
                <a:path w="2978326" h="406400">
                  <a:moveTo>
                    <a:pt x="2775126" y="0"/>
                  </a:moveTo>
                  <a:cubicBezTo>
                    <a:pt x="2887350" y="0"/>
                    <a:pt x="2978326" y="90976"/>
                    <a:pt x="2978326" y="203200"/>
                  </a:cubicBezTo>
                  <a:cubicBezTo>
                    <a:pt x="2978326" y="315424"/>
                    <a:pt x="2887350" y="406400"/>
                    <a:pt x="2775126"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6" name="TextBox 6"/>
            <p:cNvSpPr txBox="1"/>
            <p:nvPr/>
          </p:nvSpPr>
          <p:spPr>
            <a:xfrm>
              <a:off x="0" y="-38100"/>
              <a:ext cx="2978326" cy="44450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6767356" y="1105080"/>
            <a:ext cx="11144413"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Examples of </a:t>
            </a:r>
            <a:r>
              <a:rPr lang="en-US" sz="3999" b="1">
                <a:solidFill>
                  <a:srgbClr val="46AE48"/>
                </a:solidFill>
                <a:latin typeface="Montserrat Bold"/>
                <a:ea typeface="Montserrat Bold"/>
                <a:cs typeface="Montserrat Bold"/>
                <a:sym typeface="Montserrat Bold"/>
              </a:rPr>
              <a:t>Mission</a:t>
            </a:r>
            <a:r>
              <a:rPr lang="en-US" sz="3999" b="1">
                <a:solidFill>
                  <a:srgbClr val="FFFFFF"/>
                </a:solidFill>
                <a:latin typeface="Montserrat Bold"/>
                <a:ea typeface="Montserrat Bold"/>
                <a:cs typeface="Montserrat Bold"/>
                <a:sym typeface="Montserrat Bold"/>
              </a:rPr>
              <a:t> Statements</a:t>
            </a:r>
          </a:p>
        </p:txBody>
      </p:sp>
      <p:sp>
        <p:nvSpPr>
          <p:cNvPr id="8" name="TextBox 8"/>
          <p:cNvSpPr txBox="1"/>
          <p:nvPr/>
        </p:nvSpPr>
        <p:spPr>
          <a:xfrm>
            <a:off x="5666119" y="2358948"/>
            <a:ext cx="12122005" cy="7519035"/>
          </a:xfrm>
          <a:prstGeom prst="rect">
            <a:avLst/>
          </a:prstGeom>
        </p:spPr>
        <p:txBody>
          <a:bodyPr lIns="0" tIns="0" rIns="0" bIns="0" rtlCol="0" anchor="t">
            <a:spAutoFit/>
          </a:bodyPr>
          <a:lstStyle/>
          <a:p>
            <a:pPr algn="l">
              <a:lnSpc>
                <a:spcPts val="6000"/>
              </a:lnSpc>
            </a:pPr>
            <a:r>
              <a:rPr lang="en-US" sz="2400" b="1">
                <a:solidFill>
                  <a:srgbClr val="00729E"/>
                </a:solidFill>
                <a:latin typeface="Montserrat Bold"/>
                <a:ea typeface="Montserrat Bold"/>
                <a:cs typeface="Montserrat Bold"/>
                <a:sym typeface="Montserrat Bold"/>
              </a:rPr>
              <a:t>A:</a:t>
            </a:r>
            <a:r>
              <a:rPr lang="en-US" sz="2400">
                <a:solidFill>
                  <a:srgbClr val="00729E"/>
                </a:solidFill>
                <a:latin typeface="Montserrat"/>
                <a:ea typeface="Montserrat"/>
                <a:cs typeface="Montserrat"/>
                <a:sym typeface="Montserrat"/>
              </a:rPr>
              <a:t> Our mission is to provide high-quality, compassionate healthcare to all members of our community, prioritizing accessibility, equity, and the well-being of our patients and staff.</a:t>
            </a:r>
          </a:p>
          <a:p>
            <a:pPr algn="l">
              <a:lnSpc>
                <a:spcPts val="6000"/>
              </a:lnSpc>
            </a:pPr>
            <a:r>
              <a:rPr lang="en-US" sz="2400" b="1">
                <a:solidFill>
                  <a:srgbClr val="00729E"/>
                </a:solidFill>
                <a:latin typeface="Montserrat Bold"/>
                <a:ea typeface="Montserrat Bold"/>
                <a:cs typeface="Montserrat Bold"/>
                <a:sym typeface="Montserrat Bold"/>
              </a:rPr>
              <a:t>B</a:t>
            </a:r>
            <a:r>
              <a:rPr lang="en-US" sz="2400">
                <a:solidFill>
                  <a:srgbClr val="00729E"/>
                </a:solidFill>
                <a:latin typeface="Montserrat"/>
                <a:ea typeface="Montserrat"/>
                <a:cs typeface="Montserrat"/>
                <a:sym typeface="Montserrat"/>
              </a:rPr>
              <a:t>: At NorthStar Community Health Center, we are dedicated to delivering comprehensive, patient-centered care, fostering health and wellness through collaboration, innovation, and unwavering commitment to those we serve.</a:t>
            </a:r>
          </a:p>
          <a:p>
            <a:pPr algn="l">
              <a:lnSpc>
                <a:spcPts val="6000"/>
              </a:lnSpc>
            </a:pPr>
            <a:r>
              <a:rPr lang="en-US" sz="2400" b="1">
                <a:solidFill>
                  <a:srgbClr val="00729E"/>
                </a:solidFill>
                <a:latin typeface="Montserrat Bold"/>
                <a:ea typeface="Montserrat Bold"/>
                <a:cs typeface="Montserrat Bold"/>
                <a:sym typeface="Montserrat Bold"/>
              </a:rPr>
              <a:t>C</a:t>
            </a:r>
            <a:r>
              <a:rPr lang="en-US" sz="2400">
                <a:solidFill>
                  <a:srgbClr val="00729E"/>
                </a:solidFill>
                <a:latin typeface="Montserrat"/>
                <a:ea typeface="Montserrat"/>
                <a:cs typeface="Montserrat"/>
                <a:sym typeface="Montserrat"/>
              </a:rPr>
              <a:t>: We strive to improve the health of our community by offering affordable, inclusive healthcare services, while empowering our staff to deliver excellence in every aspect of patient care.</a:t>
            </a:r>
          </a:p>
          <a:p>
            <a:pPr algn="l">
              <a:lnSpc>
                <a:spcPts val="6000"/>
              </a:lnSpc>
            </a:pPr>
            <a:endParaRPr lang="en-US" sz="2400">
              <a:solidFill>
                <a:srgbClr val="00729E"/>
              </a:solidFill>
              <a:latin typeface="Montserrat"/>
              <a:ea typeface="Montserrat"/>
              <a:cs typeface="Montserrat"/>
              <a:sym typeface="Montserrat"/>
            </a:endParaRPr>
          </a:p>
        </p:txBody>
      </p:sp>
    </p:spTree>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2297178" y="9960981"/>
            <a:ext cx="7062911" cy="1081425"/>
            <a:chOff x="0" y="0"/>
            <a:chExt cx="2654245" cy="406400"/>
          </a:xfrm>
        </p:grpSpPr>
        <p:sp>
          <p:nvSpPr>
            <p:cNvPr id="3" name="Freeform 3"/>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4" name="TextBox 4"/>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655436" y="9667918"/>
            <a:ext cx="8590251" cy="1081425"/>
            <a:chOff x="0" y="0"/>
            <a:chExt cx="3228220" cy="406400"/>
          </a:xfrm>
        </p:grpSpPr>
        <p:sp>
          <p:nvSpPr>
            <p:cNvPr id="6" name="Freeform 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7" name="TextBox 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5347841" y="1586337"/>
            <a:ext cx="9326714" cy="8081581"/>
            <a:chOff x="0" y="0"/>
            <a:chExt cx="1444952" cy="1252048"/>
          </a:xfrm>
        </p:grpSpPr>
        <p:sp>
          <p:nvSpPr>
            <p:cNvPr id="9" name="Freeform 9"/>
            <p:cNvSpPr/>
            <p:nvPr/>
          </p:nvSpPr>
          <p:spPr>
            <a:xfrm>
              <a:off x="0" y="0"/>
              <a:ext cx="1444952" cy="1252048"/>
            </a:xfrm>
            <a:custGeom>
              <a:avLst/>
              <a:gdLst/>
              <a:ahLst/>
              <a:cxnLst/>
              <a:rect l="l" t="t" r="r" b="b"/>
              <a:pathLst>
                <a:path w="1444952" h="1252048">
                  <a:moveTo>
                    <a:pt x="722476" y="0"/>
                  </a:moveTo>
                  <a:cubicBezTo>
                    <a:pt x="323464" y="0"/>
                    <a:pt x="0" y="280281"/>
                    <a:pt x="0" y="626024"/>
                  </a:cubicBezTo>
                  <a:cubicBezTo>
                    <a:pt x="0" y="971768"/>
                    <a:pt x="323464" y="1252048"/>
                    <a:pt x="722476" y="1252048"/>
                  </a:cubicBezTo>
                  <a:cubicBezTo>
                    <a:pt x="1121489" y="1252048"/>
                    <a:pt x="1444952" y="971768"/>
                    <a:pt x="1444952" y="626024"/>
                  </a:cubicBezTo>
                  <a:cubicBezTo>
                    <a:pt x="1444952" y="280281"/>
                    <a:pt x="1121489" y="0"/>
                    <a:pt x="722476" y="0"/>
                  </a:cubicBezTo>
                  <a:close/>
                </a:path>
              </a:pathLst>
            </a:custGeom>
            <a:blipFill>
              <a:blip r:embed="rId2"/>
              <a:stretch>
                <a:fillRect l="-37195" r="-16342"/>
              </a:stretch>
            </a:blipFill>
          </p:spPr>
          <p:txBody>
            <a:bodyPr/>
            <a:lstStyle/>
            <a:p>
              <a:endParaRPr lang="en-US"/>
            </a:p>
          </p:txBody>
        </p:sp>
      </p:grpSp>
      <p:grpSp>
        <p:nvGrpSpPr>
          <p:cNvPr id="10" name="Group 10"/>
          <p:cNvGrpSpPr/>
          <p:nvPr/>
        </p:nvGrpSpPr>
        <p:grpSpPr>
          <a:xfrm>
            <a:off x="5248916" y="453298"/>
            <a:ext cx="14111172" cy="1557239"/>
            <a:chOff x="0" y="0"/>
            <a:chExt cx="18814896" cy="2076319"/>
          </a:xfrm>
        </p:grpSpPr>
        <p:grpSp>
          <p:nvGrpSpPr>
            <p:cNvPr id="11" name="Group 11"/>
            <p:cNvGrpSpPr/>
            <p:nvPr/>
          </p:nvGrpSpPr>
          <p:grpSpPr>
            <a:xfrm>
              <a:off x="0" y="0"/>
              <a:ext cx="18814896" cy="2076319"/>
              <a:chOff x="0" y="0"/>
              <a:chExt cx="3682659" cy="406400"/>
            </a:xfrm>
          </p:grpSpPr>
          <p:sp>
            <p:nvSpPr>
              <p:cNvPr id="12" name="Freeform 12"/>
              <p:cNvSpPr/>
              <p:nvPr/>
            </p:nvSpPr>
            <p:spPr>
              <a:xfrm>
                <a:off x="0" y="0"/>
                <a:ext cx="3682659" cy="406400"/>
              </a:xfrm>
              <a:custGeom>
                <a:avLst/>
                <a:gdLst/>
                <a:ahLst/>
                <a:cxnLst/>
                <a:rect l="l" t="t" r="r" b="b"/>
                <a:pathLst>
                  <a:path w="3682659" h="406400">
                    <a:moveTo>
                      <a:pt x="3479459" y="0"/>
                    </a:moveTo>
                    <a:cubicBezTo>
                      <a:pt x="3591683" y="0"/>
                      <a:pt x="3682659" y="90976"/>
                      <a:pt x="3682659" y="203200"/>
                    </a:cubicBezTo>
                    <a:cubicBezTo>
                      <a:pt x="3682659" y="315424"/>
                      <a:pt x="3591683" y="406400"/>
                      <a:pt x="3479459" y="406400"/>
                    </a:cubicBezTo>
                    <a:lnTo>
                      <a:pt x="203200" y="406400"/>
                    </a:lnTo>
                    <a:cubicBezTo>
                      <a:pt x="90976" y="406400"/>
                      <a:pt x="0" y="315424"/>
                      <a:pt x="0" y="203200"/>
                    </a:cubicBezTo>
                    <a:cubicBezTo>
                      <a:pt x="0" y="90976"/>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13" name="TextBox 13"/>
              <p:cNvSpPr txBox="1"/>
              <p:nvPr/>
            </p:nvSpPr>
            <p:spPr>
              <a:xfrm>
                <a:off x="0" y="-38100"/>
                <a:ext cx="3682659"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343332" y="662451"/>
              <a:ext cx="16128233" cy="7799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Developing Strategic Goals and Objectives</a:t>
              </a:r>
            </a:p>
          </p:txBody>
        </p:sp>
      </p:grpSp>
      <p:sp>
        <p:nvSpPr>
          <p:cNvPr id="15" name="TextBox 15"/>
          <p:cNvSpPr txBox="1"/>
          <p:nvPr/>
        </p:nvSpPr>
        <p:spPr>
          <a:xfrm>
            <a:off x="5471034" y="2210562"/>
            <a:ext cx="11435087" cy="7047738"/>
          </a:xfrm>
          <a:prstGeom prst="rect">
            <a:avLst/>
          </a:prstGeom>
        </p:spPr>
        <p:txBody>
          <a:bodyPr lIns="0" tIns="0" rIns="0" bIns="0" rtlCol="0" anchor="t">
            <a:spAutoFit/>
          </a:bodyPr>
          <a:lstStyle/>
          <a:p>
            <a:pPr algn="ctr">
              <a:lnSpc>
                <a:spcPts val="5136"/>
              </a:lnSpc>
            </a:pPr>
            <a:r>
              <a:rPr lang="en-US" sz="2400">
                <a:solidFill>
                  <a:srgbClr val="FFFFFF"/>
                </a:solidFill>
                <a:latin typeface="Montserrat"/>
                <a:ea typeface="Montserrat"/>
                <a:cs typeface="Montserrat"/>
                <a:sym typeface="Montserrat"/>
              </a:rPr>
              <a:t>When developing Strategic Goals consider broad, overarching goals that align with national frameworks such as the </a:t>
            </a:r>
            <a:r>
              <a:rPr lang="en-US" sz="2400" b="1">
                <a:solidFill>
                  <a:srgbClr val="FFFFFF"/>
                </a:solidFill>
                <a:latin typeface="Montserrat Bold"/>
                <a:ea typeface="Montserrat Bold"/>
                <a:cs typeface="Montserrat Bold"/>
                <a:sym typeface="Montserrat Bold"/>
              </a:rPr>
              <a:t>Quadruple AIM,</a:t>
            </a:r>
            <a:r>
              <a:rPr lang="en-US" sz="2400">
                <a:solidFill>
                  <a:srgbClr val="FFFFFF"/>
                </a:solidFill>
                <a:latin typeface="Montserrat"/>
                <a:ea typeface="Montserrat"/>
                <a:cs typeface="Montserrat"/>
                <a:sym typeface="Montserrat"/>
              </a:rPr>
              <a:t> the </a:t>
            </a:r>
            <a:r>
              <a:rPr lang="en-US" sz="2400" b="1">
                <a:solidFill>
                  <a:srgbClr val="FFFFFF"/>
                </a:solidFill>
                <a:latin typeface="Montserrat Bold"/>
                <a:ea typeface="Montserrat Bold"/>
                <a:cs typeface="Montserrat Bold"/>
                <a:sym typeface="Montserrat Bold"/>
              </a:rPr>
              <a:t>National Association of Community Health Centers</a:t>
            </a:r>
            <a:r>
              <a:rPr lang="en-US" sz="2400">
                <a:solidFill>
                  <a:srgbClr val="FFFFFF"/>
                </a:solidFill>
                <a:latin typeface="Montserrat"/>
                <a:ea typeface="Montserrat"/>
                <a:cs typeface="Montserrat"/>
                <a:sym typeface="Montserrat"/>
              </a:rPr>
              <a:t>, or state health department priorities. By focusing on goals that resonates with national and or regional health agendas, this positions the center as a collaborative entity that can more easily attract funding opportunities. Funders and grant-making organizations are often drawn to projects that </a:t>
            </a:r>
            <a:r>
              <a:rPr lang="en-US" sz="2400" b="1" i="1">
                <a:solidFill>
                  <a:srgbClr val="F28D2F"/>
                </a:solidFill>
                <a:latin typeface="Montserrat Bold Italics"/>
                <a:ea typeface="Montserrat Bold Italics"/>
                <a:cs typeface="Montserrat Bold Italics"/>
                <a:sym typeface="Montserrat Bold Italics"/>
              </a:rPr>
              <a:t>demonstrate alignment with national goals and public health priorities</a:t>
            </a:r>
            <a:r>
              <a:rPr lang="en-US" sz="2400">
                <a:solidFill>
                  <a:srgbClr val="FFFFFF"/>
                </a:solidFill>
                <a:latin typeface="Montserrat"/>
                <a:ea typeface="Montserrat"/>
                <a:cs typeface="Montserrat"/>
                <a:sym typeface="Montserrat"/>
              </a:rPr>
              <a:t>, as they offer measurable impact on larger, systemic issues - making the organization more attractive candidate for support.</a:t>
            </a:r>
          </a:p>
          <a:p>
            <a:pPr algn="ctr">
              <a:lnSpc>
                <a:spcPts val="5136"/>
              </a:lnSpc>
            </a:pPr>
            <a:endParaRPr lang="en-US" sz="2400">
              <a:solidFill>
                <a:srgbClr val="FFFFFF"/>
              </a:solidFill>
              <a:latin typeface="Montserrat"/>
              <a:ea typeface="Montserrat"/>
              <a:cs typeface="Montserrat"/>
              <a:sym typeface="Montserrat"/>
            </a:endParaRPr>
          </a:p>
        </p:txBody>
      </p:sp>
      <p:sp>
        <p:nvSpPr>
          <p:cNvPr id="16" name="Freeform 16"/>
          <p:cNvSpPr/>
          <p:nvPr/>
        </p:nvSpPr>
        <p:spPr>
          <a:xfrm>
            <a:off x="16171871" y="8444680"/>
            <a:ext cx="1639300" cy="992458"/>
          </a:xfrm>
          <a:custGeom>
            <a:avLst/>
            <a:gdLst/>
            <a:ahLst/>
            <a:cxnLst/>
            <a:rect l="l" t="t" r="r" b="b"/>
            <a:pathLst>
              <a:path w="1639300" h="992458">
                <a:moveTo>
                  <a:pt x="0" y="0"/>
                </a:moveTo>
                <a:lnTo>
                  <a:pt x="1639300" y="0"/>
                </a:lnTo>
                <a:lnTo>
                  <a:pt x="1639300" y="992458"/>
                </a:lnTo>
                <a:lnTo>
                  <a:pt x="0" y="992458"/>
                </a:lnTo>
                <a:lnTo>
                  <a:pt x="0" y="0"/>
                </a:lnTo>
                <a:close/>
              </a:path>
            </a:pathLst>
          </a:custGeom>
          <a:blipFill>
            <a:blip r:embed="rId3"/>
            <a:stretch>
              <a:fillRect/>
            </a:stretch>
          </a:blipFill>
        </p:spPr>
        <p:txBody>
          <a:bodyPr/>
          <a:lstStyle/>
          <a:p>
            <a:endParaRPr lang="en-US"/>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5866520" y="8638617"/>
            <a:ext cx="2045248" cy="1239365"/>
          </a:xfrm>
          <a:custGeom>
            <a:avLst/>
            <a:gdLst/>
            <a:ahLst/>
            <a:cxnLst/>
            <a:rect l="l" t="t" r="r" b="b"/>
            <a:pathLst>
              <a:path w="2045248" h="1239365">
                <a:moveTo>
                  <a:pt x="0" y="0"/>
                </a:moveTo>
                <a:lnTo>
                  <a:pt x="2045249" y="0"/>
                </a:lnTo>
                <a:lnTo>
                  <a:pt x="2045249" y="1239366"/>
                </a:lnTo>
                <a:lnTo>
                  <a:pt x="0" y="1239366"/>
                </a:lnTo>
                <a:lnTo>
                  <a:pt x="0" y="0"/>
                </a:lnTo>
                <a:close/>
              </a:path>
            </a:pathLst>
          </a:custGeom>
          <a:blipFill>
            <a:blip r:embed="rId2"/>
            <a:stretch>
              <a:fillRect/>
            </a:stretch>
          </a:blipFill>
        </p:spPr>
        <p:txBody>
          <a:bodyPr/>
          <a:lstStyle/>
          <a:p>
            <a:endParaRPr lang="en-US"/>
          </a:p>
        </p:txBody>
      </p:sp>
      <p:sp>
        <p:nvSpPr>
          <p:cNvPr id="3" name="Freeform 3"/>
          <p:cNvSpPr/>
          <p:nvPr/>
        </p:nvSpPr>
        <p:spPr>
          <a:xfrm rot="5533629">
            <a:off x="-7735558" y="587889"/>
            <a:ext cx="19033005" cy="10356725"/>
          </a:xfrm>
          <a:custGeom>
            <a:avLst/>
            <a:gdLst/>
            <a:ahLst/>
            <a:cxnLst/>
            <a:rect l="l" t="t" r="r" b="b"/>
            <a:pathLst>
              <a:path w="19033005" h="10356725">
                <a:moveTo>
                  <a:pt x="0" y="0"/>
                </a:moveTo>
                <a:lnTo>
                  <a:pt x="19033005" y="0"/>
                </a:lnTo>
                <a:lnTo>
                  <a:pt x="19033005" y="10356724"/>
                </a:lnTo>
                <a:lnTo>
                  <a:pt x="0" y="10356724"/>
                </a:lnTo>
                <a:lnTo>
                  <a:pt x="0" y="0"/>
                </a:lnTo>
                <a:close/>
              </a:path>
            </a:pathLst>
          </a:custGeom>
          <a:blipFill>
            <a:blip r:embed="rId3">
              <a:alphaModFix amt="20999"/>
            </a:blip>
            <a:stretch>
              <a:fillRect l="-80145" r="-19403" b="-122221"/>
            </a:stretch>
          </a:blipFill>
          <a:ln cap="sq">
            <a:noFill/>
            <a:prstDash val="solid"/>
            <a:miter/>
          </a:ln>
        </p:spPr>
        <p:txBody>
          <a:bodyPr/>
          <a:lstStyle/>
          <a:p>
            <a:endParaRPr lang="en-US"/>
          </a:p>
        </p:txBody>
      </p:sp>
      <p:grpSp>
        <p:nvGrpSpPr>
          <p:cNvPr id="4" name="Group 4"/>
          <p:cNvGrpSpPr/>
          <p:nvPr/>
        </p:nvGrpSpPr>
        <p:grpSpPr>
          <a:xfrm>
            <a:off x="-5090017" y="-213672"/>
            <a:ext cx="9637676" cy="10687134"/>
            <a:chOff x="0" y="0"/>
            <a:chExt cx="889703" cy="986584"/>
          </a:xfrm>
        </p:grpSpPr>
        <p:sp>
          <p:nvSpPr>
            <p:cNvPr id="5" name="Freeform 5"/>
            <p:cNvSpPr/>
            <p:nvPr/>
          </p:nvSpPr>
          <p:spPr>
            <a:xfrm>
              <a:off x="0" y="0"/>
              <a:ext cx="889703" cy="986584"/>
            </a:xfrm>
            <a:custGeom>
              <a:avLst/>
              <a:gdLst/>
              <a:ahLst/>
              <a:cxnLst/>
              <a:rect l="l" t="t" r="r" b="b"/>
              <a:pathLst>
                <a:path w="889703" h="986584">
                  <a:moveTo>
                    <a:pt x="444851" y="0"/>
                  </a:moveTo>
                  <a:cubicBezTo>
                    <a:pt x="199167" y="0"/>
                    <a:pt x="0" y="220854"/>
                    <a:pt x="0" y="493292"/>
                  </a:cubicBezTo>
                  <a:cubicBezTo>
                    <a:pt x="0" y="765730"/>
                    <a:pt x="199167" y="986584"/>
                    <a:pt x="444851" y="986584"/>
                  </a:cubicBezTo>
                  <a:cubicBezTo>
                    <a:pt x="690536" y="986584"/>
                    <a:pt x="889703" y="765730"/>
                    <a:pt x="889703" y="493292"/>
                  </a:cubicBezTo>
                  <a:cubicBezTo>
                    <a:pt x="889703" y="220854"/>
                    <a:pt x="690536" y="0"/>
                    <a:pt x="444851" y="0"/>
                  </a:cubicBezTo>
                  <a:close/>
                </a:path>
              </a:pathLst>
            </a:custGeom>
            <a:blipFill>
              <a:blip r:embed="rId4"/>
              <a:stretch>
                <a:fillRect l="-26573" r="-69914"/>
              </a:stretch>
            </a:blipFill>
          </p:spPr>
          <p:txBody>
            <a:bodyPr/>
            <a:lstStyle/>
            <a:p>
              <a:endParaRPr lang="en-US"/>
            </a:p>
          </p:txBody>
        </p:sp>
      </p:grpSp>
      <p:grpSp>
        <p:nvGrpSpPr>
          <p:cNvPr id="6" name="Group 6"/>
          <p:cNvGrpSpPr/>
          <p:nvPr/>
        </p:nvGrpSpPr>
        <p:grpSpPr>
          <a:xfrm>
            <a:off x="6676183" y="464258"/>
            <a:ext cx="12340854" cy="1830920"/>
            <a:chOff x="0" y="0"/>
            <a:chExt cx="2739237" cy="406400"/>
          </a:xfrm>
        </p:grpSpPr>
        <p:sp>
          <p:nvSpPr>
            <p:cNvPr id="7" name="Freeform 7"/>
            <p:cNvSpPr/>
            <p:nvPr/>
          </p:nvSpPr>
          <p:spPr>
            <a:xfrm>
              <a:off x="0" y="0"/>
              <a:ext cx="2739237" cy="406400"/>
            </a:xfrm>
            <a:custGeom>
              <a:avLst/>
              <a:gdLst/>
              <a:ahLst/>
              <a:cxnLst/>
              <a:rect l="l" t="t" r="r" b="b"/>
              <a:pathLst>
                <a:path w="2739237" h="406400">
                  <a:moveTo>
                    <a:pt x="2536037" y="0"/>
                  </a:moveTo>
                  <a:cubicBezTo>
                    <a:pt x="2648262" y="0"/>
                    <a:pt x="2739237" y="90976"/>
                    <a:pt x="2739237" y="203200"/>
                  </a:cubicBezTo>
                  <a:cubicBezTo>
                    <a:pt x="2739237" y="315424"/>
                    <a:pt x="2648262" y="406400"/>
                    <a:pt x="2536037"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8" name="TextBox 8"/>
            <p:cNvSpPr txBox="1"/>
            <p:nvPr/>
          </p:nvSpPr>
          <p:spPr>
            <a:xfrm>
              <a:off x="0" y="-38100"/>
              <a:ext cx="2739237" cy="444500"/>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8182471" y="1105080"/>
            <a:ext cx="10340968" cy="577850"/>
          </a:xfrm>
          <a:prstGeom prst="rect">
            <a:avLst/>
          </a:prstGeom>
        </p:spPr>
        <p:txBody>
          <a:bodyPr lIns="0" tIns="0" rIns="0" bIns="0" rtlCol="0" anchor="t">
            <a:spAutoFit/>
          </a:bodyPr>
          <a:lstStyle/>
          <a:p>
            <a:pPr algn="l">
              <a:lnSpc>
                <a:spcPts val="4599"/>
              </a:lnSpc>
            </a:pPr>
            <a:r>
              <a:rPr lang="en-US" sz="3999" b="1">
                <a:solidFill>
                  <a:srgbClr val="FEFEFE"/>
                </a:solidFill>
                <a:latin typeface="Montserrat Bold"/>
                <a:ea typeface="Montserrat Bold"/>
                <a:cs typeface="Montserrat Bold"/>
                <a:sym typeface="Montserrat Bold"/>
              </a:rPr>
              <a:t>Examples of Strategic Goals</a:t>
            </a:r>
          </a:p>
        </p:txBody>
      </p:sp>
      <p:sp>
        <p:nvSpPr>
          <p:cNvPr id="10" name="TextBox 10"/>
          <p:cNvSpPr txBox="1"/>
          <p:nvPr/>
        </p:nvSpPr>
        <p:spPr>
          <a:xfrm>
            <a:off x="8182471" y="2910679"/>
            <a:ext cx="10042127" cy="661035"/>
          </a:xfrm>
          <a:prstGeom prst="rect">
            <a:avLst/>
          </a:prstGeom>
        </p:spPr>
        <p:txBody>
          <a:bodyPr lIns="0" tIns="0" rIns="0" bIns="0" rtlCol="0" anchor="t">
            <a:spAutoFit/>
          </a:bodyPr>
          <a:lstStyle/>
          <a:p>
            <a:pPr algn="l">
              <a:lnSpc>
                <a:spcPts val="6000"/>
              </a:lnSpc>
            </a:pPr>
            <a:r>
              <a:rPr lang="en-US" sz="2400" b="1">
                <a:solidFill>
                  <a:srgbClr val="00729E"/>
                </a:solidFill>
                <a:latin typeface="Montserrat Bold"/>
                <a:ea typeface="Montserrat Bold"/>
                <a:cs typeface="Montserrat Bold"/>
                <a:sym typeface="Montserrat Bold"/>
              </a:rPr>
              <a:t>Quadruple AIM </a:t>
            </a:r>
          </a:p>
        </p:txBody>
      </p:sp>
      <p:sp>
        <p:nvSpPr>
          <p:cNvPr id="11" name="TextBox 11"/>
          <p:cNvSpPr txBox="1"/>
          <p:nvPr/>
        </p:nvSpPr>
        <p:spPr>
          <a:xfrm>
            <a:off x="8591067" y="3706860"/>
            <a:ext cx="6375096" cy="1423035"/>
          </a:xfrm>
          <a:prstGeom prst="rect">
            <a:avLst/>
          </a:prstGeom>
        </p:spPr>
        <p:txBody>
          <a:bodyPr lIns="0" tIns="0" rIns="0" bIns="0" rtlCol="0" anchor="t">
            <a:spAutoFit/>
          </a:bodyPr>
          <a:lstStyle/>
          <a:p>
            <a:pPr marL="518160" lvl="1" indent="-259080" algn="l">
              <a:lnSpc>
                <a:spcPts val="6000"/>
              </a:lnSpc>
              <a:buFont typeface="Arial"/>
              <a:buChar char="•"/>
            </a:pPr>
            <a:r>
              <a:rPr lang="en-US" sz="2400">
                <a:solidFill>
                  <a:srgbClr val="00729E"/>
                </a:solidFill>
                <a:latin typeface="Montserrat"/>
                <a:ea typeface="Montserrat"/>
                <a:cs typeface="Montserrat"/>
                <a:sym typeface="Montserrat"/>
              </a:rPr>
              <a:t>Improve Patient Experience</a:t>
            </a:r>
          </a:p>
          <a:p>
            <a:pPr marL="518160" lvl="1" indent="-259080" algn="l">
              <a:lnSpc>
                <a:spcPts val="6000"/>
              </a:lnSpc>
              <a:buFont typeface="Arial"/>
              <a:buChar char="•"/>
            </a:pPr>
            <a:r>
              <a:rPr lang="en-US" sz="2400">
                <a:solidFill>
                  <a:srgbClr val="00729E"/>
                </a:solidFill>
                <a:latin typeface="Montserrat"/>
                <a:ea typeface="Montserrat"/>
                <a:cs typeface="Montserrat"/>
                <a:sym typeface="Montserrat"/>
              </a:rPr>
              <a:t>Improve Provider Satisfaction</a:t>
            </a:r>
          </a:p>
        </p:txBody>
      </p:sp>
      <p:sp>
        <p:nvSpPr>
          <p:cNvPr id="12" name="TextBox 12"/>
          <p:cNvSpPr txBox="1"/>
          <p:nvPr/>
        </p:nvSpPr>
        <p:spPr>
          <a:xfrm>
            <a:off x="8591067" y="6474911"/>
            <a:ext cx="6413599" cy="1423035"/>
          </a:xfrm>
          <a:prstGeom prst="rect">
            <a:avLst/>
          </a:prstGeom>
        </p:spPr>
        <p:txBody>
          <a:bodyPr lIns="0" tIns="0" rIns="0" bIns="0" rtlCol="0" anchor="t">
            <a:spAutoFit/>
          </a:bodyPr>
          <a:lstStyle/>
          <a:p>
            <a:pPr marL="518160" lvl="1" indent="-259080" algn="l">
              <a:lnSpc>
                <a:spcPts val="6000"/>
              </a:lnSpc>
              <a:buFont typeface="Arial"/>
              <a:buChar char="•"/>
            </a:pPr>
            <a:r>
              <a:rPr lang="en-US" sz="2400">
                <a:solidFill>
                  <a:srgbClr val="00729E"/>
                </a:solidFill>
                <a:latin typeface="Montserrat"/>
                <a:ea typeface="Montserrat"/>
                <a:cs typeface="Montserrat"/>
                <a:sym typeface="Montserrat"/>
              </a:rPr>
              <a:t>Equity and Social Justice</a:t>
            </a:r>
          </a:p>
          <a:p>
            <a:pPr marL="518160" lvl="1" indent="-259080" algn="l">
              <a:lnSpc>
                <a:spcPts val="6000"/>
              </a:lnSpc>
              <a:buFont typeface="Arial"/>
              <a:buChar char="•"/>
            </a:pPr>
            <a:r>
              <a:rPr lang="en-US" sz="2400">
                <a:solidFill>
                  <a:srgbClr val="00729E"/>
                </a:solidFill>
                <a:latin typeface="Montserrat"/>
                <a:ea typeface="Montserrat"/>
                <a:cs typeface="Montserrat"/>
                <a:sym typeface="Montserrat"/>
              </a:rPr>
              <a:t>Skilled and Mission-Driven Work Force</a:t>
            </a:r>
          </a:p>
        </p:txBody>
      </p:sp>
      <p:sp>
        <p:nvSpPr>
          <p:cNvPr id="13" name="TextBox 13"/>
          <p:cNvSpPr txBox="1"/>
          <p:nvPr/>
        </p:nvSpPr>
        <p:spPr>
          <a:xfrm>
            <a:off x="8331891" y="5470976"/>
            <a:ext cx="10042127" cy="661035"/>
          </a:xfrm>
          <a:prstGeom prst="rect">
            <a:avLst/>
          </a:prstGeom>
        </p:spPr>
        <p:txBody>
          <a:bodyPr lIns="0" tIns="0" rIns="0" bIns="0" rtlCol="0" anchor="t">
            <a:spAutoFit/>
          </a:bodyPr>
          <a:lstStyle/>
          <a:p>
            <a:pPr algn="l">
              <a:lnSpc>
                <a:spcPts val="6000"/>
              </a:lnSpc>
            </a:pPr>
            <a:r>
              <a:rPr lang="en-US" sz="2400" b="1">
                <a:solidFill>
                  <a:srgbClr val="00729E"/>
                </a:solidFill>
                <a:latin typeface="Montserrat Bold"/>
                <a:ea typeface="Montserrat Bold"/>
                <a:cs typeface="Montserrat Bold"/>
                <a:sym typeface="Montserrat Bold"/>
              </a:rPr>
              <a:t>National Association of Community Health Centers</a:t>
            </a: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5533629">
            <a:off x="-1459057" y="512889"/>
            <a:ext cx="19042380" cy="9573649"/>
          </a:xfrm>
          <a:custGeom>
            <a:avLst/>
            <a:gdLst/>
            <a:ahLst/>
            <a:cxnLst/>
            <a:rect l="l" t="t" r="r" b="b"/>
            <a:pathLst>
              <a:path w="19042380" h="9573649">
                <a:moveTo>
                  <a:pt x="0" y="0"/>
                </a:moveTo>
                <a:lnTo>
                  <a:pt x="19042380" y="0"/>
                </a:lnTo>
                <a:lnTo>
                  <a:pt x="19042380" y="9573649"/>
                </a:lnTo>
                <a:lnTo>
                  <a:pt x="0" y="9573649"/>
                </a:lnTo>
                <a:lnTo>
                  <a:pt x="0" y="0"/>
                </a:lnTo>
                <a:close/>
              </a:path>
            </a:pathLst>
          </a:custGeom>
          <a:blipFill>
            <a:blip r:embed="rId2">
              <a:alphaModFix amt="20999"/>
            </a:blip>
            <a:stretch>
              <a:fillRect l="-80105" r="-19344" b="-140398"/>
            </a:stretch>
          </a:blipFill>
          <a:ln cap="sq">
            <a:noFill/>
            <a:prstDash val="solid"/>
            <a:miter/>
          </a:ln>
        </p:spPr>
        <p:txBody>
          <a:bodyPr/>
          <a:lstStyle/>
          <a:p>
            <a:endParaRPr lang="en-US"/>
          </a:p>
        </p:txBody>
      </p:sp>
      <p:sp>
        <p:nvSpPr>
          <p:cNvPr id="3" name="Freeform 3"/>
          <p:cNvSpPr/>
          <p:nvPr/>
        </p:nvSpPr>
        <p:spPr>
          <a:xfrm>
            <a:off x="116394" y="4610819"/>
            <a:ext cx="5791953" cy="5791953"/>
          </a:xfrm>
          <a:custGeom>
            <a:avLst/>
            <a:gdLst/>
            <a:ahLst/>
            <a:cxnLst/>
            <a:rect l="l" t="t" r="r" b="b"/>
            <a:pathLst>
              <a:path w="5791953" h="5791953">
                <a:moveTo>
                  <a:pt x="0" y="0"/>
                </a:moveTo>
                <a:lnTo>
                  <a:pt x="5791953" y="0"/>
                </a:lnTo>
                <a:lnTo>
                  <a:pt x="5791953" y="5791953"/>
                </a:lnTo>
                <a:lnTo>
                  <a:pt x="0" y="5791953"/>
                </a:lnTo>
                <a:lnTo>
                  <a:pt x="0" y="0"/>
                </a:lnTo>
                <a:close/>
              </a:path>
            </a:pathLst>
          </a:custGeom>
          <a:blipFill>
            <a:blip r:embed="rId3"/>
            <a:stretch>
              <a:fillRect/>
            </a:stretch>
          </a:blipFill>
        </p:spPr>
        <p:txBody>
          <a:bodyPr/>
          <a:lstStyle/>
          <a:p>
            <a:endParaRPr lang="en-US"/>
          </a:p>
        </p:txBody>
      </p:sp>
      <p:sp>
        <p:nvSpPr>
          <p:cNvPr id="4" name="Freeform 4"/>
          <p:cNvSpPr/>
          <p:nvPr/>
        </p:nvSpPr>
        <p:spPr>
          <a:xfrm>
            <a:off x="284728" y="-290390"/>
            <a:ext cx="5681458" cy="5681458"/>
          </a:xfrm>
          <a:custGeom>
            <a:avLst/>
            <a:gdLst/>
            <a:ahLst/>
            <a:cxnLst/>
            <a:rect l="l" t="t" r="r" b="b"/>
            <a:pathLst>
              <a:path w="5681458" h="5681458">
                <a:moveTo>
                  <a:pt x="0" y="0"/>
                </a:moveTo>
                <a:lnTo>
                  <a:pt x="5681458" y="0"/>
                </a:lnTo>
                <a:lnTo>
                  <a:pt x="5681458" y="5681458"/>
                </a:lnTo>
                <a:lnTo>
                  <a:pt x="0" y="5681458"/>
                </a:lnTo>
                <a:lnTo>
                  <a:pt x="0" y="0"/>
                </a:lnTo>
                <a:close/>
              </a:path>
            </a:pathLst>
          </a:custGeom>
          <a:blipFill>
            <a:blip r:embed="rId4">
              <a:alphaModFix amt="20999"/>
            </a:blip>
            <a:stretch>
              <a:fillRect/>
            </a:stretch>
          </a:blipFill>
        </p:spPr>
        <p:txBody>
          <a:bodyPr/>
          <a:lstStyle/>
          <a:p>
            <a:endParaRPr lang="en-US"/>
          </a:p>
        </p:txBody>
      </p:sp>
      <p:sp>
        <p:nvSpPr>
          <p:cNvPr id="5" name="Freeform 5"/>
          <p:cNvSpPr/>
          <p:nvPr/>
        </p:nvSpPr>
        <p:spPr>
          <a:xfrm>
            <a:off x="229480" y="-233538"/>
            <a:ext cx="5791953" cy="5791953"/>
          </a:xfrm>
          <a:custGeom>
            <a:avLst/>
            <a:gdLst/>
            <a:ahLst/>
            <a:cxnLst/>
            <a:rect l="l" t="t" r="r" b="b"/>
            <a:pathLst>
              <a:path w="5791953" h="5791953">
                <a:moveTo>
                  <a:pt x="0" y="0"/>
                </a:moveTo>
                <a:lnTo>
                  <a:pt x="5791953" y="0"/>
                </a:lnTo>
                <a:lnTo>
                  <a:pt x="5791953" y="5791953"/>
                </a:lnTo>
                <a:lnTo>
                  <a:pt x="0" y="5791953"/>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918895" y="436474"/>
            <a:ext cx="4300345" cy="4255228"/>
            <a:chOff x="0" y="0"/>
            <a:chExt cx="6350000" cy="6283378"/>
          </a:xfrm>
        </p:grpSpPr>
        <p:sp>
          <p:nvSpPr>
            <p:cNvPr id="7" name="Freeform 7"/>
            <p:cNvSpPr/>
            <p:nvPr/>
          </p:nvSpPr>
          <p:spPr>
            <a:xfrm>
              <a:off x="0" y="0"/>
              <a:ext cx="6350000" cy="6283378"/>
            </a:xfrm>
            <a:custGeom>
              <a:avLst/>
              <a:gdLst/>
              <a:ahLst/>
              <a:cxnLst/>
              <a:rect l="l" t="t" r="r" b="b"/>
              <a:pathLst>
                <a:path w="6350000" h="6283378">
                  <a:moveTo>
                    <a:pt x="6350000" y="3141727"/>
                  </a:moveTo>
                  <a:cubicBezTo>
                    <a:pt x="6350000" y="4876763"/>
                    <a:pt x="4928476" y="6283378"/>
                    <a:pt x="3175000" y="6283378"/>
                  </a:cubicBezTo>
                  <a:cubicBezTo>
                    <a:pt x="1421498" y="6283378"/>
                    <a:pt x="0" y="4876763"/>
                    <a:pt x="0" y="3141727"/>
                  </a:cubicBezTo>
                  <a:cubicBezTo>
                    <a:pt x="0" y="1406603"/>
                    <a:pt x="1421498" y="0"/>
                    <a:pt x="3175000" y="0"/>
                  </a:cubicBezTo>
                  <a:cubicBezTo>
                    <a:pt x="4928502" y="0"/>
                    <a:pt x="6350000" y="1406603"/>
                    <a:pt x="6350000" y="3141727"/>
                  </a:cubicBezTo>
                  <a:close/>
                </a:path>
              </a:pathLst>
            </a:custGeom>
            <a:blipFill>
              <a:blip r:embed="rId5"/>
              <a:stretch>
                <a:fillRect t="-5736" b="-46129"/>
              </a:stretch>
            </a:blipFill>
          </p:spPr>
          <p:txBody>
            <a:bodyPr/>
            <a:lstStyle/>
            <a:p>
              <a:endParaRPr lang="en-US"/>
            </a:p>
          </p:txBody>
        </p:sp>
      </p:grpSp>
      <p:sp>
        <p:nvSpPr>
          <p:cNvPr id="8" name="Freeform 8"/>
          <p:cNvSpPr/>
          <p:nvPr/>
        </p:nvSpPr>
        <p:spPr>
          <a:xfrm>
            <a:off x="284728" y="4885159"/>
            <a:ext cx="5681458" cy="5681458"/>
          </a:xfrm>
          <a:custGeom>
            <a:avLst/>
            <a:gdLst/>
            <a:ahLst/>
            <a:cxnLst/>
            <a:rect l="l" t="t" r="r" b="b"/>
            <a:pathLst>
              <a:path w="5681458" h="5681458">
                <a:moveTo>
                  <a:pt x="0" y="0"/>
                </a:moveTo>
                <a:lnTo>
                  <a:pt x="5681458" y="0"/>
                </a:lnTo>
                <a:lnTo>
                  <a:pt x="5681458" y="5681458"/>
                </a:lnTo>
                <a:lnTo>
                  <a:pt x="0" y="5681458"/>
                </a:lnTo>
                <a:lnTo>
                  <a:pt x="0" y="0"/>
                </a:lnTo>
                <a:close/>
              </a:path>
            </a:pathLst>
          </a:custGeom>
          <a:blipFill>
            <a:blip r:embed="rId6">
              <a:alphaModFix amt="20999"/>
            </a:blip>
            <a:stretch>
              <a:fillRect/>
            </a:stretch>
          </a:blipFill>
          <a:ln cap="sq">
            <a:noFill/>
            <a:prstDash val="solid"/>
            <a:miter/>
          </a:ln>
        </p:spPr>
        <p:txBody>
          <a:bodyPr/>
          <a:lstStyle/>
          <a:p>
            <a:endParaRPr lang="en-US"/>
          </a:p>
        </p:txBody>
      </p:sp>
      <p:sp>
        <p:nvSpPr>
          <p:cNvPr id="9" name="Freeform 9"/>
          <p:cNvSpPr/>
          <p:nvPr/>
        </p:nvSpPr>
        <p:spPr>
          <a:xfrm>
            <a:off x="15655800" y="8901605"/>
            <a:ext cx="1873070" cy="1135030"/>
          </a:xfrm>
          <a:custGeom>
            <a:avLst/>
            <a:gdLst/>
            <a:ahLst/>
            <a:cxnLst/>
            <a:rect l="l" t="t" r="r" b="b"/>
            <a:pathLst>
              <a:path w="1873070" h="1135030">
                <a:moveTo>
                  <a:pt x="0" y="0"/>
                </a:moveTo>
                <a:lnTo>
                  <a:pt x="1873070" y="0"/>
                </a:lnTo>
                <a:lnTo>
                  <a:pt x="1873070" y="1135030"/>
                </a:lnTo>
                <a:lnTo>
                  <a:pt x="0" y="1135030"/>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6700707" y="826741"/>
            <a:ext cx="6626799" cy="3455644"/>
            <a:chOff x="0" y="0"/>
            <a:chExt cx="8835732" cy="4607525"/>
          </a:xfrm>
        </p:grpSpPr>
        <p:sp>
          <p:nvSpPr>
            <p:cNvPr id="11" name="TextBox 11"/>
            <p:cNvSpPr txBox="1"/>
            <p:nvPr/>
          </p:nvSpPr>
          <p:spPr>
            <a:xfrm>
              <a:off x="0" y="-57150"/>
              <a:ext cx="3738277" cy="647720"/>
            </a:xfrm>
            <a:prstGeom prst="rect">
              <a:avLst/>
            </a:prstGeom>
          </p:spPr>
          <p:txBody>
            <a:bodyPr lIns="0" tIns="0" rIns="0" bIns="0" rtlCol="0" anchor="t">
              <a:spAutoFit/>
            </a:bodyPr>
            <a:lstStyle/>
            <a:p>
              <a:pPr algn="l">
                <a:lnSpc>
                  <a:spcPts val="4100"/>
                </a:lnSpc>
              </a:pPr>
              <a:r>
                <a:rPr lang="en-US" sz="2929" b="1">
                  <a:solidFill>
                    <a:srgbClr val="1473A0"/>
                  </a:solidFill>
                  <a:latin typeface="Montserrat Bold"/>
                  <a:ea typeface="Montserrat Bold"/>
                  <a:cs typeface="Montserrat Bold"/>
                  <a:sym typeface="Montserrat Bold"/>
                </a:rPr>
                <a:t>Kemi Alli, MD</a:t>
              </a:r>
            </a:p>
          </p:txBody>
        </p:sp>
        <p:grpSp>
          <p:nvGrpSpPr>
            <p:cNvPr id="12" name="Group 12"/>
            <p:cNvGrpSpPr/>
            <p:nvPr/>
          </p:nvGrpSpPr>
          <p:grpSpPr>
            <a:xfrm>
              <a:off x="0" y="1268676"/>
              <a:ext cx="194855" cy="238676"/>
              <a:chOff x="0" y="0"/>
              <a:chExt cx="663570" cy="812800"/>
            </a:xfrm>
          </p:grpSpPr>
          <p:sp>
            <p:nvSpPr>
              <p:cNvPr id="13" name="Freeform 13"/>
              <p:cNvSpPr/>
              <p:nvPr/>
            </p:nvSpPr>
            <p:spPr>
              <a:xfrm>
                <a:off x="0" y="0"/>
                <a:ext cx="663570" cy="812800"/>
              </a:xfrm>
              <a:custGeom>
                <a:avLst/>
                <a:gdLst/>
                <a:ahLst/>
                <a:cxnLst/>
                <a:rect l="l" t="t" r="r" b="b"/>
                <a:pathLst>
                  <a:path w="663570" h="812800">
                    <a:moveTo>
                      <a:pt x="331785" y="0"/>
                    </a:moveTo>
                    <a:cubicBezTo>
                      <a:pt x="148545" y="0"/>
                      <a:pt x="0" y="181951"/>
                      <a:pt x="0" y="406400"/>
                    </a:cubicBezTo>
                    <a:cubicBezTo>
                      <a:pt x="0" y="630849"/>
                      <a:pt x="148545" y="812800"/>
                      <a:pt x="331785" y="812800"/>
                    </a:cubicBezTo>
                    <a:cubicBezTo>
                      <a:pt x="515025" y="812800"/>
                      <a:pt x="663570" y="630849"/>
                      <a:pt x="663570" y="406400"/>
                    </a:cubicBezTo>
                    <a:cubicBezTo>
                      <a:pt x="663570" y="181951"/>
                      <a:pt x="515025" y="0"/>
                      <a:pt x="331785" y="0"/>
                    </a:cubicBezTo>
                    <a:close/>
                  </a:path>
                </a:pathLst>
              </a:custGeom>
              <a:solidFill>
                <a:srgbClr val="1473A0"/>
              </a:solidFill>
            </p:spPr>
            <p:txBody>
              <a:bodyPr/>
              <a:lstStyle/>
              <a:p>
                <a:endParaRPr lang="en-US"/>
              </a:p>
            </p:txBody>
          </p:sp>
          <p:sp>
            <p:nvSpPr>
              <p:cNvPr id="14" name="TextBox 14"/>
              <p:cNvSpPr txBox="1"/>
              <p:nvPr/>
            </p:nvSpPr>
            <p:spPr>
              <a:xfrm>
                <a:off x="62210" y="38100"/>
                <a:ext cx="539150" cy="698500"/>
              </a:xfrm>
              <a:prstGeom prst="rect">
                <a:avLst/>
              </a:prstGeom>
            </p:spPr>
            <p:txBody>
              <a:bodyPr lIns="50800" tIns="50800" rIns="50800" bIns="50800" rtlCol="0" anchor="ctr"/>
              <a:lstStyle/>
              <a:p>
                <a:pPr algn="just">
                  <a:lnSpc>
                    <a:spcPts val="3359"/>
                  </a:lnSpc>
                </a:pPr>
                <a:endParaRPr/>
              </a:p>
            </p:txBody>
          </p:sp>
        </p:grpSp>
        <p:sp>
          <p:nvSpPr>
            <p:cNvPr id="15" name="TextBox 15"/>
            <p:cNvSpPr txBox="1"/>
            <p:nvPr/>
          </p:nvSpPr>
          <p:spPr>
            <a:xfrm>
              <a:off x="581470" y="1193620"/>
              <a:ext cx="8254262" cy="409575"/>
            </a:xfrm>
            <a:prstGeom prst="rect">
              <a:avLst/>
            </a:prstGeom>
          </p:spPr>
          <p:txBody>
            <a:bodyPr lIns="0" tIns="0" rIns="0" bIns="0" rtlCol="0" anchor="t">
              <a:spAutoFit/>
            </a:bodyPr>
            <a:lstStyle/>
            <a:p>
              <a:pPr algn="just">
                <a:lnSpc>
                  <a:spcPts val="2486"/>
                </a:lnSpc>
              </a:pPr>
              <a:r>
                <a:rPr lang="en-US" sz="2071">
                  <a:solidFill>
                    <a:srgbClr val="1473A0"/>
                  </a:solidFill>
                  <a:latin typeface="Montserrat"/>
                  <a:ea typeface="Montserrat"/>
                  <a:cs typeface="Montserrat"/>
                  <a:sym typeface="Montserrat"/>
                </a:rPr>
                <a:t>New York, West Africa, New Jersey</a:t>
              </a:r>
            </a:p>
          </p:txBody>
        </p:sp>
        <p:grpSp>
          <p:nvGrpSpPr>
            <p:cNvPr id="16" name="Group 16"/>
            <p:cNvGrpSpPr/>
            <p:nvPr/>
          </p:nvGrpSpPr>
          <p:grpSpPr>
            <a:xfrm>
              <a:off x="0" y="2270281"/>
              <a:ext cx="194855" cy="238676"/>
              <a:chOff x="0" y="0"/>
              <a:chExt cx="663570" cy="812800"/>
            </a:xfrm>
          </p:grpSpPr>
          <p:sp>
            <p:nvSpPr>
              <p:cNvPr id="17" name="Freeform 17"/>
              <p:cNvSpPr/>
              <p:nvPr/>
            </p:nvSpPr>
            <p:spPr>
              <a:xfrm>
                <a:off x="0" y="0"/>
                <a:ext cx="663570" cy="812800"/>
              </a:xfrm>
              <a:custGeom>
                <a:avLst/>
                <a:gdLst/>
                <a:ahLst/>
                <a:cxnLst/>
                <a:rect l="l" t="t" r="r" b="b"/>
                <a:pathLst>
                  <a:path w="663570" h="812800">
                    <a:moveTo>
                      <a:pt x="331785" y="0"/>
                    </a:moveTo>
                    <a:cubicBezTo>
                      <a:pt x="148545" y="0"/>
                      <a:pt x="0" y="181951"/>
                      <a:pt x="0" y="406400"/>
                    </a:cubicBezTo>
                    <a:cubicBezTo>
                      <a:pt x="0" y="630849"/>
                      <a:pt x="148545" y="812800"/>
                      <a:pt x="331785" y="812800"/>
                    </a:cubicBezTo>
                    <a:cubicBezTo>
                      <a:pt x="515025" y="812800"/>
                      <a:pt x="663570" y="630849"/>
                      <a:pt x="663570" y="406400"/>
                    </a:cubicBezTo>
                    <a:cubicBezTo>
                      <a:pt x="663570" y="181951"/>
                      <a:pt x="515025" y="0"/>
                      <a:pt x="331785" y="0"/>
                    </a:cubicBezTo>
                    <a:close/>
                  </a:path>
                </a:pathLst>
              </a:custGeom>
              <a:solidFill>
                <a:srgbClr val="1473A0"/>
              </a:solidFill>
            </p:spPr>
            <p:txBody>
              <a:bodyPr/>
              <a:lstStyle/>
              <a:p>
                <a:endParaRPr lang="en-US"/>
              </a:p>
            </p:txBody>
          </p:sp>
          <p:sp>
            <p:nvSpPr>
              <p:cNvPr id="18" name="TextBox 18"/>
              <p:cNvSpPr txBox="1"/>
              <p:nvPr/>
            </p:nvSpPr>
            <p:spPr>
              <a:xfrm>
                <a:off x="62210" y="38100"/>
                <a:ext cx="539150" cy="698500"/>
              </a:xfrm>
              <a:prstGeom prst="rect">
                <a:avLst/>
              </a:prstGeom>
            </p:spPr>
            <p:txBody>
              <a:bodyPr lIns="50800" tIns="50800" rIns="50800" bIns="50800" rtlCol="0" anchor="ctr"/>
              <a:lstStyle/>
              <a:p>
                <a:pPr algn="just">
                  <a:lnSpc>
                    <a:spcPts val="3359"/>
                  </a:lnSpc>
                </a:pPr>
                <a:endParaRPr/>
              </a:p>
            </p:txBody>
          </p:sp>
        </p:grpSp>
        <p:sp>
          <p:nvSpPr>
            <p:cNvPr id="19" name="TextBox 19"/>
            <p:cNvSpPr txBox="1"/>
            <p:nvPr/>
          </p:nvSpPr>
          <p:spPr>
            <a:xfrm>
              <a:off x="581470" y="2195224"/>
              <a:ext cx="8254262" cy="409575"/>
            </a:xfrm>
            <a:prstGeom prst="rect">
              <a:avLst/>
            </a:prstGeom>
          </p:spPr>
          <p:txBody>
            <a:bodyPr lIns="0" tIns="0" rIns="0" bIns="0" rtlCol="0" anchor="t">
              <a:spAutoFit/>
            </a:bodyPr>
            <a:lstStyle/>
            <a:p>
              <a:pPr algn="just">
                <a:lnSpc>
                  <a:spcPts val="2486"/>
                </a:lnSpc>
              </a:pPr>
              <a:r>
                <a:rPr lang="en-US" sz="2071">
                  <a:solidFill>
                    <a:srgbClr val="1473A0"/>
                  </a:solidFill>
                  <a:latin typeface="Montserrat"/>
                  <a:ea typeface="Montserrat"/>
                  <a:cs typeface="Montserrat"/>
                  <a:sym typeface="Montserrat"/>
                </a:rPr>
                <a:t>MD, Pediatrics, MBA (-6)</a:t>
              </a:r>
            </a:p>
          </p:txBody>
        </p:sp>
        <p:grpSp>
          <p:nvGrpSpPr>
            <p:cNvPr id="20" name="Group 20"/>
            <p:cNvGrpSpPr/>
            <p:nvPr/>
          </p:nvGrpSpPr>
          <p:grpSpPr>
            <a:xfrm>
              <a:off x="0" y="3271643"/>
              <a:ext cx="194855" cy="238676"/>
              <a:chOff x="0" y="0"/>
              <a:chExt cx="663570" cy="812800"/>
            </a:xfrm>
          </p:grpSpPr>
          <p:sp>
            <p:nvSpPr>
              <p:cNvPr id="21" name="Freeform 21"/>
              <p:cNvSpPr/>
              <p:nvPr/>
            </p:nvSpPr>
            <p:spPr>
              <a:xfrm>
                <a:off x="0" y="0"/>
                <a:ext cx="663570" cy="812800"/>
              </a:xfrm>
              <a:custGeom>
                <a:avLst/>
                <a:gdLst/>
                <a:ahLst/>
                <a:cxnLst/>
                <a:rect l="l" t="t" r="r" b="b"/>
                <a:pathLst>
                  <a:path w="663570" h="812800">
                    <a:moveTo>
                      <a:pt x="331785" y="0"/>
                    </a:moveTo>
                    <a:cubicBezTo>
                      <a:pt x="148545" y="0"/>
                      <a:pt x="0" y="181951"/>
                      <a:pt x="0" y="406400"/>
                    </a:cubicBezTo>
                    <a:cubicBezTo>
                      <a:pt x="0" y="630849"/>
                      <a:pt x="148545" y="812800"/>
                      <a:pt x="331785" y="812800"/>
                    </a:cubicBezTo>
                    <a:cubicBezTo>
                      <a:pt x="515025" y="812800"/>
                      <a:pt x="663570" y="630849"/>
                      <a:pt x="663570" y="406400"/>
                    </a:cubicBezTo>
                    <a:cubicBezTo>
                      <a:pt x="663570" y="181951"/>
                      <a:pt x="515025" y="0"/>
                      <a:pt x="331785" y="0"/>
                    </a:cubicBezTo>
                    <a:close/>
                  </a:path>
                </a:pathLst>
              </a:custGeom>
              <a:solidFill>
                <a:srgbClr val="1473A0"/>
              </a:solidFill>
            </p:spPr>
            <p:txBody>
              <a:bodyPr/>
              <a:lstStyle/>
              <a:p>
                <a:endParaRPr lang="en-US"/>
              </a:p>
            </p:txBody>
          </p:sp>
          <p:sp>
            <p:nvSpPr>
              <p:cNvPr id="22" name="TextBox 22"/>
              <p:cNvSpPr txBox="1"/>
              <p:nvPr/>
            </p:nvSpPr>
            <p:spPr>
              <a:xfrm>
                <a:off x="62210" y="38100"/>
                <a:ext cx="539150" cy="698500"/>
              </a:xfrm>
              <a:prstGeom prst="rect">
                <a:avLst/>
              </a:prstGeom>
            </p:spPr>
            <p:txBody>
              <a:bodyPr lIns="50800" tIns="50800" rIns="50800" bIns="50800" rtlCol="0" anchor="ctr"/>
              <a:lstStyle/>
              <a:p>
                <a:pPr algn="just">
                  <a:lnSpc>
                    <a:spcPts val="3359"/>
                  </a:lnSpc>
                </a:pPr>
                <a:endParaRPr/>
              </a:p>
            </p:txBody>
          </p:sp>
        </p:grpSp>
        <p:sp>
          <p:nvSpPr>
            <p:cNvPr id="23" name="TextBox 23"/>
            <p:cNvSpPr txBox="1"/>
            <p:nvPr/>
          </p:nvSpPr>
          <p:spPr>
            <a:xfrm>
              <a:off x="581470" y="3196587"/>
              <a:ext cx="8254262" cy="409575"/>
            </a:xfrm>
            <a:prstGeom prst="rect">
              <a:avLst/>
            </a:prstGeom>
          </p:spPr>
          <p:txBody>
            <a:bodyPr lIns="0" tIns="0" rIns="0" bIns="0" rtlCol="0" anchor="t">
              <a:spAutoFit/>
            </a:bodyPr>
            <a:lstStyle/>
            <a:p>
              <a:pPr algn="just">
                <a:lnSpc>
                  <a:spcPts val="2486"/>
                </a:lnSpc>
              </a:pPr>
              <a:r>
                <a:rPr lang="en-US" sz="2071">
                  <a:solidFill>
                    <a:srgbClr val="1473A0"/>
                  </a:solidFill>
                  <a:latin typeface="Montserrat"/>
                  <a:ea typeface="Montserrat"/>
                  <a:cs typeface="Montserrat"/>
                  <a:sym typeface="Montserrat"/>
                </a:rPr>
                <a:t>25+ years in executive and medical leadership</a:t>
              </a:r>
            </a:p>
          </p:txBody>
        </p:sp>
        <p:grpSp>
          <p:nvGrpSpPr>
            <p:cNvPr id="24" name="Group 24"/>
            <p:cNvGrpSpPr/>
            <p:nvPr/>
          </p:nvGrpSpPr>
          <p:grpSpPr>
            <a:xfrm>
              <a:off x="0" y="4273006"/>
              <a:ext cx="194855" cy="238676"/>
              <a:chOff x="0" y="0"/>
              <a:chExt cx="663570" cy="812800"/>
            </a:xfrm>
          </p:grpSpPr>
          <p:sp>
            <p:nvSpPr>
              <p:cNvPr id="25" name="Freeform 25"/>
              <p:cNvSpPr/>
              <p:nvPr/>
            </p:nvSpPr>
            <p:spPr>
              <a:xfrm>
                <a:off x="0" y="0"/>
                <a:ext cx="663570" cy="812800"/>
              </a:xfrm>
              <a:custGeom>
                <a:avLst/>
                <a:gdLst/>
                <a:ahLst/>
                <a:cxnLst/>
                <a:rect l="l" t="t" r="r" b="b"/>
                <a:pathLst>
                  <a:path w="663570" h="812800">
                    <a:moveTo>
                      <a:pt x="331785" y="0"/>
                    </a:moveTo>
                    <a:cubicBezTo>
                      <a:pt x="148545" y="0"/>
                      <a:pt x="0" y="181951"/>
                      <a:pt x="0" y="406400"/>
                    </a:cubicBezTo>
                    <a:cubicBezTo>
                      <a:pt x="0" y="630849"/>
                      <a:pt x="148545" y="812800"/>
                      <a:pt x="331785" y="812800"/>
                    </a:cubicBezTo>
                    <a:cubicBezTo>
                      <a:pt x="515025" y="812800"/>
                      <a:pt x="663570" y="630849"/>
                      <a:pt x="663570" y="406400"/>
                    </a:cubicBezTo>
                    <a:cubicBezTo>
                      <a:pt x="663570" y="181951"/>
                      <a:pt x="515025" y="0"/>
                      <a:pt x="331785" y="0"/>
                    </a:cubicBezTo>
                    <a:close/>
                  </a:path>
                </a:pathLst>
              </a:custGeom>
              <a:solidFill>
                <a:srgbClr val="1473A0"/>
              </a:solidFill>
            </p:spPr>
            <p:txBody>
              <a:bodyPr/>
              <a:lstStyle/>
              <a:p>
                <a:endParaRPr lang="en-US"/>
              </a:p>
            </p:txBody>
          </p:sp>
          <p:sp>
            <p:nvSpPr>
              <p:cNvPr id="26" name="TextBox 26"/>
              <p:cNvSpPr txBox="1"/>
              <p:nvPr/>
            </p:nvSpPr>
            <p:spPr>
              <a:xfrm>
                <a:off x="62210" y="38100"/>
                <a:ext cx="539150" cy="698500"/>
              </a:xfrm>
              <a:prstGeom prst="rect">
                <a:avLst/>
              </a:prstGeom>
            </p:spPr>
            <p:txBody>
              <a:bodyPr lIns="50800" tIns="50800" rIns="50800" bIns="50800" rtlCol="0" anchor="ctr"/>
              <a:lstStyle/>
              <a:p>
                <a:pPr algn="just">
                  <a:lnSpc>
                    <a:spcPts val="3359"/>
                  </a:lnSpc>
                </a:pPr>
                <a:endParaRPr/>
              </a:p>
            </p:txBody>
          </p:sp>
        </p:grpSp>
        <p:sp>
          <p:nvSpPr>
            <p:cNvPr id="27" name="TextBox 27"/>
            <p:cNvSpPr txBox="1"/>
            <p:nvPr/>
          </p:nvSpPr>
          <p:spPr>
            <a:xfrm>
              <a:off x="581470" y="4197950"/>
              <a:ext cx="8254262" cy="409575"/>
            </a:xfrm>
            <a:prstGeom prst="rect">
              <a:avLst/>
            </a:prstGeom>
          </p:spPr>
          <p:txBody>
            <a:bodyPr lIns="0" tIns="0" rIns="0" bIns="0" rtlCol="0" anchor="t">
              <a:spAutoFit/>
            </a:bodyPr>
            <a:lstStyle/>
            <a:p>
              <a:pPr algn="just">
                <a:lnSpc>
                  <a:spcPts val="2486"/>
                </a:lnSpc>
              </a:pPr>
              <a:r>
                <a:rPr lang="en-US" sz="2071">
                  <a:solidFill>
                    <a:srgbClr val="1473A0"/>
                  </a:solidFill>
                  <a:latin typeface="Montserrat"/>
                  <a:ea typeface="Montserrat"/>
                  <a:cs typeface="Montserrat"/>
                  <a:sym typeface="Montserrat"/>
                </a:rPr>
                <a:t>Wife, mother, sister, daughter, niece</a:t>
              </a:r>
            </a:p>
          </p:txBody>
        </p:sp>
      </p:grpSp>
      <p:sp>
        <p:nvSpPr>
          <p:cNvPr id="28" name="Freeform 28"/>
          <p:cNvSpPr/>
          <p:nvPr/>
        </p:nvSpPr>
        <p:spPr>
          <a:xfrm>
            <a:off x="68188" y="4605542"/>
            <a:ext cx="5681458" cy="5681458"/>
          </a:xfrm>
          <a:custGeom>
            <a:avLst/>
            <a:gdLst/>
            <a:ahLst/>
            <a:cxnLst/>
            <a:rect l="l" t="t" r="r" b="b"/>
            <a:pathLst>
              <a:path w="5681458" h="5681458">
                <a:moveTo>
                  <a:pt x="0" y="0"/>
                </a:moveTo>
                <a:lnTo>
                  <a:pt x="5681458" y="0"/>
                </a:lnTo>
                <a:lnTo>
                  <a:pt x="5681458" y="5681458"/>
                </a:lnTo>
                <a:lnTo>
                  <a:pt x="0" y="5681458"/>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9" name="Group 29"/>
          <p:cNvGrpSpPr/>
          <p:nvPr/>
        </p:nvGrpSpPr>
        <p:grpSpPr>
          <a:xfrm>
            <a:off x="887110" y="5391068"/>
            <a:ext cx="4322605" cy="4322588"/>
            <a:chOff x="0" y="0"/>
            <a:chExt cx="6350000" cy="6349975"/>
          </a:xfrm>
        </p:grpSpPr>
        <p:sp>
          <p:nvSpPr>
            <p:cNvPr id="30" name="Freeform 3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t="-14116" b="-36156"/>
              </a:stretch>
            </a:blipFill>
          </p:spPr>
          <p:txBody>
            <a:bodyPr/>
            <a:lstStyle/>
            <a:p>
              <a:endParaRPr lang="en-US"/>
            </a:p>
          </p:txBody>
        </p:sp>
      </p:grpSp>
      <p:grpSp>
        <p:nvGrpSpPr>
          <p:cNvPr id="31" name="Group 31"/>
          <p:cNvGrpSpPr/>
          <p:nvPr/>
        </p:nvGrpSpPr>
        <p:grpSpPr>
          <a:xfrm>
            <a:off x="6736524" y="5391068"/>
            <a:ext cx="6590982" cy="3289587"/>
            <a:chOff x="0" y="0"/>
            <a:chExt cx="8787976" cy="4386116"/>
          </a:xfrm>
        </p:grpSpPr>
        <p:sp>
          <p:nvSpPr>
            <p:cNvPr id="32" name="TextBox 32"/>
            <p:cNvSpPr txBox="1"/>
            <p:nvPr/>
          </p:nvSpPr>
          <p:spPr>
            <a:xfrm>
              <a:off x="0" y="-57150"/>
              <a:ext cx="4936601" cy="658353"/>
            </a:xfrm>
            <a:prstGeom prst="rect">
              <a:avLst/>
            </a:prstGeom>
          </p:spPr>
          <p:txBody>
            <a:bodyPr lIns="0" tIns="0" rIns="0" bIns="0" rtlCol="0" anchor="t">
              <a:spAutoFit/>
            </a:bodyPr>
            <a:lstStyle/>
            <a:p>
              <a:pPr algn="l">
                <a:lnSpc>
                  <a:spcPts val="4142"/>
                </a:lnSpc>
              </a:pPr>
              <a:r>
                <a:rPr lang="en-US" sz="2959" b="1">
                  <a:solidFill>
                    <a:srgbClr val="1473A0"/>
                  </a:solidFill>
                  <a:latin typeface="Montserrat Bold"/>
                  <a:ea typeface="Montserrat Bold"/>
                  <a:cs typeface="Montserrat Bold"/>
                  <a:sym typeface="Montserrat Bold"/>
                </a:rPr>
                <a:t>Elona Deprez, MS</a:t>
              </a:r>
            </a:p>
          </p:txBody>
        </p:sp>
        <p:sp>
          <p:nvSpPr>
            <p:cNvPr id="33" name="TextBox 33"/>
            <p:cNvSpPr txBox="1"/>
            <p:nvPr/>
          </p:nvSpPr>
          <p:spPr>
            <a:xfrm>
              <a:off x="538910" y="1139755"/>
              <a:ext cx="8249066" cy="398056"/>
            </a:xfrm>
            <a:prstGeom prst="rect">
              <a:avLst/>
            </a:prstGeom>
          </p:spPr>
          <p:txBody>
            <a:bodyPr lIns="0" tIns="0" rIns="0" bIns="0" rtlCol="0" anchor="t">
              <a:spAutoFit/>
            </a:bodyPr>
            <a:lstStyle/>
            <a:p>
              <a:pPr algn="just">
                <a:lnSpc>
                  <a:spcPts val="2484"/>
                </a:lnSpc>
              </a:pPr>
              <a:r>
                <a:rPr lang="en-US" sz="2070">
                  <a:solidFill>
                    <a:srgbClr val="1473A0"/>
                  </a:solidFill>
                  <a:latin typeface="Montserrat"/>
                  <a:ea typeface="Montserrat"/>
                  <a:cs typeface="Montserrat"/>
                  <a:sym typeface="Montserrat"/>
                </a:rPr>
                <a:t>Albania, Philadelphia, New Jersey</a:t>
              </a:r>
            </a:p>
          </p:txBody>
        </p:sp>
        <p:sp>
          <p:nvSpPr>
            <p:cNvPr id="34" name="TextBox 34"/>
            <p:cNvSpPr txBox="1"/>
            <p:nvPr/>
          </p:nvSpPr>
          <p:spPr>
            <a:xfrm>
              <a:off x="538910" y="2078581"/>
              <a:ext cx="8249066" cy="398056"/>
            </a:xfrm>
            <a:prstGeom prst="rect">
              <a:avLst/>
            </a:prstGeom>
          </p:spPr>
          <p:txBody>
            <a:bodyPr lIns="0" tIns="0" rIns="0" bIns="0" rtlCol="0" anchor="t">
              <a:spAutoFit/>
            </a:bodyPr>
            <a:lstStyle/>
            <a:p>
              <a:pPr algn="just">
                <a:lnSpc>
                  <a:spcPts val="2484"/>
                </a:lnSpc>
              </a:pPr>
              <a:r>
                <a:rPr lang="en-US" sz="2070">
                  <a:solidFill>
                    <a:srgbClr val="1473A0"/>
                  </a:solidFill>
                  <a:latin typeface="Montserrat"/>
                  <a:ea typeface="Montserrat"/>
                  <a:cs typeface="Montserrat"/>
                  <a:sym typeface="Montserrat"/>
                </a:rPr>
                <a:t>BS, MA, Ed.D in progress</a:t>
              </a:r>
            </a:p>
          </p:txBody>
        </p:sp>
        <p:sp>
          <p:nvSpPr>
            <p:cNvPr id="35" name="TextBox 35"/>
            <p:cNvSpPr txBox="1"/>
            <p:nvPr/>
          </p:nvSpPr>
          <p:spPr>
            <a:xfrm>
              <a:off x="538910" y="2857995"/>
              <a:ext cx="6065040" cy="821787"/>
            </a:xfrm>
            <a:prstGeom prst="rect">
              <a:avLst/>
            </a:prstGeom>
          </p:spPr>
          <p:txBody>
            <a:bodyPr lIns="0" tIns="0" rIns="0" bIns="0" rtlCol="0" anchor="t">
              <a:spAutoFit/>
            </a:bodyPr>
            <a:lstStyle/>
            <a:p>
              <a:pPr algn="l">
                <a:lnSpc>
                  <a:spcPts val="2484"/>
                </a:lnSpc>
              </a:pPr>
              <a:r>
                <a:rPr lang="en-US" sz="2070">
                  <a:solidFill>
                    <a:srgbClr val="1473A0"/>
                  </a:solidFill>
                  <a:latin typeface="Montserrat"/>
                  <a:ea typeface="Montserrat"/>
                  <a:cs typeface="Montserrat"/>
                  <a:sym typeface="Montserrat"/>
                </a:rPr>
                <a:t>20+ years in fundraising, strategic marketing and leadership</a:t>
              </a:r>
            </a:p>
          </p:txBody>
        </p:sp>
        <p:sp>
          <p:nvSpPr>
            <p:cNvPr id="36" name="TextBox 36"/>
            <p:cNvSpPr txBox="1"/>
            <p:nvPr/>
          </p:nvSpPr>
          <p:spPr>
            <a:xfrm>
              <a:off x="538910" y="3988060"/>
              <a:ext cx="8249066" cy="398056"/>
            </a:xfrm>
            <a:prstGeom prst="rect">
              <a:avLst/>
            </a:prstGeom>
          </p:spPr>
          <p:txBody>
            <a:bodyPr lIns="0" tIns="0" rIns="0" bIns="0" rtlCol="0" anchor="t">
              <a:spAutoFit/>
            </a:bodyPr>
            <a:lstStyle/>
            <a:p>
              <a:pPr algn="just">
                <a:lnSpc>
                  <a:spcPts val="2484"/>
                </a:lnSpc>
              </a:pPr>
              <a:r>
                <a:rPr lang="en-US" sz="2070">
                  <a:solidFill>
                    <a:srgbClr val="1473A0"/>
                  </a:solidFill>
                  <a:latin typeface="Montserrat"/>
                  <a:ea typeface="Montserrat"/>
                  <a:cs typeface="Montserrat"/>
                  <a:sym typeface="Montserrat"/>
                </a:rPr>
                <a:t>Wife to Nick, mama to Ben and Isaac</a:t>
              </a:r>
            </a:p>
          </p:txBody>
        </p:sp>
        <p:grpSp>
          <p:nvGrpSpPr>
            <p:cNvPr id="37" name="Group 37"/>
            <p:cNvGrpSpPr/>
            <p:nvPr/>
          </p:nvGrpSpPr>
          <p:grpSpPr>
            <a:xfrm>
              <a:off x="12215" y="1198442"/>
              <a:ext cx="206780" cy="244906"/>
              <a:chOff x="0" y="0"/>
              <a:chExt cx="686265" cy="812800"/>
            </a:xfrm>
          </p:grpSpPr>
          <p:sp>
            <p:nvSpPr>
              <p:cNvPr id="38" name="Freeform 38"/>
              <p:cNvSpPr/>
              <p:nvPr/>
            </p:nvSpPr>
            <p:spPr>
              <a:xfrm>
                <a:off x="0" y="0"/>
                <a:ext cx="686265" cy="812800"/>
              </a:xfrm>
              <a:custGeom>
                <a:avLst/>
                <a:gdLst/>
                <a:ahLst/>
                <a:cxnLst/>
                <a:rect l="l" t="t" r="r" b="b"/>
                <a:pathLst>
                  <a:path w="686265" h="812800">
                    <a:moveTo>
                      <a:pt x="343132" y="0"/>
                    </a:moveTo>
                    <a:cubicBezTo>
                      <a:pt x="153626" y="0"/>
                      <a:pt x="0" y="181951"/>
                      <a:pt x="0" y="406400"/>
                    </a:cubicBezTo>
                    <a:cubicBezTo>
                      <a:pt x="0" y="630849"/>
                      <a:pt x="153626" y="812800"/>
                      <a:pt x="343132" y="812800"/>
                    </a:cubicBezTo>
                    <a:cubicBezTo>
                      <a:pt x="532639" y="812800"/>
                      <a:pt x="686265" y="630849"/>
                      <a:pt x="686265" y="406400"/>
                    </a:cubicBezTo>
                    <a:cubicBezTo>
                      <a:pt x="686265" y="181951"/>
                      <a:pt x="532639" y="0"/>
                      <a:pt x="343132" y="0"/>
                    </a:cubicBezTo>
                    <a:close/>
                  </a:path>
                </a:pathLst>
              </a:custGeom>
              <a:solidFill>
                <a:srgbClr val="1473A0"/>
              </a:solidFill>
            </p:spPr>
            <p:txBody>
              <a:bodyPr/>
              <a:lstStyle/>
              <a:p>
                <a:endParaRPr lang="en-US"/>
              </a:p>
            </p:txBody>
          </p:sp>
          <p:sp>
            <p:nvSpPr>
              <p:cNvPr id="39" name="TextBox 39"/>
              <p:cNvSpPr txBox="1"/>
              <p:nvPr/>
            </p:nvSpPr>
            <p:spPr>
              <a:xfrm>
                <a:off x="64337" y="38100"/>
                <a:ext cx="557590" cy="698500"/>
              </a:xfrm>
              <a:prstGeom prst="rect">
                <a:avLst/>
              </a:prstGeom>
            </p:spPr>
            <p:txBody>
              <a:bodyPr lIns="50800" tIns="50800" rIns="50800" bIns="50800" rtlCol="0" anchor="ctr"/>
              <a:lstStyle/>
              <a:p>
                <a:pPr algn="ctr">
                  <a:lnSpc>
                    <a:spcPts val="3360"/>
                  </a:lnSpc>
                </a:pPr>
                <a:endParaRPr/>
              </a:p>
            </p:txBody>
          </p:sp>
        </p:grpSp>
        <p:grpSp>
          <p:nvGrpSpPr>
            <p:cNvPr id="40" name="Group 40"/>
            <p:cNvGrpSpPr/>
            <p:nvPr/>
          </p:nvGrpSpPr>
          <p:grpSpPr>
            <a:xfrm>
              <a:off x="0" y="2065052"/>
              <a:ext cx="206780" cy="244906"/>
              <a:chOff x="0" y="0"/>
              <a:chExt cx="686265" cy="812800"/>
            </a:xfrm>
          </p:grpSpPr>
          <p:sp>
            <p:nvSpPr>
              <p:cNvPr id="41" name="Freeform 41"/>
              <p:cNvSpPr/>
              <p:nvPr/>
            </p:nvSpPr>
            <p:spPr>
              <a:xfrm>
                <a:off x="0" y="0"/>
                <a:ext cx="686265" cy="812800"/>
              </a:xfrm>
              <a:custGeom>
                <a:avLst/>
                <a:gdLst/>
                <a:ahLst/>
                <a:cxnLst/>
                <a:rect l="l" t="t" r="r" b="b"/>
                <a:pathLst>
                  <a:path w="686265" h="812800">
                    <a:moveTo>
                      <a:pt x="343132" y="0"/>
                    </a:moveTo>
                    <a:cubicBezTo>
                      <a:pt x="153626" y="0"/>
                      <a:pt x="0" y="181951"/>
                      <a:pt x="0" y="406400"/>
                    </a:cubicBezTo>
                    <a:cubicBezTo>
                      <a:pt x="0" y="630849"/>
                      <a:pt x="153626" y="812800"/>
                      <a:pt x="343132" y="812800"/>
                    </a:cubicBezTo>
                    <a:cubicBezTo>
                      <a:pt x="532639" y="812800"/>
                      <a:pt x="686265" y="630849"/>
                      <a:pt x="686265" y="406400"/>
                    </a:cubicBezTo>
                    <a:cubicBezTo>
                      <a:pt x="686265" y="181951"/>
                      <a:pt x="532639" y="0"/>
                      <a:pt x="343132" y="0"/>
                    </a:cubicBezTo>
                    <a:close/>
                  </a:path>
                </a:pathLst>
              </a:custGeom>
              <a:solidFill>
                <a:srgbClr val="1473A0"/>
              </a:solidFill>
            </p:spPr>
            <p:txBody>
              <a:bodyPr/>
              <a:lstStyle/>
              <a:p>
                <a:endParaRPr lang="en-US"/>
              </a:p>
            </p:txBody>
          </p:sp>
          <p:sp>
            <p:nvSpPr>
              <p:cNvPr id="42" name="TextBox 42"/>
              <p:cNvSpPr txBox="1"/>
              <p:nvPr/>
            </p:nvSpPr>
            <p:spPr>
              <a:xfrm>
                <a:off x="64337" y="38100"/>
                <a:ext cx="557590" cy="698500"/>
              </a:xfrm>
              <a:prstGeom prst="rect">
                <a:avLst/>
              </a:prstGeom>
            </p:spPr>
            <p:txBody>
              <a:bodyPr lIns="50800" tIns="50800" rIns="50800" bIns="50800" rtlCol="0" anchor="ctr"/>
              <a:lstStyle/>
              <a:p>
                <a:pPr algn="ctr">
                  <a:lnSpc>
                    <a:spcPts val="3360"/>
                  </a:lnSpc>
                </a:pPr>
                <a:endParaRPr/>
              </a:p>
            </p:txBody>
          </p:sp>
        </p:grpSp>
        <p:grpSp>
          <p:nvGrpSpPr>
            <p:cNvPr id="43" name="Group 43"/>
            <p:cNvGrpSpPr/>
            <p:nvPr/>
          </p:nvGrpSpPr>
          <p:grpSpPr>
            <a:xfrm>
              <a:off x="0" y="2935438"/>
              <a:ext cx="206780" cy="244906"/>
              <a:chOff x="0" y="0"/>
              <a:chExt cx="686265" cy="812800"/>
            </a:xfrm>
          </p:grpSpPr>
          <p:sp>
            <p:nvSpPr>
              <p:cNvPr id="44" name="Freeform 44"/>
              <p:cNvSpPr/>
              <p:nvPr/>
            </p:nvSpPr>
            <p:spPr>
              <a:xfrm>
                <a:off x="0" y="0"/>
                <a:ext cx="686265" cy="812800"/>
              </a:xfrm>
              <a:custGeom>
                <a:avLst/>
                <a:gdLst/>
                <a:ahLst/>
                <a:cxnLst/>
                <a:rect l="l" t="t" r="r" b="b"/>
                <a:pathLst>
                  <a:path w="686265" h="812800">
                    <a:moveTo>
                      <a:pt x="343132" y="0"/>
                    </a:moveTo>
                    <a:cubicBezTo>
                      <a:pt x="153626" y="0"/>
                      <a:pt x="0" y="181951"/>
                      <a:pt x="0" y="406400"/>
                    </a:cubicBezTo>
                    <a:cubicBezTo>
                      <a:pt x="0" y="630849"/>
                      <a:pt x="153626" y="812800"/>
                      <a:pt x="343132" y="812800"/>
                    </a:cubicBezTo>
                    <a:cubicBezTo>
                      <a:pt x="532639" y="812800"/>
                      <a:pt x="686265" y="630849"/>
                      <a:pt x="686265" y="406400"/>
                    </a:cubicBezTo>
                    <a:cubicBezTo>
                      <a:pt x="686265" y="181951"/>
                      <a:pt x="532639" y="0"/>
                      <a:pt x="343132" y="0"/>
                    </a:cubicBezTo>
                    <a:close/>
                  </a:path>
                </a:pathLst>
              </a:custGeom>
              <a:solidFill>
                <a:srgbClr val="1473A0"/>
              </a:solidFill>
            </p:spPr>
            <p:txBody>
              <a:bodyPr/>
              <a:lstStyle/>
              <a:p>
                <a:endParaRPr lang="en-US"/>
              </a:p>
            </p:txBody>
          </p:sp>
          <p:sp>
            <p:nvSpPr>
              <p:cNvPr id="45" name="TextBox 45"/>
              <p:cNvSpPr txBox="1"/>
              <p:nvPr/>
            </p:nvSpPr>
            <p:spPr>
              <a:xfrm>
                <a:off x="64337" y="38100"/>
                <a:ext cx="557590" cy="698500"/>
              </a:xfrm>
              <a:prstGeom prst="rect">
                <a:avLst/>
              </a:prstGeom>
            </p:spPr>
            <p:txBody>
              <a:bodyPr lIns="50800" tIns="50800" rIns="50800" bIns="50800" rtlCol="0" anchor="ctr"/>
              <a:lstStyle/>
              <a:p>
                <a:pPr algn="ctr">
                  <a:lnSpc>
                    <a:spcPts val="3360"/>
                  </a:lnSpc>
                </a:pPr>
                <a:endParaRPr/>
              </a:p>
            </p:txBody>
          </p:sp>
        </p:grpSp>
        <p:grpSp>
          <p:nvGrpSpPr>
            <p:cNvPr id="46" name="Group 46"/>
            <p:cNvGrpSpPr/>
            <p:nvPr/>
          </p:nvGrpSpPr>
          <p:grpSpPr>
            <a:xfrm>
              <a:off x="0" y="4017243"/>
              <a:ext cx="206780" cy="244906"/>
              <a:chOff x="0" y="0"/>
              <a:chExt cx="686265" cy="812800"/>
            </a:xfrm>
          </p:grpSpPr>
          <p:sp>
            <p:nvSpPr>
              <p:cNvPr id="47" name="Freeform 47"/>
              <p:cNvSpPr/>
              <p:nvPr/>
            </p:nvSpPr>
            <p:spPr>
              <a:xfrm>
                <a:off x="0" y="0"/>
                <a:ext cx="686265" cy="812800"/>
              </a:xfrm>
              <a:custGeom>
                <a:avLst/>
                <a:gdLst/>
                <a:ahLst/>
                <a:cxnLst/>
                <a:rect l="l" t="t" r="r" b="b"/>
                <a:pathLst>
                  <a:path w="686265" h="812800">
                    <a:moveTo>
                      <a:pt x="343132" y="0"/>
                    </a:moveTo>
                    <a:cubicBezTo>
                      <a:pt x="153626" y="0"/>
                      <a:pt x="0" y="181951"/>
                      <a:pt x="0" y="406400"/>
                    </a:cubicBezTo>
                    <a:cubicBezTo>
                      <a:pt x="0" y="630849"/>
                      <a:pt x="153626" y="812800"/>
                      <a:pt x="343132" y="812800"/>
                    </a:cubicBezTo>
                    <a:cubicBezTo>
                      <a:pt x="532639" y="812800"/>
                      <a:pt x="686265" y="630849"/>
                      <a:pt x="686265" y="406400"/>
                    </a:cubicBezTo>
                    <a:cubicBezTo>
                      <a:pt x="686265" y="181951"/>
                      <a:pt x="532639" y="0"/>
                      <a:pt x="343132" y="0"/>
                    </a:cubicBezTo>
                    <a:close/>
                  </a:path>
                </a:pathLst>
              </a:custGeom>
              <a:solidFill>
                <a:srgbClr val="1473A0"/>
              </a:solidFill>
            </p:spPr>
            <p:txBody>
              <a:bodyPr/>
              <a:lstStyle/>
              <a:p>
                <a:endParaRPr lang="en-US"/>
              </a:p>
            </p:txBody>
          </p:sp>
          <p:sp>
            <p:nvSpPr>
              <p:cNvPr id="48" name="TextBox 48"/>
              <p:cNvSpPr txBox="1"/>
              <p:nvPr/>
            </p:nvSpPr>
            <p:spPr>
              <a:xfrm>
                <a:off x="64337" y="38100"/>
                <a:ext cx="557590" cy="698500"/>
              </a:xfrm>
              <a:prstGeom prst="rect">
                <a:avLst/>
              </a:prstGeom>
            </p:spPr>
            <p:txBody>
              <a:bodyPr lIns="50800" tIns="50800" rIns="50800" bIns="50800" rtlCol="0" anchor="ctr"/>
              <a:lstStyle/>
              <a:p>
                <a:pPr algn="ctr">
                  <a:lnSpc>
                    <a:spcPts val="3360"/>
                  </a:lnSpc>
                </a:pPr>
                <a:endParaRPr/>
              </a:p>
            </p:txBody>
          </p:sp>
        </p:grpSp>
      </p:grpSp>
    </p:spTree>
  </p:cSld>
  <p:clrMapOvr>
    <a:masterClrMapping/>
  </p:clrMapOvr>
  <p:transition spd="slow">
    <p:cover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3843853" cy="1830920"/>
            <a:chOff x="0" y="0"/>
            <a:chExt cx="3072850" cy="406400"/>
          </a:xfrm>
        </p:grpSpPr>
        <p:sp>
          <p:nvSpPr>
            <p:cNvPr id="3" name="Freeform 3"/>
            <p:cNvSpPr/>
            <p:nvPr/>
          </p:nvSpPr>
          <p:spPr>
            <a:xfrm>
              <a:off x="0" y="0"/>
              <a:ext cx="3072850" cy="406400"/>
            </a:xfrm>
            <a:custGeom>
              <a:avLst/>
              <a:gdLst/>
              <a:ahLst/>
              <a:cxnLst/>
              <a:rect l="l" t="t" r="r" b="b"/>
              <a:pathLst>
                <a:path w="3072850" h="406400">
                  <a:moveTo>
                    <a:pt x="2869650" y="0"/>
                  </a:moveTo>
                  <a:cubicBezTo>
                    <a:pt x="2981875" y="0"/>
                    <a:pt x="3072850" y="90976"/>
                    <a:pt x="3072850" y="203200"/>
                  </a:cubicBezTo>
                  <a:cubicBezTo>
                    <a:pt x="3072850" y="315424"/>
                    <a:pt x="2981875" y="406400"/>
                    <a:pt x="2869650"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3072850" cy="444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299394" y="3227343"/>
            <a:ext cx="3445629" cy="344562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73A0"/>
            </a:solidFill>
            <a:ln w="161925" cap="sq">
              <a:solidFill>
                <a:srgbClr val="F28D2F"/>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82769" tIns="82769" rIns="82769" bIns="82769" rtlCol="0" anchor="ctr"/>
            <a:lstStyle/>
            <a:p>
              <a:pPr algn="ctr">
                <a:lnSpc>
                  <a:spcPts val="3360"/>
                </a:lnSpc>
              </a:pPr>
              <a:r>
                <a:rPr lang="en-US" sz="2400" b="1">
                  <a:solidFill>
                    <a:srgbClr val="F4F4F4"/>
                  </a:solidFill>
                  <a:latin typeface="Montserrat Bold"/>
                  <a:ea typeface="Montserrat Bold"/>
                  <a:cs typeface="Montserrat Bold"/>
                  <a:sym typeface="Montserrat Bold"/>
                </a:rPr>
                <a:t>Goal I: Enhance Patient Experience</a:t>
              </a:r>
            </a:p>
          </p:txBody>
        </p:sp>
      </p:grpSp>
      <p:grpSp>
        <p:nvGrpSpPr>
          <p:cNvPr id="8" name="Group 8"/>
          <p:cNvGrpSpPr/>
          <p:nvPr/>
        </p:nvGrpSpPr>
        <p:grpSpPr>
          <a:xfrm>
            <a:off x="6295246" y="3227343"/>
            <a:ext cx="3572080" cy="357208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73A0"/>
            </a:solidFill>
            <a:ln w="161925" cap="sq">
              <a:solidFill>
                <a:srgbClr val="F28D2F"/>
              </a:soli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82769" tIns="82769" rIns="82769" bIns="82769" rtlCol="0" anchor="ctr"/>
            <a:lstStyle/>
            <a:p>
              <a:pPr algn="ctr">
                <a:lnSpc>
                  <a:spcPts val="3360"/>
                </a:lnSpc>
              </a:pPr>
              <a:r>
                <a:rPr lang="en-US" sz="2400" b="1">
                  <a:solidFill>
                    <a:srgbClr val="F4F4F4"/>
                  </a:solidFill>
                  <a:latin typeface="Montserrat Bold"/>
                  <a:ea typeface="Montserrat Bold"/>
                  <a:cs typeface="Montserrat Bold"/>
                  <a:sym typeface="Montserrat Bold"/>
                </a:rPr>
                <a:t>Goal II: Enhance Staff Experience</a:t>
              </a:r>
            </a:p>
          </p:txBody>
        </p:sp>
      </p:grpSp>
      <p:grpSp>
        <p:nvGrpSpPr>
          <p:cNvPr id="11" name="Group 11"/>
          <p:cNvGrpSpPr/>
          <p:nvPr/>
        </p:nvGrpSpPr>
        <p:grpSpPr>
          <a:xfrm>
            <a:off x="11417549" y="3227343"/>
            <a:ext cx="3572080" cy="357208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73A0"/>
            </a:solidFill>
            <a:ln w="161925" cap="sq">
              <a:solidFill>
                <a:srgbClr val="F28D2F"/>
              </a:soli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82769" tIns="82769" rIns="82769" bIns="82769" rtlCol="0" anchor="ctr"/>
            <a:lstStyle/>
            <a:p>
              <a:pPr algn="ctr">
                <a:lnSpc>
                  <a:spcPts val="3360"/>
                </a:lnSpc>
              </a:pPr>
              <a:r>
                <a:rPr lang="en-US" sz="2400" b="1">
                  <a:solidFill>
                    <a:srgbClr val="F4F4F4"/>
                  </a:solidFill>
                  <a:latin typeface="Montserrat Bold"/>
                  <a:ea typeface="Montserrat Bold"/>
                  <a:cs typeface="Montserrat Bold"/>
                  <a:sym typeface="Montserrat Bold"/>
                </a:rPr>
                <a:t>Goal III: Improve Patient Health Outcomes</a:t>
              </a:r>
            </a:p>
          </p:txBody>
        </p:sp>
      </p:grpSp>
      <p:sp>
        <p:nvSpPr>
          <p:cNvPr id="14" name="Freeform 14"/>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2"/>
            <a:stretch>
              <a:fillRect/>
            </a:stretch>
          </a:blipFill>
        </p:spPr>
        <p:txBody>
          <a:bodyPr/>
          <a:lstStyle/>
          <a:p>
            <a:endParaRPr lang="en-US"/>
          </a:p>
        </p:txBody>
      </p:sp>
      <p:sp>
        <p:nvSpPr>
          <p:cNvPr id="15" name="TextBox 15"/>
          <p:cNvSpPr txBox="1"/>
          <p:nvPr/>
        </p:nvSpPr>
        <p:spPr>
          <a:xfrm>
            <a:off x="1028700" y="1347787"/>
            <a:ext cx="11521717"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Examples of Strategic Goals &amp; Objectives</a:t>
            </a:r>
          </a:p>
        </p:txBody>
      </p:sp>
      <p:sp>
        <p:nvSpPr>
          <p:cNvPr id="16" name="TextBox 16"/>
          <p:cNvSpPr txBox="1"/>
          <p:nvPr/>
        </p:nvSpPr>
        <p:spPr>
          <a:xfrm>
            <a:off x="1028700" y="7195939"/>
            <a:ext cx="4113468" cy="1947753"/>
          </a:xfrm>
          <a:prstGeom prst="rect">
            <a:avLst/>
          </a:prstGeom>
        </p:spPr>
        <p:txBody>
          <a:bodyPr lIns="0" tIns="0" rIns="0" bIns="0" rtlCol="0" anchor="t">
            <a:spAutoFit/>
          </a:bodyPr>
          <a:lstStyle/>
          <a:p>
            <a:pPr algn="l">
              <a:lnSpc>
                <a:spcPts val="2567"/>
              </a:lnSpc>
            </a:pPr>
            <a:r>
              <a:rPr lang="en-US" sz="2232">
                <a:solidFill>
                  <a:srgbClr val="1473A0"/>
                </a:solidFill>
                <a:latin typeface="Montserrat"/>
                <a:ea typeface="Montserrat"/>
                <a:cs typeface="Montserrat"/>
                <a:sym typeface="Montserrat"/>
              </a:rPr>
              <a:t>Improve patient satisfaction by 20% over the next three years through expanded services, personalized care, and streamlined access to appointments</a:t>
            </a:r>
          </a:p>
        </p:txBody>
      </p:sp>
      <p:sp>
        <p:nvSpPr>
          <p:cNvPr id="17" name="TextBox 17"/>
          <p:cNvSpPr txBox="1"/>
          <p:nvPr/>
        </p:nvSpPr>
        <p:spPr>
          <a:xfrm>
            <a:off x="11833442" y="7098467"/>
            <a:ext cx="4113468" cy="2045226"/>
          </a:xfrm>
          <a:prstGeom prst="rect">
            <a:avLst/>
          </a:prstGeom>
        </p:spPr>
        <p:txBody>
          <a:bodyPr lIns="0" tIns="0" rIns="0" bIns="0" rtlCol="0" anchor="t">
            <a:spAutoFit/>
          </a:bodyPr>
          <a:lstStyle/>
          <a:p>
            <a:pPr algn="l">
              <a:lnSpc>
                <a:spcPts val="2567"/>
              </a:lnSpc>
            </a:pPr>
            <a:r>
              <a:rPr lang="en-US" sz="2232">
                <a:solidFill>
                  <a:srgbClr val="1473A0"/>
                </a:solidFill>
                <a:latin typeface="Montserrat"/>
                <a:ea typeface="Montserrat"/>
                <a:cs typeface="Montserrat"/>
                <a:sym typeface="Montserrat"/>
              </a:rPr>
              <a:t>Reduce preventable chronic illnesses by 15% in five years by increasing outreach, screenings, and preventive care programs.</a:t>
            </a:r>
          </a:p>
          <a:p>
            <a:pPr algn="l">
              <a:lnSpc>
                <a:spcPts val="3372"/>
              </a:lnSpc>
            </a:pPr>
            <a:endParaRPr lang="en-US" sz="2232">
              <a:solidFill>
                <a:srgbClr val="1473A0"/>
              </a:solidFill>
              <a:latin typeface="Montserrat"/>
              <a:ea typeface="Montserrat"/>
              <a:cs typeface="Montserrat"/>
              <a:sym typeface="Montserrat"/>
            </a:endParaRPr>
          </a:p>
        </p:txBody>
      </p:sp>
      <p:sp>
        <p:nvSpPr>
          <p:cNvPr id="18" name="TextBox 18"/>
          <p:cNvSpPr txBox="1"/>
          <p:nvPr/>
        </p:nvSpPr>
        <p:spPr>
          <a:xfrm>
            <a:off x="6292894" y="7195939"/>
            <a:ext cx="4945440" cy="2595453"/>
          </a:xfrm>
          <a:prstGeom prst="rect">
            <a:avLst/>
          </a:prstGeom>
        </p:spPr>
        <p:txBody>
          <a:bodyPr lIns="0" tIns="0" rIns="0" bIns="0" rtlCol="0" anchor="t">
            <a:spAutoFit/>
          </a:bodyPr>
          <a:lstStyle/>
          <a:p>
            <a:pPr algn="l">
              <a:lnSpc>
                <a:spcPts val="2567"/>
              </a:lnSpc>
            </a:pPr>
            <a:r>
              <a:rPr lang="en-US" sz="2232">
                <a:solidFill>
                  <a:srgbClr val="1473A0"/>
                </a:solidFill>
                <a:latin typeface="Montserrat"/>
                <a:ea typeface="Montserrat"/>
                <a:cs typeface="Montserrat"/>
                <a:sym typeface="Montserrat"/>
              </a:rPr>
              <a:t>Cultivate joy in the workplace by implementing initiatives that promote Meaning and Purpose; Physicial and Psychological Safety; and Camaraderie and Teamwork, aiming to increase overall staff well-being and engagement by 25% within three years.</a:t>
            </a:r>
          </a:p>
        </p:txBody>
      </p:sp>
      <p:sp>
        <p:nvSpPr>
          <p:cNvPr id="19" name="Freeform 19"/>
          <p:cNvSpPr/>
          <p:nvPr/>
        </p:nvSpPr>
        <p:spPr>
          <a:xfrm rot="-6763747">
            <a:off x="12361220" y="-2770789"/>
            <a:ext cx="12534735" cy="7598977"/>
          </a:xfrm>
          <a:custGeom>
            <a:avLst/>
            <a:gdLst/>
            <a:ahLst/>
            <a:cxnLst/>
            <a:rect l="l" t="t" r="r" b="b"/>
            <a:pathLst>
              <a:path w="12534735" h="7598977">
                <a:moveTo>
                  <a:pt x="0" y="0"/>
                </a:moveTo>
                <a:lnTo>
                  <a:pt x="12534735" y="0"/>
                </a:lnTo>
                <a:lnTo>
                  <a:pt x="12534735" y="7598978"/>
                </a:lnTo>
                <a:lnTo>
                  <a:pt x="0" y="7598978"/>
                </a:lnTo>
                <a:lnTo>
                  <a:pt x="0" y="0"/>
                </a:lnTo>
                <a:close/>
              </a:path>
            </a:pathLst>
          </a:custGeom>
          <a:blipFill>
            <a:blip r:embed="rId3">
              <a:alphaModFix amt="20999"/>
            </a:blip>
            <a:stretch>
              <a:fillRect l="-94994" r="-27322" b="-122221"/>
            </a:stretch>
          </a:blipFill>
          <a:ln cap="sq">
            <a:noFill/>
            <a:prstDash val="solid"/>
            <a:miter/>
          </a:ln>
        </p:spPr>
        <p:txBody>
          <a:bodyPr/>
          <a:lstStyle/>
          <a:p>
            <a:endParaRPr lang="en-US"/>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3843853" cy="1830920"/>
            <a:chOff x="0" y="0"/>
            <a:chExt cx="3072850" cy="406400"/>
          </a:xfrm>
        </p:grpSpPr>
        <p:sp>
          <p:nvSpPr>
            <p:cNvPr id="3" name="Freeform 3"/>
            <p:cNvSpPr/>
            <p:nvPr/>
          </p:nvSpPr>
          <p:spPr>
            <a:xfrm>
              <a:off x="0" y="0"/>
              <a:ext cx="3072850" cy="406400"/>
            </a:xfrm>
            <a:custGeom>
              <a:avLst/>
              <a:gdLst/>
              <a:ahLst/>
              <a:cxnLst/>
              <a:rect l="l" t="t" r="r" b="b"/>
              <a:pathLst>
                <a:path w="3072850" h="406400">
                  <a:moveTo>
                    <a:pt x="2869650" y="0"/>
                  </a:moveTo>
                  <a:cubicBezTo>
                    <a:pt x="2981875" y="0"/>
                    <a:pt x="3072850" y="90976"/>
                    <a:pt x="3072850" y="203200"/>
                  </a:cubicBezTo>
                  <a:cubicBezTo>
                    <a:pt x="3072850" y="315424"/>
                    <a:pt x="2981875" y="406400"/>
                    <a:pt x="2869650"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3072850" cy="444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031052" y="3016733"/>
            <a:ext cx="3572080" cy="357208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73A0"/>
            </a:solidFill>
            <a:ln w="161925" cap="sq">
              <a:solidFill>
                <a:srgbClr val="F28D2F"/>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82769" tIns="82769" rIns="82769" bIns="82769" rtlCol="0" anchor="ctr"/>
            <a:lstStyle/>
            <a:p>
              <a:pPr algn="ctr">
                <a:lnSpc>
                  <a:spcPts val="3360"/>
                </a:lnSpc>
              </a:pPr>
              <a:r>
                <a:rPr lang="en-US" sz="2400" b="1">
                  <a:solidFill>
                    <a:srgbClr val="F28D2F"/>
                  </a:solidFill>
                  <a:latin typeface="Montserrat Bold"/>
                  <a:ea typeface="Montserrat Bold"/>
                  <a:cs typeface="Montserrat Bold"/>
                  <a:sym typeface="Montserrat Bold"/>
                </a:rPr>
                <a:t>Goal I</a:t>
              </a:r>
            </a:p>
            <a:p>
              <a:pPr algn="ctr">
                <a:lnSpc>
                  <a:spcPts val="3360"/>
                </a:lnSpc>
              </a:pPr>
              <a:r>
                <a:rPr lang="en-US" sz="2400" b="1">
                  <a:solidFill>
                    <a:srgbClr val="F4F4F4"/>
                  </a:solidFill>
                  <a:latin typeface="Montserrat Bold"/>
                  <a:ea typeface="Montserrat Bold"/>
                  <a:cs typeface="Montserrat Bold"/>
                  <a:sym typeface="Montserrat Bold"/>
                </a:rPr>
                <a:t> Enhance Staff Experience</a:t>
              </a:r>
            </a:p>
          </p:txBody>
        </p:sp>
      </p:grpSp>
      <p:sp>
        <p:nvSpPr>
          <p:cNvPr id="8" name="Freeform 8"/>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028700" y="6985329"/>
            <a:ext cx="4945440" cy="2595453"/>
          </a:xfrm>
          <a:prstGeom prst="rect">
            <a:avLst/>
          </a:prstGeom>
        </p:spPr>
        <p:txBody>
          <a:bodyPr lIns="0" tIns="0" rIns="0" bIns="0" rtlCol="0" anchor="t">
            <a:spAutoFit/>
          </a:bodyPr>
          <a:lstStyle/>
          <a:p>
            <a:pPr algn="l">
              <a:lnSpc>
                <a:spcPts val="2567"/>
              </a:lnSpc>
            </a:pPr>
            <a:r>
              <a:rPr lang="en-US" sz="2232">
                <a:solidFill>
                  <a:srgbClr val="1473A0"/>
                </a:solidFill>
                <a:latin typeface="Montserrat"/>
                <a:ea typeface="Montserrat"/>
                <a:cs typeface="Montserrat"/>
                <a:sym typeface="Montserrat"/>
              </a:rPr>
              <a:t>Cultivate joy in the workplace by implementing initiatives that promote Meaning and Purpose; Physicial and Psychological Safety; and Camaraderie and Teamwork, aiming to increase overall staff well-being and engagement by 25% within three years.</a:t>
            </a:r>
          </a:p>
        </p:txBody>
      </p:sp>
      <p:sp>
        <p:nvSpPr>
          <p:cNvPr id="10" name="TextBox 10"/>
          <p:cNvSpPr txBox="1"/>
          <p:nvPr/>
        </p:nvSpPr>
        <p:spPr>
          <a:xfrm>
            <a:off x="6578948" y="4181259"/>
            <a:ext cx="10867807" cy="2794545"/>
          </a:xfrm>
          <a:prstGeom prst="rect">
            <a:avLst/>
          </a:prstGeom>
        </p:spPr>
        <p:txBody>
          <a:bodyPr lIns="0" tIns="0" rIns="0" bIns="0" rtlCol="0" anchor="t">
            <a:spAutoFit/>
          </a:bodyPr>
          <a:lstStyle/>
          <a:p>
            <a:pPr marL="676094" lvl="1" indent="-338047" algn="l">
              <a:lnSpc>
                <a:spcPts val="7703"/>
              </a:lnSpc>
              <a:buAutoNum type="arabicPeriod"/>
            </a:pPr>
            <a:r>
              <a:rPr lang="en-US" sz="3131">
                <a:solidFill>
                  <a:srgbClr val="1473A0"/>
                </a:solidFill>
                <a:latin typeface="Montserrat"/>
                <a:ea typeface="Montserrat"/>
                <a:cs typeface="Montserrat"/>
                <a:sym typeface="Montserrat"/>
              </a:rPr>
              <a:t>Promote Organization Meaning and Purpose</a:t>
            </a:r>
          </a:p>
          <a:p>
            <a:pPr marL="676094" lvl="1" indent="-338047" algn="l">
              <a:lnSpc>
                <a:spcPts val="7703"/>
              </a:lnSpc>
              <a:buAutoNum type="arabicPeriod"/>
            </a:pPr>
            <a:r>
              <a:rPr lang="en-US" sz="3131">
                <a:solidFill>
                  <a:srgbClr val="1473A0"/>
                </a:solidFill>
                <a:latin typeface="Montserrat"/>
                <a:ea typeface="Montserrat"/>
                <a:cs typeface="Montserrat"/>
                <a:sym typeface="Montserrat"/>
              </a:rPr>
              <a:t>Improve Physical and Psychological Safety</a:t>
            </a:r>
          </a:p>
          <a:p>
            <a:pPr marL="676094" lvl="1" indent="-338047" algn="l">
              <a:lnSpc>
                <a:spcPts val="7703"/>
              </a:lnSpc>
              <a:buAutoNum type="arabicPeriod"/>
            </a:pPr>
            <a:r>
              <a:rPr lang="en-US" sz="3131">
                <a:solidFill>
                  <a:srgbClr val="1473A0"/>
                </a:solidFill>
                <a:latin typeface="Montserrat"/>
                <a:ea typeface="Montserrat"/>
                <a:cs typeface="Montserrat"/>
                <a:sym typeface="Montserrat"/>
              </a:rPr>
              <a:t>Promote Camaraderie and Teamwork </a:t>
            </a:r>
          </a:p>
        </p:txBody>
      </p:sp>
      <p:sp>
        <p:nvSpPr>
          <p:cNvPr id="11" name="TextBox 11"/>
          <p:cNvSpPr txBox="1"/>
          <p:nvPr/>
        </p:nvSpPr>
        <p:spPr>
          <a:xfrm>
            <a:off x="7153058" y="7671446"/>
            <a:ext cx="8780903" cy="958758"/>
          </a:xfrm>
          <a:prstGeom prst="rect">
            <a:avLst/>
          </a:prstGeom>
        </p:spPr>
        <p:txBody>
          <a:bodyPr lIns="0" tIns="0" rIns="0" bIns="0" rtlCol="0" anchor="t">
            <a:spAutoFit/>
          </a:bodyPr>
          <a:lstStyle/>
          <a:p>
            <a:pPr algn="l">
              <a:lnSpc>
                <a:spcPts val="3855"/>
              </a:lnSpc>
              <a:spcBef>
                <a:spcPct val="0"/>
              </a:spcBef>
            </a:pPr>
            <a:r>
              <a:rPr lang="en-US" sz="2753" b="1">
                <a:solidFill>
                  <a:srgbClr val="46AE48"/>
                </a:solidFill>
                <a:latin typeface="Montserrat Bold"/>
                <a:ea typeface="Montserrat Bold"/>
                <a:cs typeface="Montserrat Bold"/>
                <a:sym typeface="Montserrat Bold"/>
              </a:rPr>
              <a:t>Measure:</a:t>
            </a:r>
            <a:r>
              <a:rPr lang="en-US" sz="2753">
                <a:solidFill>
                  <a:srgbClr val="46AE48"/>
                </a:solidFill>
                <a:latin typeface="Montserrat"/>
                <a:ea typeface="Montserrat"/>
                <a:cs typeface="Montserrat"/>
                <a:sym typeface="Montserrat"/>
              </a:rPr>
              <a:t>  Increase overall staff well-being and engagement by 15% within three years.</a:t>
            </a:r>
          </a:p>
        </p:txBody>
      </p:sp>
      <p:sp>
        <p:nvSpPr>
          <p:cNvPr id="12" name="TextBox 12"/>
          <p:cNvSpPr txBox="1"/>
          <p:nvPr/>
        </p:nvSpPr>
        <p:spPr>
          <a:xfrm>
            <a:off x="6502833" y="3626067"/>
            <a:ext cx="6930554" cy="537846"/>
          </a:xfrm>
          <a:prstGeom prst="rect">
            <a:avLst/>
          </a:prstGeom>
        </p:spPr>
        <p:txBody>
          <a:bodyPr lIns="0" tIns="0" rIns="0" bIns="0" rtlCol="0" anchor="t">
            <a:spAutoFit/>
          </a:bodyPr>
          <a:lstStyle/>
          <a:p>
            <a:pPr algn="ctr">
              <a:lnSpc>
                <a:spcPts val="4479"/>
              </a:lnSpc>
              <a:spcBef>
                <a:spcPct val="0"/>
              </a:spcBef>
            </a:pPr>
            <a:r>
              <a:rPr lang="en-US" sz="3199">
                <a:solidFill>
                  <a:srgbClr val="00729E"/>
                </a:solidFill>
                <a:latin typeface="Montserrat"/>
                <a:ea typeface="Montserrat"/>
                <a:cs typeface="Montserrat"/>
                <a:sym typeface="Montserrat"/>
              </a:rPr>
              <a:t>Objectives under </a:t>
            </a:r>
            <a:r>
              <a:rPr lang="en-US" sz="3199" b="1">
                <a:solidFill>
                  <a:srgbClr val="F28D2F"/>
                </a:solidFill>
                <a:latin typeface="Montserrat Bold"/>
                <a:ea typeface="Montserrat Bold"/>
                <a:cs typeface="Montserrat Bold"/>
                <a:sym typeface="Montserrat Bold"/>
              </a:rPr>
              <a:t>Strategic Goal I</a:t>
            </a:r>
            <a:r>
              <a:rPr lang="en-US" sz="3199">
                <a:solidFill>
                  <a:srgbClr val="00729E"/>
                </a:solidFill>
                <a:latin typeface="Montserrat"/>
                <a:ea typeface="Montserrat"/>
                <a:cs typeface="Montserrat"/>
                <a:sym typeface="Montserrat"/>
              </a:rPr>
              <a:t>:</a:t>
            </a:r>
          </a:p>
        </p:txBody>
      </p:sp>
      <p:sp>
        <p:nvSpPr>
          <p:cNvPr id="13" name="TextBox 13"/>
          <p:cNvSpPr txBox="1"/>
          <p:nvPr/>
        </p:nvSpPr>
        <p:spPr>
          <a:xfrm>
            <a:off x="818090" y="1347788"/>
            <a:ext cx="11521717"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Examples of </a:t>
            </a:r>
            <a:r>
              <a:rPr lang="en-US" sz="3999" b="1">
                <a:solidFill>
                  <a:srgbClr val="F28D2F"/>
                </a:solidFill>
                <a:latin typeface="Montserrat Bold"/>
                <a:ea typeface="Montserrat Bold"/>
                <a:cs typeface="Montserrat Bold"/>
                <a:sym typeface="Montserrat Bold"/>
              </a:rPr>
              <a:t>A</a:t>
            </a:r>
            <a:r>
              <a:rPr lang="en-US" sz="3999" b="1">
                <a:solidFill>
                  <a:srgbClr val="F4F4F4"/>
                </a:solidFill>
                <a:latin typeface="Montserrat Bold"/>
                <a:ea typeface="Montserrat Bold"/>
                <a:cs typeface="Montserrat Bold"/>
                <a:sym typeface="Montserrat Bold"/>
              </a:rPr>
              <a:t> Strategic Goal &amp; Objectives</a:t>
            </a:r>
          </a:p>
        </p:txBody>
      </p:sp>
      <p:sp>
        <p:nvSpPr>
          <p:cNvPr id="14" name="Freeform 14"/>
          <p:cNvSpPr/>
          <p:nvPr/>
        </p:nvSpPr>
        <p:spPr>
          <a:xfrm rot="-6763747">
            <a:off x="12138827" y="-3092523"/>
            <a:ext cx="12534735" cy="7598977"/>
          </a:xfrm>
          <a:custGeom>
            <a:avLst/>
            <a:gdLst/>
            <a:ahLst/>
            <a:cxnLst/>
            <a:rect l="l" t="t" r="r" b="b"/>
            <a:pathLst>
              <a:path w="12534735" h="7598977">
                <a:moveTo>
                  <a:pt x="0" y="0"/>
                </a:moveTo>
                <a:lnTo>
                  <a:pt x="12534735" y="0"/>
                </a:lnTo>
                <a:lnTo>
                  <a:pt x="12534735" y="7598977"/>
                </a:lnTo>
                <a:lnTo>
                  <a:pt x="0" y="7598977"/>
                </a:lnTo>
                <a:lnTo>
                  <a:pt x="0" y="0"/>
                </a:lnTo>
                <a:close/>
              </a:path>
            </a:pathLst>
          </a:custGeom>
          <a:blipFill>
            <a:blip r:embed="rId3">
              <a:alphaModFix amt="20999"/>
            </a:blip>
            <a:stretch>
              <a:fillRect l="-94994" r="-27322" b="-122221"/>
            </a:stretch>
          </a:blipFill>
          <a:ln cap="sq">
            <a:noFill/>
            <a:prstDash val="solid"/>
            <a:miter/>
          </a:ln>
        </p:spPr>
        <p:txBody>
          <a:bodyPr/>
          <a:lstStyle/>
          <a:p>
            <a:endParaRPr lang="en-US"/>
          </a:p>
        </p:txBody>
      </p:sp>
    </p:spTree>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2088414" y="4074368"/>
            <a:ext cx="14111172" cy="2719289"/>
            <a:chOff x="0" y="0"/>
            <a:chExt cx="18814896" cy="3625719"/>
          </a:xfrm>
        </p:grpSpPr>
        <p:grpSp>
          <p:nvGrpSpPr>
            <p:cNvPr id="3" name="Group 3"/>
            <p:cNvGrpSpPr/>
            <p:nvPr/>
          </p:nvGrpSpPr>
          <p:grpSpPr>
            <a:xfrm>
              <a:off x="0" y="0"/>
              <a:ext cx="18814896" cy="3625719"/>
              <a:chOff x="0" y="0"/>
              <a:chExt cx="3682659" cy="709666"/>
            </a:xfrm>
          </p:grpSpPr>
          <p:sp>
            <p:nvSpPr>
              <p:cNvPr id="4" name="Freeform 4"/>
              <p:cNvSpPr/>
              <p:nvPr/>
            </p:nvSpPr>
            <p:spPr>
              <a:xfrm>
                <a:off x="0" y="0"/>
                <a:ext cx="3682659" cy="709666"/>
              </a:xfrm>
              <a:custGeom>
                <a:avLst/>
                <a:gdLst/>
                <a:ahLst/>
                <a:cxnLst/>
                <a:rect l="l" t="t" r="r" b="b"/>
                <a:pathLst>
                  <a:path w="3682659" h="709666">
                    <a:moveTo>
                      <a:pt x="3479459" y="0"/>
                    </a:moveTo>
                    <a:cubicBezTo>
                      <a:pt x="3591683" y="0"/>
                      <a:pt x="3682659" y="158864"/>
                      <a:pt x="3682659" y="354833"/>
                    </a:cubicBezTo>
                    <a:cubicBezTo>
                      <a:pt x="3682659" y="550802"/>
                      <a:pt x="3591683" y="709666"/>
                      <a:pt x="3479459" y="709666"/>
                    </a:cubicBezTo>
                    <a:lnTo>
                      <a:pt x="203200" y="709666"/>
                    </a:lnTo>
                    <a:cubicBezTo>
                      <a:pt x="90976" y="709666"/>
                      <a:pt x="0" y="550802"/>
                      <a:pt x="0" y="354833"/>
                    </a:cubicBezTo>
                    <a:cubicBezTo>
                      <a:pt x="0" y="158864"/>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5" name="TextBox 5"/>
              <p:cNvSpPr txBox="1"/>
              <p:nvPr/>
            </p:nvSpPr>
            <p:spPr>
              <a:xfrm>
                <a:off x="0" y="-38100"/>
                <a:ext cx="3682659" cy="747766"/>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343332" y="662451"/>
              <a:ext cx="16128233" cy="23293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What is next in the strategic planning process after creating the</a:t>
              </a:r>
              <a:r>
                <a:rPr lang="en-US" sz="3999" b="1">
                  <a:solidFill>
                    <a:srgbClr val="46AE48"/>
                  </a:solidFill>
                  <a:latin typeface="Montserrat Bold"/>
                  <a:ea typeface="Montserrat Bold"/>
                  <a:cs typeface="Montserrat Bold"/>
                  <a:sym typeface="Montserrat Bold"/>
                </a:rPr>
                <a:t> Strategic Goals </a:t>
              </a:r>
              <a:r>
                <a:rPr lang="en-US" sz="3999" b="1">
                  <a:solidFill>
                    <a:srgbClr val="1473A0"/>
                  </a:solidFill>
                  <a:latin typeface="Montserrat Bold"/>
                  <a:ea typeface="Montserrat Bold"/>
                  <a:cs typeface="Montserrat Bold"/>
                  <a:sym typeface="Montserrat Bold"/>
                </a:rPr>
                <a:t>and or </a:t>
              </a:r>
              <a:r>
                <a:rPr lang="en-US" sz="3999" b="1">
                  <a:solidFill>
                    <a:srgbClr val="46AE48"/>
                  </a:solidFill>
                  <a:latin typeface="Montserrat Bold"/>
                  <a:ea typeface="Montserrat Bold"/>
                  <a:cs typeface="Montserrat Bold"/>
                  <a:sym typeface="Montserrat Bold"/>
                </a:rPr>
                <a:t>Strategic Objectives?</a:t>
              </a:r>
            </a:p>
          </p:txBody>
        </p:sp>
      </p:grpSp>
      <p:sp>
        <p:nvSpPr>
          <p:cNvPr id="7" name="Freeform 7"/>
          <p:cNvSpPr/>
          <p:nvPr/>
        </p:nvSpPr>
        <p:spPr>
          <a:xfrm>
            <a:off x="7782815" y="7985223"/>
            <a:ext cx="2722370" cy="1648166"/>
          </a:xfrm>
          <a:custGeom>
            <a:avLst/>
            <a:gdLst/>
            <a:ahLst/>
            <a:cxnLst/>
            <a:rect l="l" t="t" r="r" b="b"/>
            <a:pathLst>
              <a:path w="2722370" h="1648166">
                <a:moveTo>
                  <a:pt x="0" y="0"/>
                </a:moveTo>
                <a:lnTo>
                  <a:pt x="2722370" y="0"/>
                </a:lnTo>
                <a:lnTo>
                  <a:pt x="2722370" y="1648166"/>
                </a:lnTo>
                <a:lnTo>
                  <a:pt x="0" y="1648166"/>
                </a:lnTo>
                <a:lnTo>
                  <a:pt x="0" y="0"/>
                </a:lnTo>
                <a:close/>
              </a:path>
            </a:pathLst>
          </a:custGeom>
          <a:blipFill>
            <a:blip r:embed="rId2"/>
            <a:stretch>
              <a:fillRect/>
            </a:stretch>
          </a:blipFill>
        </p:spPr>
        <p:txBody>
          <a:bodyPr/>
          <a:lstStyle/>
          <a:p>
            <a:endParaRPr lang="en-US"/>
          </a:p>
        </p:txBody>
      </p:sp>
      <p:grpSp>
        <p:nvGrpSpPr>
          <p:cNvPr id="8" name="Group 8"/>
          <p:cNvGrpSpPr/>
          <p:nvPr/>
        </p:nvGrpSpPr>
        <p:grpSpPr>
          <a:xfrm>
            <a:off x="-4128970" y="9746287"/>
            <a:ext cx="26561346" cy="4891626"/>
            <a:chOff x="0" y="0"/>
            <a:chExt cx="35415128" cy="6522169"/>
          </a:xfrm>
        </p:grpSpPr>
        <p:grpSp>
          <p:nvGrpSpPr>
            <p:cNvPr id="9" name="Group 9"/>
            <p:cNvGrpSpPr/>
            <p:nvPr/>
          </p:nvGrpSpPr>
          <p:grpSpPr>
            <a:xfrm>
              <a:off x="7719438" y="270504"/>
              <a:ext cx="19930309" cy="6251664"/>
              <a:chOff x="0" y="0"/>
              <a:chExt cx="2226818" cy="698500"/>
            </a:xfrm>
          </p:grpSpPr>
          <p:sp>
            <p:nvSpPr>
              <p:cNvPr id="10" name="Freeform 10"/>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11" name="TextBox 11"/>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23961460" y="0"/>
              <a:ext cx="11453668" cy="1441900"/>
              <a:chOff x="0" y="0"/>
              <a:chExt cx="3228220" cy="406400"/>
            </a:xfrm>
          </p:grpSpPr>
          <p:sp>
            <p:nvSpPr>
              <p:cNvPr id="13" name="Freeform 13"/>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4" name="TextBox 14"/>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0" y="0"/>
              <a:ext cx="11453668" cy="1441900"/>
              <a:chOff x="0" y="0"/>
              <a:chExt cx="3228220" cy="406400"/>
            </a:xfrm>
          </p:grpSpPr>
          <p:sp>
            <p:nvSpPr>
              <p:cNvPr id="16" name="Freeform 1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7" name="TextBox 1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2586566" cy="1830920"/>
            <a:chOff x="0" y="0"/>
            <a:chExt cx="2793777" cy="406400"/>
          </a:xfrm>
        </p:grpSpPr>
        <p:sp>
          <p:nvSpPr>
            <p:cNvPr id="3" name="Freeform 3"/>
            <p:cNvSpPr/>
            <p:nvPr/>
          </p:nvSpPr>
          <p:spPr>
            <a:xfrm>
              <a:off x="0" y="0"/>
              <a:ext cx="2793777" cy="406400"/>
            </a:xfrm>
            <a:custGeom>
              <a:avLst/>
              <a:gdLst/>
              <a:ahLst/>
              <a:cxnLst/>
              <a:rect l="l" t="t" r="r" b="b"/>
              <a:pathLst>
                <a:path w="2793777" h="406400">
                  <a:moveTo>
                    <a:pt x="2590577" y="0"/>
                  </a:moveTo>
                  <a:cubicBezTo>
                    <a:pt x="2702801" y="0"/>
                    <a:pt x="2793777" y="90976"/>
                    <a:pt x="2793777" y="203200"/>
                  </a:cubicBezTo>
                  <a:cubicBezTo>
                    <a:pt x="2793777" y="315424"/>
                    <a:pt x="2702801" y="406400"/>
                    <a:pt x="2590577"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2793777" cy="444500"/>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rot="-6763747">
            <a:off x="11588982" y="-1873851"/>
            <a:ext cx="12534735" cy="7598977"/>
          </a:xfrm>
          <a:custGeom>
            <a:avLst/>
            <a:gdLst/>
            <a:ahLst/>
            <a:cxnLst/>
            <a:rect l="l" t="t" r="r" b="b"/>
            <a:pathLst>
              <a:path w="12534735" h="7598977">
                <a:moveTo>
                  <a:pt x="0" y="0"/>
                </a:moveTo>
                <a:lnTo>
                  <a:pt x="12534735" y="0"/>
                </a:lnTo>
                <a:lnTo>
                  <a:pt x="12534735" y="7598977"/>
                </a:lnTo>
                <a:lnTo>
                  <a:pt x="0" y="7598977"/>
                </a:lnTo>
                <a:lnTo>
                  <a:pt x="0" y="0"/>
                </a:lnTo>
                <a:close/>
              </a:path>
            </a:pathLst>
          </a:custGeom>
          <a:blipFill>
            <a:blip r:embed="rId2">
              <a:alphaModFix amt="20999"/>
            </a:blip>
            <a:stretch>
              <a:fillRect l="-94994" r="-27322" b="-122221"/>
            </a:stretch>
          </a:blipFill>
          <a:ln cap="sq">
            <a:noFill/>
            <a:prstDash val="solid"/>
            <a:miter/>
          </a:ln>
        </p:spPr>
        <p:txBody>
          <a:bodyPr/>
          <a:lstStyle/>
          <a:p>
            <a:endParaRPr lang="en-US"/>
          </a:p>
        </p:txBody>
      </p:sp>
      <p:sp>
        <p:nvSpPr>
          <p:cNvPr id="6" name="Freeform 6"/>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3"/>
            <a:stretch>
              <a:fillRect/>
            </a:stretch>
          </a:blipFill>
        </p:spPr>
        <p:txBody>
          <a:bodyPr/>
          <a:lstStyle/>
          <a:p>
            <a:endParaRPr lang="en-US"/>
          </a:p>
        </p:txBody>
      </p:sp>
      <p:sp>
        <p:nvSpPr>
          <p:cNvPr id="7" name="Freeform 7"/>
          <p:cNvSpPr/>
          <p:nvPr/>
        </p:nvSpPr>
        <p:spPr>
          <a:xfrm>
            <a:off x="747886" y="2836912"/>
            <a:ext cx="13154566" cy="6445737"/>
          </a:xfrm>
          <a:custGeom>
            <a:avLst/>
            <a:gdLst/>
            <a:ahLst/>
            <a:cxnLst/>
            <a:rect l="l" t="t" r="r" b="b"/>
            <a:pathLst>
              <a:path w="13154566" h="6445737">
                <a:moveTo>
                  <a:pt x="0" y="0"/>
                </a:moveTo>
                <a:lnTo>
                  <a:pt x="13154566" y="0"/>
                </a:lnTo>
                <a:lnTo>
                  <a:pt x="13154566" y="6445737"/>
                </a:lnTo>
                <a:lnTo>
                  <a:pt x="0" y="6445737"/>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467472" y="1347788"/>
            <a:ext cx="9248920"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Strategic Planning: The Process</a:t>
            </a:r>
          </a:p>
        </p:txBody>
      </p:sp>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2297178" y="9667918"/>
            <a:ext cx="11948509" cy="1374488"/>
            <a:chOff x="0" y="0"/>
            <a:chExt cx="15931345" cy="1832650"/>
          </a:xfrm>
        </p:grpSpPr>
        <p:grpSp>
          <p:nvGrpSpPr>
            <p:cNvPr id="3" name="Group 3"/>
            <p:cNvGrpSpPr/>
            <p:nvPr/>
          </p:nvGrpSpPr>
          <p:grpSpPr>
            <a:xfrm>
              <a:off x="0" y="390750"/>
              <a:ext cx="9417214" cy="1441900"/>
              <a:chOff x="0" y="0"/>
              <a:chExt cx="2654245" cy="406400"/>
            </a:xfrm>
          </p:grpSpPr>
          <p:sp>
            <p:nvSpPr>
              <p:cNvPr id="4" name="Freeform 4"/>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5" name="TextBox 5"/>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4477678" y="0"/>
              <a:ext cx="11453668" cy="1441900"/>
              <a:chOff x="0" y="0"/>
              <a:chExt cx="3228220" cy="406400"/>
            </a:xfrm>
          </p:grpSpPr>
          <p:sp>
            <p:nvSpPr>
              <p:cNvPr id="7" name="Freeform 7"/>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8" name="TextBox 8"/>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grpSp>
        <p:nvGrpSpPr>
          <p:cNvPr id="9" name="Group 9"/>
          <p:cNvGrpSpPr/>
          <p:nvPr/>
        </p:nvGrpSpPr>
        <p:grpSpPr>
          <a:xfrm>
            <a:off x="-4171933" y="0"/>
            <a:ext cx="8624679" cy="10501693"/>
            <a:chOff x="0" y="0"/>
            <a:chExt cx="1336189" cy="1626987"/>
          </a:xfrm>
        </p:grpSpPr>
        <p:sp>
          <p:nvSpPr>
            <p:cNvPr id="10" name="Freeform 10"/>
            <p:cNvSpPr/>
            <p:nvPr/>
          </p:nvSpPr>
          <p:spPr>
            <a:xfrm>
              <a:off x="0" y="0"/>
              <a:ext cx="1336188" cy="1626987"/>
            </a:xfrm>
            <a:custGeom>
              <a:avLst/>
              <a:gdLst/>
              <a:ahLst/>
              <a:cxnLst/>
              <a:rect l="l" t="t" r="r" b="b"/>
              <a:pathLst>
                <a:path w="1336188" h="1626987">
                  <a:moveTo>
                    <a:pt x="668094" y="0"/>
                  </a:moveTo>
                  <a:cubicBezTo>
                    <a:pt x="299116" y="0"/>
                    <a:pt x="0" y="364213"/>
                    <a:pt x="0" y="813494"/>
                  </a:cubicBezTo>
                  <a:cubicBezTo>
                    <a:pt x="0" y="1262774"/>
                    <a:pt x="299116" y="1626987"/>
                    <a:pt x="668094" y="1626987"/>
                  </a:cubicBezTo>
                  <a:cubicBezTo>
                    <a:pt x="1037073" y="1626987"/>
                    <a:pt x="1336188" y="1262774"/>
                    <a:pt x="1336188" y="813494"/>
                  </a:cubicBezTo>
                  <a:cubicBezTo>
                    <a:pt x="1336188" y="364213"/>
                    <a:pt x="1037073" y="0"/>
                    <a:pt x="668094" y="0"/>
                  </a:cubicBezTo>
                  <a:close/>
                </a:path>
              </a:pathLst>
            </a:custGeom>
            <a:blipFill>
              <a:blip r:embed="rId3"/>
              <a:stretch>
                <a:fillRect l="-129838" r="-51695"/>
              </a:stretch>
            </a:blipFill>
          </p:spPr>
          <p:txBody>
            <a:bodyPr/>
            <a:lstStyle/>
            <a:p>
              <a:endParaRPr lang="en-US"/>
            </a:p>
          </p:txBody>
        </p:sp>
      </p:grpSp>
      <p:grpSp>
        <p:nvGrpSpPr>
          <p:cNvPr id="11" name="Group 11"/>
          <p:cNvGrpSpPr/>
          <p:nvPr/>
        </p:nvGrpSpPr>
        <p:grpSpPr>
          <a:xfrm>
            <a:off x="4793039" y="643911"/>
            <a:ext cx="14111172" cy="1557239"/>
            <a:chOff x="0" y="0"/>
            <a:chExt cx="18814896" cy="2076319"/>
          </a:xfrm>
        </p:grpSpPr>
        <p:grpSp>
          <p:nvGrpSpPr>
            <p:cNvPr id="12" name="Group 12"/>
            <p:cNvGrpSpPr/>
            <p:nvPr/>
          </p:nvGrpSpPr>
          <p:grpSpPr>
            <a:xfrm>
              <a:off x="0" y="0"/>
              <a:ext cx="18814896" cy="2076319"/>
              <a:chOff x="0" y="0"/>
              <a:chExt cx="3682659" cy="406400"/>
            </a:xfrm>
          </p:grpSpPr>
          <p:sp>
            <p:nvSpPr>
              <p:cNvPr id="13" name="Freeform 13"/>
              <p:cNvSpPr/>
              <p:nvPr/>
            </p:nvSpPr>
            <p:spPr>
              <a:xfrm>
                <a:off x="0" y="0"/>
                <a:ext cx="3682659" cy="406400"/>
              </a:xfrm>
              <a:custGeom>
                <a:avLst/>
                <a:gdLst/>
                <a:ahLst/>
                <a:cxnLst/>
                <a:rect l="l" t="t" r="r" b="b"/>
                <a:pathLst>
                  <a:path w="3682659" h="406400">
                    <a:moveTo>
                      <a:pt x="3479459" y="0"/>
                    </a:moveTo>
                    <a:cubicBezTo>
                      <a:pt x="3591683" y="0"/>
                      <a:pt x="3682659" y="90976"/>
                      <a:pt x="3682659" y="203200"/>
                    </a:cubicBezTo>
                    <a:cubicBezTo>
                      <a:pt x="3682659" y="315424"/>
                      <a:pt x="3591683" y="406400"/>
                      <a:pt x="3479459" y="406400"/>
                    </a:cubicBezTo>
                    <a:lnTo>
                      <a:pt x="203200" y="406400"/>
                    </a:lnTo>
                    <a:cubicBezTo>
                      <a:pt x="90976" y="406400"/>
                      <a:pt x="0" y="315424"/>
                      <a:pt x="0" y="203200"/>
                    </a:cubicBezTo>
                    <a:cubicBezTo>
                      <a:pt x="0" y="90976"/>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14" name="TextBox 14"/>
              <p:cNvSpPr txBox="1"/>
              <p:nvPr/>
            </p:nvSpPr>
            <p:spPr>
              <a:xfrm>
                <a:off x="0" y="-38100"/>
                <a:ext cx="3682659" cy="44450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1343332" y="662451"/>
              <a:ext cx="16128233" cy="7799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Developing </a:t>
              </a:r>
              <a:r>
                <a:rPr lang="en-US" sz="3999" b="1">
                  <a:solidFill>
                    <a:srgbClr val="46AE48"/>
                  </a:solidFill>
                  <a:latin typeface="Montserrat Bold"/>
                  <a:ea typeface="Montserrat Bold"/>
                  <a:cs typeface="Montserrat Bold"/>
                  <a:sym typeface="Montserrat Bold"/>
                </a:rPr>
                <a:t>Strategic Initiatives</a:t>
              </a:r>
            </a:p>
          </p:txBody>
        </p:sp>
      </p:grpSp>
      <p:sp>
        <p:nvSpPr>
          <p:cNvPr id="16" name="TextBox 16"/>
          <p:cNvSpPr txBox="1"/>
          <p:nvPr/>
        </p:nvSpPr>
        <p:spPr>
          <a:xfrm>
            <a:off x="6166184" y="2526499"/>
            <a:ext cx="11364883" cy="5752338"/>
          </a:xfrm>
          <a:prstGeom prst="rect">
            <a:avLst/>
          </a:prstGeom>
        </p:spPr>
        <p:txBody>
          <a:bodyPr lIns="0" tIns="0" rIns="0" bIns="0" rtlCol="0" anchor="t">
            <a:spAutoFit/>
          </a:bodyPr>
          <a:lstStyle/>
          <a:p>
            <a:pPr algn="ctr">
              <a:lnSpc>
                <a:spcPts val="5136"/>
              </a:lnSpc>
            </a:pPr>
            <a:r>
              <a:rPr lang="en-US" sz="2400">
                <a:solidFill>
                  <a:srgbClr val="FFFFFF"/>
                </a:solidFill>
                <a:latin typeface="Montserrat"/>
                <a:ea typeface="Montserrat"/>
                <a:cs typeface="Montserrat"/>
                <a:sym typeface="Montserrat"/>
              </a:rPr>
              <a:t>When developing Strategic Initiatives consider </a:t>
            </a:r>
            <a:r>
              <a:rPr lang="en-US" sz="2400" b="1">
                <a:solidFill>
                  <a:srgbClr val="F28D2F"/>
                </a:solidFill>
                <a:latin typeface="Montserrat Bold"/>
                <a:ea typeface="Montserrat Bold"/>
                <a:cs typeface="Montserrat Bold"/>
                <a:sym typeface="Montserrat Bold"/>
              </a:rPr>
              <a:t>evidence-based</a:t>
            </a:r>
            <a:r>
              <a:rPr lang="en-US" sz="2400">
                <a:solidFill>
                  <a:srgbClr val="FFFFFF"/>
                </a:solidFill>
                <a:latin typeface="Montserrat"/>
                <a:ea typeface="Montserrat"/>
                <a:cs typeface="Montserrat"/>
                <a:sym typeface="Montserrat"/>
              </a:rPr>
              <a:t> tools, guidelines, or frameworks.  For Example the </a:t>
            </a:r>
            <a:r>
              <a:rPr lang="en-US" sz="2400" b="1">
                <a:solidFill>
                  <a:srgbClr val="F28D2F"/>
                </a:solidFill>
                <a:latin typeface="Montserrat Bold"/>
                <a:ea typeface="Montserrat Bold"/>
                <a:cs typeface="Montserrat Bold"/>
                <a:sym typeface="Montserrat Bold"/>
              </a:rPr>
              <a:t>The Joy in Work Model</a:t>
            </a:r>
            <a:r>
              <a:rPr lang="en-US" sz="2400">
                <a:solidFill>
                  <a:srgbClr val="FFFFFF"/>
                </a:solidFill>
                <a:latin typeface="Montserrat"/>
                <a:ea typeface="Montserrat"/>
                <a:cs typeface="Montserrat"/>
                <a:sym typeface="Montserrat"/>
              </a:rPr>
              <a:t> by the </a:t>
            </a:r>
            <a:r>
              <a:rPr lang="en-US" sz="2400" b="1">
                <a:solidFill>
                  <a:srgbClr val="FFFFFF"/>
                </a:solidFill>
                <a:latin typeface="Montserrat Bold"/>
                <a:ea typeface="Montserrat Bold"/>
                <a:cs typeface="Montserrat Bold"/>
                <a:sym typeface="Montserrat Bold"/>
              </a:rPr>
              <a:t>Institute for Healthcare Improvement</a:t>
            </a:r>
            <a:r>
              <a:rPr lang="en-US" sz="2400">
                <a:solidFill>
                  <a:srgbClr val="FFFFFF"/>
                </a:solidFill>
                <a:latin typeface="Montserrat"/>
                <a:ea typeface="Montserrat"/>
                <a:cs typeface="Montserrat"/>
                <a:sym typeface="Montserrat"/>
              </a:rPr>
              <a:t> (IHI) is an initiative designed to improve the well-being of healthcare professionals by fostering a culture that enhances engagement, satisfaction, and purpose in the workplace. Recognizing that burnout and dissatisfaction are pervasive in healthcare, IHI developed this model to help organizations create environments where staff feel valued, supported, and empowered, leading to better care for patients.</a:t>
            </a:r>
          </a:p>
        </p:txBody>
      </p:sp>
      <p:sp>
        <p:nvSpPr>
          <p:cNvPr id="17" name="Freeform 17"/>
          <p:cNvSpPr/>
          <p:nvPr/>
        </p:nvSpPr>
        <p:spPr>
          <a:xfrm>
            <a:off x="16171871" y="8444680"/>
            <a:ext cx="1639300" cy="992458"/>
          </a:xfrm>
          <a:custGeom>
            <a:avLst/>
            <a:gdLst/>
            <a:ahLst/>
            <a:cxnLst/>
            <a:rect l="l" t="t" r="r" b="b"/>
            <a:pathLst>
              <a:path w="1639300" h="992458">
                <a:moveTo>
                  <a:pt x="0" y="0"/>
                </a:moveTo>
                <a:lnTo>
                  <a:pt x="1639300" y="0"/>
                </a:lnTo>
                <a:lnTo>
                  <a:pt x="1639300" y="992458"/>
                </a:lnTo>
                <a:lnTo>
                  <a:pt x="0" y="992458"/>
                </a:lnTo>
                <a:lnTo>
                  <a:pt x="0" y="0"/>
                </a:lnTo>
                <a:close/>
              </a:path>
            </a:pathLst>
          </a:custGeom>
          <a:blipFill>
            <a:blip r:embed="rId4"/>
            <a:stretch>
              <a:fillRect/>
            </a:stretch>
          </a:blipFill>
        </p:spPr>
        <p:txBody>
          <a:bodyPr/>
          <a:lstStyle/>
          <a:p>
            <a:endParaRPr lang="en-US"/>
          </a:p>
        </p:txBody>
      </p:sp>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324059" y="0"/>
            <a:ext cx="11245958" cy="10287000"/>
          </a:xfrm>
          <a:custGeom>
            <a:avLst/>
            <a:gdLst/>
            <a:ahLst/>
            <a:cxnLst/>
            <a:rect l="l" t="t" r="r" b="b"/>
            <a:pathLst>
              <a:path w="11245958" h="10287000">
                <a:moveTo>
                  <a:pt x="0" y="0"/>
                </a:moveTo>
                <a:lnTo>
                  <a:pt x="11245958" y="0"/>
                </a:lnTo>
                <a:lnTo>
                  <a:pt x="11245958"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247276" y="9750679"/>
            <a:ext cx="8590251" cy="1081425"/>
            <a:chOff x="0" y="0"/>
            <a:chExt cx="3228220" cy="406400"/>
          </a:xfrm>
        </p:grpSpPr>
        <p:sp>
          <p:nvSpPr>
            <p:cNvPr id="4" name="Freeform 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5" name="TextBox 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15552348" y="8484033"/>
            <a:ext cx="2090267" cy="1266645"/>
          </a:xfrm>
          <a:custGeom>
            <a:avLst/>
            <a:gdLst/>
            <a:ahLst/>
            <a:cxnLst/>
            <a:rect l="l" t="t" r="r" b="b"/>
            <a:pathLst>
              <a:path w="2090267" h="1266645">
                <a:moveTo>
                  <a:pt x="0" y="0"/>
                </a:moveTo>
                <a:lnTo>
                  <a:pt x="2090267" y="0"/>
                </a:lnTo>
                <a:lnTo>
                  <a:pt x="2090267" y="1266646"/>
                </a:lnTo>
                <a:lnTo>
                  <a:pt x="0" y="1266646"/>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1315084" y="723900"/>
            <a:ext cx="5944216" cy="3801383"/>
          </a:xfrm>
          <a:prstGeom prst="rect">
            <a:avLst/>
          </a:prstGeom>
        </p:spPr>
        <p:txBody>
          <a:bodyPr lIns="0" tIns="0" rIns="0" bIns="0" rtlCol="0" anchor="t">
            <a:spAutoFit/>
          </a:bodyPr>
          <a:lstStyle/>
          <a:p>
            <a:pPr algn="ctr">
              <a:lnSpc>
                <a:spcPts val="6188"/>
              </a:lnSpc>
            </a:pPr>
            <a:r>
              <a:rPr lang="en-US" sz="2475">
                <a:solidFill>
                  <a:srgbClr val="00729E"/>
                </a:solidFill>
                <a:latin typeface="Montserrat"/>
                <a:ea typeface="Montserrat"/>
                <a:cs typeface="Montserrat"/>
                <a:sym typeface="Montserrat"/>
              </a:rPr>
              <a:t>Through a </a:t>
            </a:r>
            <a:r>
              <a:rPr lang="en-US" sz="2475" b="1">
                <a:solidFill>
                  <a:srgbClr val="00729E"/>
                </a:solidFill>
                <a:latin typeface="Montserrat Bold"/>
                <a:ea typeface="Montserrat Bold"/>
                <a:cs typeface="Montserrat Bold"/>
                <a:sym typeface="Montserrat Bold"/>
              </a:rPr>
              <a:t>four step</a:t>
            </a:r>
            <a:r>
              <a:rPr lang="en-US" sz="2475">
                <a:solidFill>
                  <a:srgbClr val="00729E"/>
                </a:solidFill>
                <a:latin typeface="Montserrat"/>
                <a:ea typeface="Montserrat"/>
                <a:cs typeface="Montserrat"/>
                <a:sym typeface="Montserrat"/>
              </a:rPr>
              <a:t> approach,</a:t>
            </a:r>
            <a:r>
              <a:rPr lang="en-US" sz="2475" b="1">
                <a:solidFill>
                  <a:srgbClr val="00729E"/>
                </a:solidFill>
                <a:latin typeface="Montserrat Bold"/>
                <a:ea typeface="Montserrat Bold"/>
                <a:cs typeface="Montserrat Bold"/>
                <a:sym typeface="Montserrat Bold"/>
              </a:rPr>
              <a:t> </a:t>
            </a:r>
            <a:r>
              <a:rPr lang="en-US" sz="2475">
                <a:solidFill>
                  <a:srgbClr val="00729E"/>
                </a:solidFill>
                <a:latin typeface="Montserrat"/>
                <a:ea typeface="Montserrat"/>
                <a:cs typeface="Montserrat"/>
                <a:sym typeface="Montserrat"/>
              </a:rPr>
              <a:t>critical issues can be identified that must be addressed with the greatest attention if we really want to decrease burnout and increase joy. </a:t>
            </a:r>
          </a:p>
        </p:txBody>
      </p:sp>
      <p:grpSp>
        <p:nvGrpSpPr>
          <p:cNvPr id="8" name="Group 8"/>
          <p:cNvGrpSpPr/>
          <p:nvPr/>
        </p:nvGrpSpPr>
        <p:grpSpPr>
          <a:xfrm>
            <a:off x="11315084" y="5634924"/>
            <a:ext cx="5256823" cy="2394538"/>
            <a:chOff x="0" y="0"/>
            <a:chExt cx="7009098" cy="3192717"/>
          </a:xfrm>
        </p:grpSpPr>
        <p:sp>
          <p:nvSpPr>
            <p:cNvPr id="9" name="TextBox 9"/>
            <p:cNvSpPr txBox="1"/>
            <p:nvPr/>
          </p:nvSpPr>
          <p:spPr>
            <a:xfrm rot="-628439">
              <a:off x="143778" y="1033779"/>
              <a:ext cx="6780413" cy="1555595"/>
            </a:xfrm>
            <a:prstGeom prst="rect">
              <a:avLst/>
            </a:prstGeom>
          </p:spPr>
          <p:txBody>
            <a:bodyPr lIns="0" tIns="0" rIns="0" bIns="0" rtlCol="0" anchor="t">
              <a:spAutoFit/>
            </a:bodyPr>
            <a:lstStyle/>
            <a:p>
              <a:pPr algn="ctr">
                <a:lnSpc>
                  <a:spcPts val="7604"/>
                </a:lnSpc>
              </a:pPr>
              <a:r>
                <a:rPr lang="en-US" sz="9273" b="1" i="1" spc="-185">
                  <a:solidFill>
                    <a:srgbClr val="F28D2F"/>
                  </a:solidFill>
                  <a:latin typeface="TT Bluescreens Bold Italics"/>
                  <a:ea typeface="TT Bluescreens Bold Italics"/>
                  <a:cs typeface="TT Bluescreens Bold Italics"/>
                  <a:sym typeface="TT Bluescreens Bold Italics"/>
                </a:rPr>
                <a:t>THE RINGS</a:t>
              </a:r>
            </a:p>
          </p:txBody>
        </p:sp>
        <p:sp>
          <p:nvSpPr>
            <p:cNvPr id="10" name="TextBox 10"/>
            <p:cNvSpPr txBox="1"/>
            <p:nvPr/>
          </p:nvSpPr>
          <p:spPr>
            <a:xfrm rot="-628439">
              <a:off x="1060261" y="363815"/>
              <a:ext cx="4572633" cy="597969"/>
            </a:xfrm>
            <a:prstGeom prst="rect">
              <a:avLst/>
            </a:prstGeom>
          </p:spPr>
          <p:txBody>
            <a:bodyPr lIns="0" tIns="0" rIns="0" bIns="0" rtlCol="0" anchor="t">
              <a:spAutoFit/>
            </a:bodyPr>
            <a:lstStyle/>
            <a:p>
              <a:pPr algn="ctr">
                <a:lnSpc>
                  <a:spcPts val="3499"/>
                </a:lnSpc>
              </a:pPr>
              <a:r>
                <a:rPr lang="en-US" sz="2499" b="1" i="1" spc="-49">
                  <a:solidFill>
                    <a:srgbClr val="1473A0"/>
                  </a:solidFill>
                  <a:latin typeface="Rodeqa Slab Bold Italics"/>
                  <a:ea typeface="Rodeqa Slab Bold Italics"/>
                  <a:cs typeface="Rodeqa Slab Bold Italics"/>
                  <a:sym typeface="Rodeqa Slab Bold Italics"/>
                </a:rPr>
                <a:t>Note</a:t>
              </a:r>
            </a:p>
          </p:txBody>
        </p:sp>
      </p:gr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4F70A22-4CC4-CF2B-2565-864F672CB68E}"/>
              </a:ext>
            </a:extLst>
          </p:cNvPr>
          <p:cNvPicPr>
            <a:picLocks noChangeAspect="1"/>
          </p:cNvPicPr>
          <p:nvPr/>
        </p:nvPicPr>
        <p:blipFill>
          <a:blip r:embed="rId3"/>
          <a:srcRect l="54309" t="16562" r="26196" b="42951"/>
          <a:stretch/>
        </p:blipFill>
        <p:spPr>
          <a:xfrm>
            <a:off x="609601" y="100794"/>
            <a:ext cx="17439476" cy="1018620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091076" y="576062"/>
            <a:ext cx="16211606" cy="1725638"/>
            <a:chOff x="0" y="0"/>
            <a:chExt cx="5447818" cy="579891"/>
          </a:xfrm>
        </p:grpSpPr>
        <p:sp>
          <p:nvSpPr>
            <p:cNvPr id="3" name="Freeform 3"/>
            <p:cNvSpPr/>
            <p:nvPr/>
          </p:nvSpPr>
          <p:spPr>
            <a:xfrm>
              <a:off x="0" y="0"/>
              <a:ext cx="5447818" cy="579891"/>
            </a:xfrm>
            <a:custGeom>
              <a:avLst/>
              <a:gdLst/>
              <a:ahLst/>
              <a:cxnLst/>
              <a:rect l="l" t="t" r="r" b="b"/>
              <a:pathLst>
                <a:path w="5447818" h="579891">
                  <a:moveTo>
                    <a:pt x="5244618" y="0"/>
                  </a:moveTo>
                  <a:cubicBezTo>
                    <a:pt x="5356842" y="0"/>
                    <a:pt x="5447818" y="129813"/>
                    <a:pt x="5447818" y="289945"/>
                  </a:cubicBezTo>
                  <a:cubicBezTo>
                    <a:pt x="5447818" y="450078"/>
                    <a:pt x="5356842" y="579891"/>
                    <a:pt x="5244618" y="579891"/>
                  </a:cubicBezTo>
                  <a:lnTo>
                    <a:pt x="203200" y="579891"/>
                  </a:lnTo>
                  <a:cubicBezTo>
                    <a:pt x="90976" y="579891"/>
                    <a:pt x="0" y="450078"/>
                    <a:pt x="0" y="289945"/>
                  </a:cubicBezTo>
                  <a:cubicBezTo>
                    <a:pt x="0" y="129813"/>
                    <a:pt x="90976" y="0"/>
                    <a:pt x="203200" y="0"/>
                  </a:cubicBezTo>
                  <a:close/>
                </a:path>
              </a:pathLst>
            </a:custGeom>
            <a:solidFill>
              <a:srgbClr val="F4F4F4"/>
            </a:solidFill>
            <a:ln w="104775" cap="sq">
              <a:solidFill>
                <a:srgbClr val="3B599B"/>
              </a:solidFill>
              <a:prstDash val="solid"/>
              <a:miter/>
            </a:ln>
          </p:spPr>
          <p:txBody>
            <a:bodyPr/>
            <a:lstStyle/>
            <a:p>
              <a:endParaRPr lang="en-US"/>
            </a:p>
          </p:txBody>
        </p:sp>
        <p:sp>
          <p:nvSpPr>
            <p:cNvPr id="4" name="TextBox 4"/>
            <p:cNvSpPr txBox="1"/>
            <p:nvPr/>
          </p:nvSpPr>
          <p:spPr>
            <a:xfrm>
              <a:off x="0" y="-38100"/>
              <a:ext cx="5447818" cy="617991"/>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43379" y="2551975"/>
            <a:ext cx="1165112" cy="1176137"/>
            <a:chOff x="0" y="0"/>
            <a:chExt cx="1553483" cy="1568183"/>
          </a:xfrm>
        </p:grpSpPr>
        <p:grpSp>
          <p:nvGrpSpPr>
            <p:cNvPr id="6" name="Group 6"/>
            <p:cNvGrpSpPr/>
            <p:nvPr/>
          </p:nvGrpSpPr>
          <p:grpSpPr>
            <a:xfrm>
              <a:off x="0" y="14700"/>
              <a:ext cx="1553483" cy="15534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8" name="TextBox 8"/>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9" name="Freeform 9"/>
            <p:cNvSpPr/>
            <p:nvPr/>
          </p:nvSpPr>
          <p:spPr>
            <a:xfrm>
              <a:off x="225250" y="0"/>
              <a:ext cx="1249982" cy="1349508"/>
            </a:xfrm>
            <a:custGeom>
              <a:avLst/>
              <a:gdLst/>
              <a:ahLst/>
              <a:cxnLst/>
              <a:rect l="l" t="t" r="r" b="b"/>
              <a:pathLst>
                <a:path w="1249982" h="1349508">
                  <a:moveTo>
                    <a:pt x="0" y="0"/>
                  </a:moveTo>
                  <a:lnTo>
                    <a:pt x="1249982" y="0"/>
                  </a:lnTo>
                  <a:lnTo>
                    <a:pt x="1249982" y="1349508"/>
                  </a:lnTo>
                  <a:lnTo>
                    <a:pt x="0" y="1349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0" name="Group 10"/>
          <p:cNvGrpSpPr/>
          <p:nvPr/>
        </p:nvGrpSpPr>
        <p:grpSpPr>
          <a:xfrm>
            <a:off x="1543379" y="4195788"/>
            <a:ext cx="1165112" cy="1165112"/>
            <a:chOff x="0" y="0"/>
            <a:chExt cx="1553483" cy="1553483"/>
          </a:xfrm>
        </p:grpSpPr>
        <p:grpSp>
          <p:nvGrpSpPr>
            <p:cNvPr id="11" name="Group 11"/>
            <p:cNvGrpSpPr/>
            <p:nvPr/>
          </p:nvGrpSpPr>
          <p:grpSpPr>
            <a:xfrm>
              <a:off x="0" y="0"/>
              <a:ext cx="1553483" cy="15534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3" name="TextBox 13"/>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4" name="Freeform 14"/>
            <p:cNvSpPr/>
            <p:nvPr/>
          </p:nvSpPr>
          <p:spPr>
            <a:xfrm>
              <a:off x="225250" y="0"/>
              <a:ext cx="1249982" cy="1349508"/>
            </a:xfrm>
            <a:custGeom>
              <a:avLst/>
              <a:gdLst/>
              <a:ahLst/>
              <a:cxnLst/>
              <a:rect l="l" t="t" r="r" b="b"/>
              <a:pathLst>
                <a:path w="1249982" h="1349508">
                  <a:moveTo>
                    <a:pt x="0" y="0"/>
                  </a:moveTo>
                  <a:lnTo>
                    <a:pt x="1249982" y="0"/>
                  </a:lnTo>
                  <a:lnTo>
                    <a:pt x="1249982" y="1349508"/>
                  </a:lnTo>
                  <a:lnTo>
                    <a:pt x="0" y="1349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5" name="Group 15"/>
          <p:cNvGrpSpPr/>
          <p:nvPr/>
        </p:nvGrpSpPr>
        <p:grpSpPr>
          <a:xfrm>
            <a:off x="1543379" y="5828575"/>
            <a:ext cx="1165112" cy="1165112"/>
            <a:chOff x="0" y="0"/>
            <a:chExt cx="1553483" cy="1553483"/>
          </a:xfrm>
        </p:grpSpPr>
        <p:grpSp>
          <p:nvGrpSpPr>
            <p:cNvPr id="16" name="Group 16"/>
            <p:cNvGrpSpPr/>
            <p:nvPr/>
          </p:nvGrpSpPr>
          <p:grpSpPr>
            <a:xfrm>
              <a:off x="0" y="0"/>
              <a:ext cx="1553483" cy="155348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8" name="TextBox 18"/>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9" name="Freeform 19"/>
            <p:cNvSpPr/>
            <p:nvPr/>
          </p:nvSpPr>
          <p:spPr>
            <a:xfrm>
              <a:off x="225250" y="0"/>
              <a:ext cx="1249982" cy="1349508"/>
            </a:xfrm>
            <a:custGeom>
              <a:avLst/>
              <a:gdLst/>
              <a:ahLst/>
              <a:cxnLst/>
              <a:rect l="l" t="t" r="r" b="b"/>
              <a:pathLst>
                <a:path w="1249982" h="1349508">
                  <a:moveTo>
                    <a:pt x="0" y="0"/>
                  </a:moveTo>
                  <a:lnTo>
                    <a:pt x="1249982" y="0"/>
                  </a:lnTo>
                  <a:lnTo>
                    <a:pt x="1249982" y="1349508"/>
                  </a:lnTo>
                  <a:lnTo>
                    <a:pt x="0" y="1349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0" name="Group 20"/>
          <p:cNvGrpSpPr/>
          <p:nvPr/>
        </p:nvGrpSpPr>
        <p:grpSpPr>
          <a:xfrm>
            <a:off x="1438942" y="7460413"/>
            <a:ext cx="1165112" cy="1165112"/>
            <a:chOff x="0" y="0"/>
            <a:chExt cx="1553483" cy="1553483"/>
          </a:xfrm>
        </p:grpSpPr>
        <p:grpSp>
          <p:nvGrpSpPr>
            <p:cNvPr id="21" name="Group 21"/>
            <p:cNvGrpSpPr/>
            <p:nvPr/>
          </p:nvGrpSpPr>
          <p:grpSpPr>
            <a:xfrm>
              <a:off x="0" y="0"/>
              <a:ext cx="1553483" cy="155348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23" name="TextBox 23"/>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24" name="Freeform 24"/>
            <p:cNvSpPr/>
            <p:nvPr/>
          </p:nvSpPr>
          <p:spPr>
            <a:xfrm>
              <a:off x="225250" y="0"/>
              <a:ext cx="1249982" cy="1349508"/>
            </a:xfrm>
            <a:custGeom>
              <a:avLst/>
              <a:gdLst/>
              <a:ahLst/>
              <a:cxnLst/>
              <a:rect l="l" t="t" r="r" b="b"/>
              <a:pathLst>
                <a:path w="1249982" h="1349508">
                  <a:moveTo>
                    <a:pt x="0" y="0"/>
                  </a:moveTo>
                  <a:lnTo>
                    <a:pt x="1249982" y="0"/>
                  </a:lnTo>
                  <a:lnTo>
                    <a:pt x="1249982" y="1349508"/>
                  </a:lnTo>
                  <a:lnTo>
                    <a:pt x="0" y="1349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5" name="Freeform 25"/>
          <p:cNvSpPr/>
          <p:nvPr/>
        </p:nvSpPr>
        <p:spPr>
          <a:xfrm>
            <a:off x="16171871" y="8503230"/>
            <a:ext cx="1639300" cy="992458"/>
          </a:xfrm>
          <a:custGeom>
            <a:avLst/>
            <a:gdLst/>
            <a:ahLst/>
            <a:cxnLst/>
            <a:rect l="l" t="t" r="r" b="b"/>
            <a:pathLst>
              <a:path w="1639300" h="992458">
                <a:moveTo>
                  <a:pt x="0" y="0"/>
                </a:moveTo>
                <a:lnTo>
                  <a:pt x="1639300" y="0"/>
                </a:lnTo>
                <a:lnTo>
                  <a:pt x="1639300" y="992458"/>
                </a:lnTo>
                <a:lnTo>
                  <a:pt x="0" y="992458"/>
                </a:lnTo>
                <a:lnTo>
                  <a:pt x="0" y="0"/>
                </a:lnTo>
                <a:close/>
              </a:path>
            </a:pathLst>
          </a:custGeom>
          <a:blipFill>
            <a:blip r:embed="rId4"/>
            <a:stretch>
              <a:fillRect/>
            </a:stretch>
          </a:blipFill>
        </p:spPr>
        <p:txBody>
          <a:bodyPr/>
          <a:lstStyle/>
          <a:p>
            <a:endParaRPr lang="en-US"/>
          </a:p>
        </p:txBody>
      </p:sp>
      <p:sp>
        <p:nvSpPr>
          <p:cNvPr id="26" name="TextBox 26"/>
          <p:cNvSpPr txBox="1"/>
          <p:nvPr/>
        </p:nvSpPr>
        <p:spPr>
          <a:xfrm>
            <a:off x="3119135" y="4580600"/>
            <a:ext cx="6675402" cy="405013"/>
          </a:xfrm>
          <a:prstGeom prst="rect">
            <a:avLst/>
          </a:prstGeom>
        </p:spPr>
        <p:txBody>
          <a:bodyPr lIns="0" tIns="0" rIns="0" bIns="0" rtlCol="0" anchor="t">
            <a:spAutoFit/>
          </a:bodyPr>
          <a:lstStyle/>
          <a:p>
            <a:pPr algn="l">
              <a:lnSpc>
                <a:spcPts val="3194"/>
              </a:lnSpc>
            </a:pPr>
            <a:r>
              <a:rPr lang="en-US" sz="2777" b="1">
                <a:solidFill>
                  <a:srgbClr val="EDE9D0"/>
                </a:solidFill>
                <a:latin typeface="Montserrat Bold"/>
                <a:ea typeface="Montserrat Bold"/>
                <a:cs typeface="Montserrat Bold"/>
                <a:sym typeface="Montserrat Bold"/>
              </a:rPr>
              <a:t>Remove Barriers:</a:t>
            </a:r>
          </a:p>
        </p:txBody>
      </p:sp>
      <p:sp>
        <p:nvSpPr>
          <p:cNvPr id="27" name="TextBox 27"/>
          <p:cNvSpPr txBox="1"/>
          <p:nvPr/>
        </p:nvSpPr>
        <p:spPr>
          <a:xfrm>
            <a:off x="3119135" y="2943710"/>
            <a:ext cx="5712508" cy="408165"/>
          </a:xfrm>
          <a:prstGeom prst="rect">
            <a:avLst/>
          </a:prstGeom>
        </p:spPr>
        <p:txBody>
          <a:bodyPr lIns="0" tIns="0" rIns="0" bIns="0" rtlCol="0" anchor="t">
            <a:spAutoFit/>
          </a:bodyPr>
          <a:lstStyle/>
          <a:p>
            <a:pPr algn="l">
              <a:lnSpc>
                <a:spcPts val="3194"/>
              </a:lnSpc>
            </a:pPr>
            <a:r>
              <a:rPr lang="en-US" sz="2777" b="1">
                <a:solidFill>
                  <a:srgbClr val="FFFBE7"/>
                </a:solidFill>
                <a:latin typeface="Montserrat Bold"/>
                <a:ea typeface="Montserrat Bold"/>
                <a:cs typeface="Montserrat Bold"/>
                <a:sym typeface="Montserrat Bold"/>
              </a:rPr>
              <a:t>Understand What Matters:</a:t>
            </a:r>
          </a:p>
        </p:txBody>
      </p:sp>
      <p:sp>
        <p:nvSpPr>
          <p:cNvPr id="28" name="TextBox 28"/>
          <p:cNvSpPr txBox="1"/>
          <p:nvPr/>
        </p:nvSpPr>
        <p:spPr>
          <a:xfrm>
            <a:off x="3119135" y="6185763"/>
            <a:ext cx="6376439" cy="405013"/>
          </a:xfrm>
          <a:prstGeom prst="rect">
            <a:avLst/>
          </a:prstGeom>
        </p:spPr>
        <p:txBody>
          <a:bodyPr lIns="0" tIns="0" rIns="0" bIns="0" rtlCol="0" anchor="t">
            <a:spAutoFit/>
          </a:bodyPr>
          <a:lstStyle/>
          <a:p>
            <a:pPr algn="l">
              <a:lnSpc>
                <a:spcPts val="3194"/>
              </a:lnSpc>
            </a:pPr>
            <a:r>
              <a:rPr lang="en-US" sz="2777" b="1">
                <a:solidFill>
                  <a:srgbClr val="FFFBE7"/>
                </a:solidFill>
                <a:latin typeface="Montserrat Bold"/>
                <a:ea typeface="Montserrat Bold"/>
                <a:cs typeface="Montserrat Bold"/>
                <a:sym typeface="Montserrat Bold"/>
              </a:rPr>
              <a:t>Systems Approach:</a:t>
            </a:r>
          </a:p>
        </p:txBody>
      </p:sp>
      <p:sp>
        <p:nvSpPr>
          <p:cNvPr id="29" name="TextBox 29"/>
          <p:cNvSpPr txBox="1"/>
          <p:nvPr/>
        </p:nvSpPr>
        <p:spPr>
          <a:xfrm>
            <a:off x="3119135" y="7819500"/>
            <a:ext cx="5503947" cy="405013"/>
          </a:xfrm>
          <a:prstGeom prst="rect">
            <a:avLst/>
          </a:prstGeom>
        </p:spPr>
        <p:txBody>
          <a:bodyPr lIns="0" tIns="0" rIns="0" bIns="0" rtlCol="0" anchor="t">
            <a:spAutoFit/>
          </a:bodyPr>
          <a:lstStyle/>
          <a:p>
            <a:pPr algn="l">
              <a:lnSpc>
                <a:spcPts val="3194"/>
              </a:lnSpc>
            </a:pPr>
            <a:r>
              <a:rPr lang="en-US" sz="2777" b="1">
                <a:solidFill>
                  <a:srgbClr val="EDE9D0"/>
                </a:solidFill>
                <a:latin typeface="Montserrat Bold"/>
                <a:ea typeface="Montserrat Bold"/>
                <a:cs typeface="Montserrat Bold"/>
                <a:sym typeface="Montserrat Bold"/>
              </a:rPr>
              <a:t>Use Improvement Science:</a:t>
            </a:r>
          </a:p>
        </p:txBody>
      </p:sp>
      <p:sp>
        <p:nvSpPr>
          <p:cNvPr id="30" name="TextBox 30"/>
          <p:cNvSpPr txBox="1"/>
          <p:nvPr/>
        </p:nvSpPr>
        <p:spPr>
          <a:xfrm>
            <a:off x="800436" y="1164243"/>
            <a:ext cx="13630073" cy="577850"/>
          </a:xfrm>
          <a:prstGeom prst="rect">
            <a:avLst/>
          </a:prstGeom>
        </p:spPr>
        <p:txBody>
          <a:bodyPr lIns="0" tIns="0" rIns="0" bIns="0" rtlCol="0" anchor="t">
            <a:spAutoFit/>
          </a:bodyPr>
          <a:lstStyle/>
          <a:p>
            <a:pPr algn="l">
              <a:lnSpc>
                <a:spcPts val="4599"/>
              </a:lnSpc>
            </a:pPr>
            <a:r>
              <a:rPr lang="en-US" sz="3999" b="1">
                <a:solidFill>
                  <a:srgbClr val="1473A0"/>
                </a:solidFill>
                <a:latin typeface="Montserrat Bold"/>
                <a:ea typeface="Montserrat Bold"/>
                <a:cs typeface="Montserrat Bold"/>
                <a:sym typeface="Montserrat Bold"/>
              </a:rPr>
              <a:t>Four steps to start the </a:t>
            </a:r>
            <a:r>
              <a:rPr lang="en-US" sz="3999" b="1">
                <a:solidFill>
                  <a:srgbClr val="46AE48"/>
                </a:solidFill>
                <a:latin typeface="Montserrat Bold"/>
                <a:ea typeface="Montserrat Bold"/>
                <a:cs typeface="Montserrat Bold"/>
                <a:sym typeface="Montserrat Bold"/>
              </a:rPr>
              <a:t>Joy in Work Model </a:t>
            </a:r>
          </a:p>
        </p:txBody>
      </p:sp>
      <p:sp>
        <p:nvSpPr>
          <p:cNvPr id="31" name="TextBox 31"/>
          <p:cNvSpPr txBox="1"/>
          <p:nvPr/>
        </p:nvSpPr>
        <p:spPr>
          <a:xfrm>
            <a:off x="8275693" y="2979130"/>
            <a:ext cx="9254664" cy="372745"/>
          </a:xfrm>
          <a:prstGeom prst="rect">
            <a:avLst/>
          </a:prstGeom>
        </p:spPr>
        <p:txBody>
          <a:bodyPr lIns="0" tIns="0" rIns="0" bIns="0" rtlCol="0" anchor="t">
            <a:spAutoFit/>
          </a:bodyPr>
          <a:lstStyle/>
          <a:p>
            <a:pPr algn="l">
              <a:lnSpc>
                <a:spcPts val="3080"/>
              </a:lnSpc>
              <a:spcBef>
                <a:spcPct val="0"/>
              </a:spcBef>
            </a:pPr>
            <a:r>
              <a:rPr lang="en-US" sz="2200">
                <a:solidFill>
                  <a:srgbClr val="EDE9D0"/>
                </a:solidFill>
                <a:latin typeface="Montserrat"/>
                <a:ea typeface="Montserrat"/>
                <a:cs typeface="Montserrat"/>
                <a:sym typeface="Montserrat"/>
              </a:rPr>
              <a:t>Ask staff, “what matters to you?”</a:t>
            </a:r>
          </a:p>
        </p:txBody>
      </p:sp>
      <p:sp>
        <p:nvSpPr>
          <p:cNvPr id="32" name="TextBox 32"/>
          <p:cNvSpPr txBox="1"/>
          <p:nvPr/>
        </p:nvSpPr>
        <p:spPr>
          <a:xfrm>
            <a:off x="6456836" y="4612868"/>
            <a:ext cx="9254664" cy="372745"/>
          </a:xfrm>
          <a:prstGeom prst="rect">
            <a:avLst/>
          </a:prstGeom>
        </p:spPr>
        <p:txBody>
          <a:bodyPr lIns="0" tIns="0" rIns="0" bIns="0" rtlCol="0" anchor="t">
            <a:spAutoFit/>
          </a:bodyPr>
          <a:lstStyle/>
          <a:p>
            <a:pPr algn="l">
              <a:lnSpc>
                <a:spcPts val="3080"/>
              </a:lnSpc>
              <a:spcBef>
                <a:spcPct val="0"/>
              </a:spcBef>
            </a:pPr>
            <a:r>
              <a:rPr lang="en-US" sz="2200">
                <a:solidFill>
                  <a:srgbClr val="EDE9D0"/>
                </a:solidFill>
                <a:latin typeface="Montserrat"/>
                <a:ea typeface="Montserrat"/>
                <a:cs typeface="Montserrat"/>
                <a:sym typeface="Montserrat"/>
              </a:rPr>
              <a:t>Ask staff, “ what impedes your ability to do your best?”</a:t>
            </a:r>
          </a:p>
        </p:txBody>
      </p:sp>
      <p:sp>
        <p:nvSpPr>
          <p:cNvPr id="33" name="TextBox 33"/>
          <p:cNvSpPr txBox="1"/>
          <p:nvPr/>
        </p:nvSpPr>
        <p:spPr>
          <a:xfrm>
            <a:off x="6917208" y="6178084"/>
            <a:ext cx="9254664" cy="372745"/>
          </a:xfrm>
          <a:prstGeom prst="rect">
            <a:avLst/>
          </a:prstGeom>
        </p:spPr>
        <p:txBody>
          <a:bodyPr lIns="0" tIns="0" rIns="0" bIns="0" rtlCol="0" anchor="t">
            <a:spAutoFit/>
          </a:bodyPr>
          <a:lstStyle/>
          <a:p>
            <a:pPr algn="l">
              <a:lnSpc>
                <a:spcPts val="3080"/>
              </a:lnSpc>
              <a:spcBef>
                <a:spcPct val="0"/>
              </a:spcBef>
            </a:pPr>
            <a:r>
              <a:rPr lang="en-US" sz="2200">
                <a:solidFill>
                  <a:srgbClr val="EDE9D0"/>
                </a:solidFill>
                <a:latin typeface="Montserrat"/>
                <a:ea typeface="Montserrat"/>
                <a:cs typeface="Montserrat"/>
                <a:sym typeface="Montserrat"/>
              </a:rPr>
              <a:t>Use a systems approach to tackle improvement projects</a:t>
            </a:r>
          </a:p>
        </p:txBody>
      </p:sp>
      <p:sp>
        <p:nvSpPr>
          <p:cNvPr id="34" name="TextBox 34"/>
          <p:cNvSpPr txBox="1"/>
          <p:nvPr/>
        </p:nvSpPr>
        <p:spPr>
          <a:xfrm>
            <a:off x="8275693" y="7848075"/>
            <a:ext cx="9254664" cy="372745"/>
          </a:xfrm>
          <a:prstGeom prst="rect">
            <a:avLst/>
          </a:prstGeom>
        </p:spPr>
        <p:txBody>
          <a:bodyPr lIns="0" tIns="0" rIns="0" bIns="0" rtlCol="0" anchor="t">
            <a:spAutoFit/>
          </a:bodyPr>
          <a:lstStyle/>
          <a:p>
            <a:pPr algn="l">
              <a:lnSpc>
                <a:spcPts val="3080"/>
              </a:lnSpc>
              <a:spcBef>
                <a:spcPct val="0"/>
              </a:spcBef>
            </a:pPr>
            <a:r>
              <a:rPr lang="en-US" sz="2200">
                <a:solidFill>
                  <a:srgbClr val="EDE9D0"/>
                </a:solidFill>
                <a:latin typeface="Montserrat"/>
                <a:ea typeface="Montserrat"/>
                <a:cs typeface="Montserrat"/>
                <a:sym typeface="Montserrat"/>
              </a:rPr>
              <a:t>Measure and test approaches and celebrate what you do</a:t>
            </a:r>
          </a:p>
        </p:txBody>
      </p:sp>
      <p:grpSp>
        <p:nvGrpSpPr>
          <p:cNvPr id="35" name="Group 35"/>
          <p:cNvGrpSpPr/>
          <p:nvPr/>
        </p:nvGrpSpPr>
        <p:grpSpPr>
          <a:xfrm>
            <a:off x="-4128970" y="9746287"/>
            <a:ext cx="26561346" cy="4891626"/>
            <a:chOff x="0" y="0"/>
            <a:chExt cx="35415128" cy="6522169"/>
          </a:xfrm>
        </p:grpSpPr>
        <p:grpSp>
          <p:nvGrpSpPr>
            <p:cNvPr id="36" name="Group 36"/>
            <p:cNvGrpSpPr/>
            <p:nvPr/>
          </p:nvGrpSpPr>
          <p:grpSpPr>
            <a:xfrm>
              <a:off x="7719438" y="270504"/>
              <a:ext cx="19930309" cy="6251664"/>
              <a:chOff x="0" y="0"/>
              <a:chExt cx="2226818" cy="698500"/>
            </a:xfrm>
          </p:grpSpPr>
          <p:sp>
            <p:nvSpPr>
              <p:cNvPr id="37" name="Freeform 37"/>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38" name="TextBox 38"/>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39" name="Group 39"/>
            <p:cNvGrpSpPr/>
            <p:nvPr/>
          </p:nvGrpSpPr>
          <p:grpSpPr>
            <a:xfrm>
              <a:off x="23961460" y="0"/>
              <a:ext cx="11453668" cy="1441900"/>
              <a:chOff x="0" y="0"/>
              <a:chExt cx="3228220" cy="406400"/>
            </a:xfrm>
          </p:grpSpPr>
          <p:sp>
            <p:nvSpPr>
              <p:cNvPr id="40" name="Freeform 40"/>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41" name="TextBox 41"/>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42" name="Group 42"/>
            <p:cNvGrpSpPr/>
            <p:nvPr/>
          </p:nvGrpSpPr>
          <p:grpSpPr>
            <a:xfrm>
              <a:off x="0" y="0"/>
              <a:ext cx="11453668" cy="1441900"/>
              <a:chOff x="0" y="0"/>
              <a:chExt cx="3228220" cy="406400"/>
            </a:xfrm>
          </p:grpSpPr>
          <p:sp>
            <p:nvSpPr>
              <p:cNvPr id="43" name="Freeform 43"/>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44" name="TextBox 44"/>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091076" y="576062"/>
            <a:ext cx="16211606" cy="1725638"/>
            <a:chOff x="0" y="0"/>
            <a:chExt cx="5447818" cy="579891"/>
          </a:xfrm>
        </p:grpSpPr>
        <p:sp>
          <p:nvSpPr>
            <p:cNvPr id="3" name="Freeform 3"/>
            <p:cNvSpPr/>
            <p:nvPr/>
          </p:nvSpPr>
          <p:spPr>
            <a:xfrm>
              <a:off x="0" y="0"/>
              <a:ext cx="5447818" cy="579891"/>
            </a:xfrm>
            <a:custGeom>
              <a:avLst/>
              <a:gdLst/>
              <a:ahLst/>
              <a:cxnLst/>
              <a:rect l="l" t="t" r="r" b="b"/>
              <a:pathLst>
                <a:path w="5447818" h="579891">
                  <a:moveTo>
                    <a:pt x="5244618" y="0"/>
                  </a:moveTo>
                  <a:cubicBezTo>
                    <a:pt x="5356842" y="0"/>
                    <a:pt x="5447818" y="129813"/>
                    <a:pt x="5447818" y="289945"/>
                  </a:cubicBezTo>
                  <a:cubicBezTo>
                    <a:pt x="5447818" y="450078"/>
                    <a:pt x="5356842" y="579891"/>
                    <a:pt x="5244618" y="579891"/>
                  </a:cubicBezTo>
                  <a:lnTo>
                    <a:pt x="203200" y="579891"/>
                  </a:lnTo>
                  <a:cubicBezTo>
                    <a:pt x="90976" y="579891"/>
                    <a:pt x="0" y="450078"/>
                    <a:pt x="0" y="289945"/>
                  </a:cubicBezTo>
                  <a:cubicBezTo>
                    <a:pt x="0" y="129813"/>
                    <a:pt x="90976" y="0"/>
                    <a:pt x="203200" y="0"/>
                  </a:cubicBezTo>
                  <a:close/>
                </a:path>
              </a:pathLst>
            </a:custGeom>
            <a:solidFill>
              <a:srgbClr val="F4F4F4"/>
            </a:solidFill>
            <a:ln w="104775" cap="sq">
              <a:solidFill>
                <a:srgbClr val="F28D2F"/>
              </a:solidFill>
              <a:prstDash val="solid"/>
              <a:miter/>
            </a:ln>
          </p:spPr>
          <p:txBody>
            <a:bodyPr/>
            <a:lstStyle/>
            <a:p>
              <a:endParaRPr lang="en-US"/>
            </a:p>
          </p:txBody>
        </p:sp>
        <p:sp>
          <p:nvSpPr>
            <p:cNvPr id="4" name="TextBox 4"/>
            <p:cNvSpPr txBox="1"/>
            <p:nvPr/>
          </p:nvSpPr>
          <p:spPr>
            <a:xfrm>
              <a:off x="0" y="-38100"/>
              <a:ext cx="5447818" cy="617991"/>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800436" y="2788620"/>
            <a:ext cx="9795755" cy="6152288"/>
            <a:chOff x="0" y="0"/>
            <a:chExt cx="13061007" cy="8203051"/>
          </a:xfrm>
        </p:grpSpPr>
        <p:grpSp>
          <p:nvGrpSpPr>
            <p:cNvPr id="6" name="Group 6"/>
            <p:cNvGrpSpPr/>
            <p:nvPr/>
          </p:nvGrpSpPr>
          <p:grpSpPr>
            <a:xfrm>
              <a:off x="0" y="14700"/>
              <a:ext cx="1553483" cy="15534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8" name="TextBox 8"/>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9" name="Freeform 9"/>
            <p:cNvSpPr/>
            <p:nvPr/>
          </p:nvSpPr>
          <p:spPr>
            <a:xfrm>
              <a:off x="225250" y="0"/>
              <a:ext cx="1249982" cy="1349508"/>
            </a:xfrm>
            <a:custGeom>
              <a:avLst/>
              <a:gdLst/>
              <a:ahLst/>
              <a:cxnLst/>
              <a:rect l="l" t="t" r="r" b="b"/>
              <a:pathLst>
                <a:path w="1249982" h="1349508">
                  <a:moveTo>
                    <a:pt x="0" y="0"/>
                  </a:moveTo>
                  <a:lnTo>
                    <a:pt x="1249982" y="0"/>
                  </a:lnTo>
                  <a:lnTo>
                    <a:pt x="1249982" y="1349508"/>
                  </a:lnTo>
                  <a:lnTo>
                    <a:pt x="0" y="1349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0" y="2848687"/>
              <a:ext cx="1553483" cy="155348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2" name="TextBox 12"/>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3" name="Freeform 13"/>
            <p:cNvSpPr/>
            <p:nvPr/>
          </p:nvSpPr>
          <p:spPr>
            <a:xfrm>
              <a:off x="225250" y="2848687"/>
              <a:ext cx="1249982" cy="1349508"/>
            </a:xfrm>
            <a:custGeom>
              <a:avLst/>
              <a:gdLst/>
              <a:ahLst/>
              <a:cxnLst/>
              <a:rect l="l" t="t" r="r" b="b"/>
              <a:pathLst>
                <a:path w="1249982" h="1349508">
                  <a:moveTo>
                    <a:pt x="0" y="0"/>
                  </a:moveTo>
                  <a:lnTo>
                    <a:pt x="1249982" y="0"/>
                  </a:lnTo>
                  <a:lnTo>
                    <a:pt x="1249982" y="1349508"/>
                  </a:lnTo>
                  <a:lnTo>
                    <a:pt x="0" y="1349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4"/>
            <p:cNvGrpSpPr/>
            <p:nvPr/>
          </p:nvGrpSpPr>
          <p:grpSpPr>
            <a:xfrm>
              <a:off x="0" y="5976971"/>
              <a:ext cx="1553483" cy="155348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6" name="TextBox 16"/>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7" name="Freeform 17"/>
            <p:cNvSpPr/>
            <p:nvPr/>
          </p:nvSpPr>
          <p:spPr>
            <a:xfrm>
              <a:off x="225250" y="5976971"/>
              <a:ext cx="1249982" cy="1349508"/>
            </a:xfrm>
            <a:custGeom>
              <a:avLst/>
              <a:gdLst/>
              <a:ahLst/>
              <a:cxnLst/>
              <a:rect l="l" t="t" r="r" b="b"/>
              <a:pathLst>
                <a:path w="1249982" h="1349508">
                  <a:moveTo>
                    <a:pt x="0" y="0"/>
                  </a:moveTo>
                  <a:lnTo>
                    <a:pt x="1249982" y="0"/>
                  </a:lnTo>
                  <a:lnTo>
                    <a:pt x="1249982" y="1349507"/>
                  </a:lnTo>
                  <a:lnTo>
                    <a:pt x="0" y="1349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TextBox 18"/>
            <p:cNvSpPr txBox="1"/>
            <p:nvPr/>
          </p:nvSpPr>
          <p:spPr>
            <a:xfrm>
              <a:off x="2049300" y="2998107"/>
              <a:ext cx="8900536" cy="543192"/>
            </a:xfrm>
            <a:prstGeom prst="rect">
              <a:avLst/>
            </a:prstGeom>
          </p:spPr>
          <p:txBody>
            <a:bodyPr lIns="0" tIns="0" rIns="0" bIns="0" rtlCol="0" anchor="t">
              <a:spAutoFit/>
            </a:bodyPr>
            <a:lstStyle/>
            <a:p>
              <a:pPr algn="l">
                <a:lnSpc>
                  <a:spcPts val="3194"/>
                </a:lnSpc>
              </a:pPr>
              <a:r>
                <a:rPr lang="en-US" sz="2777" b="1">
                  <a:solidFill>
                    <a:srgbClr val="EDE9D0"/>
                  </a:solidFill>
                  <a:latin typeface="Montserrat Bold"/>
                  <a:ea typeface="Montserrat Bold"/>
                  <a:cs typeface="Montserrat Bold"/>
                  <a:sym typeface="Montserrat Bold"/>
                </a:rPr>
                <a:t>Enhanced Patient Care:</a:t>
              </a:r>
            </a:p>
          </p:txBody>
        </p:sp>
        <p:sp>
          <p:nvSpPr>
            <p:cNvPr id="19" name="TextBox 19"/>
            <p:cNvSpPr txBox="1"/>
            <p:nvPr/>
          </p:nvSpPr>
          <p:spPr>
            <a:xfrm>
              <a:off x="2049300" y="236697"/>
              <a:ext cx="7904846" cy="547395"/>
            </a:xfrm>
            <a:prstGeom prst="rect">
              <a:avLst/>
            </a:prstGeom>
          </p:spPr>
          <p:txBody>
            <a:bodyPr lIns="0" tIns="0" rIns="0" bIns="0" rtlCol="0" anchor="t">
              <a:spAutoFit/>
            </a:bodyPr>
            <a:lstStyle/>
            <a:p>
              <a:pPr algn="l">
                <a:lnSpc>
                  <a:spcPts val="3194"/>
                </a:lnSpc>
              </a:pPr>
              <a:r>
                <a:rPr lang="en-US" sz="2777" b="1">
                  <a:solidFill>
                    <a:srgbClr val="FFFBE7"/>
                  </a:solidFill>
                  <a:latin typeface="Montserrat Bold"/>
                  <a:ea typeface="Montserrat Bold"/>
                  <a:cs typeface="Montserrat Bold"/>
                  <a:sym typeface="Montserrat Bold"/>
                </a:rPr>
                <a:t>Improved Employee Retention:</a:t>
              </a:r>
            </a:p>
          </p:txBody>
        </p:sp>
        <p:sp>
          <p:nvSpPr>
            <p:cNvPr id="20" name="TextBox 20"/>
            <p:cNvSpPr txBox="1"/>
            <p:nvPr/>
          </p:nvSpPr>
          <p:spPr>
            <a:xfrm>
              <a:off x="1920992" y="6343088"/>
              <a:ext cx="9157151" cy="543192"/>
            </a:xfrm>
            <a:prstGeom prst="rect">
              <a:avLst/>
            </a:prstGeom>
          </p:spPr>
          <p:txBody>
            <a:bodyPr lIns="0" tIns="0" rIns="0" bIns="0" rtlCol="0" anchor="t">
              <a:spAutoFit/>
            </a:bodyPr>
            <a:lstStyle/>
            <a:p>
              <a:pPr algn="l">
                <a:lnSpc>
                  <a:spcPts val="3194"/>
                </a:lnSpc>
              </a:pPr>
              <a:r>
                <a:rPr lang="en-US" sz="2777" b="1">
                  <a:solidFill>
                    <a:srgbClr val="FFFBE7"/>
                  </a:solidFill>
                  <a:latin typeface="Montserrat Bold"/>
                  <a:ea typeface="Montserrat Bold"/>
                  <a:cs typeface="Montserrat Bold"/>
                  <a:sym typeface="Montserrat Bold"/>
                </a:rPr>
                <a:t>Better Organizational Perfomrance:</a:t>
              </a:r>
            </a:p>
          </p:txBody>
        </p:sp>
        <p:sp>
          <p:nvSpPr>
            <p:cNvPr id="21" name="TextBox 21"/>
            <p:cNvSpPr txBox="1"/>
            <p:nvPr/>
          </p:nvSpPr>
          <p:spPr>
            <a:xfrm>
              <a:off x="2049300" y="1046636"/>
              <a:ext cx="10654669" cy="1004993"/>
            </a:xfrm>
            <a:prstGeom prst="rect">
              <a:avLst/>
            </a:prstGeom>
          </p:spPr>
          <p:txBody>
            <a:bodyPr lIns="0" tIns="0" rIns="0" bIns="0" rtlCol="0" anchor="t">
              <a:spAutoFit/>
            </a:bodyPr>
            <a:lstStyle/>
            <a:p>
              <a:pPr algn="l">
                <a:lnSpc>
                  <a:spcPts val="3080"/>
                </a:lnSpc>
                <a:spcBef>
                  <a:spcPct val="0"/>
                </a:spcBef>
              </a:pPr>
              <a:r>
                <a:rPr lang="en-US" sz="2200">
                  <a:solidFill>
                    <a:srgbClr val="EDE9D0"/>
                  </a:solidFill>
                  <a:latin typeface="Montserrat"/>
                  <a:ea typeface="Montserrat"/>
                  <a:cs typeface="Montserrat"/>
                  <a:sym typeface="Montserrat"/>
                </a:rPr>
                <a:t>By enhancing job satisfaction, organizations can reduce turnover and burnout.</a:t>
              </a:r>
            </a:p>
          </p:txBody>
        </p:sp>
        <p:sp>
          <p:nvSpPr>
            <p:cNvPr id="22" name="TextBox 22"/>
            <p:cNvSpPr txBox="1"/>
            <p:nvPr/>
          </p:nvSpPr>
          <p:spPr>
            <a:xfrm>
              <a:off x="2049300" y="3918870"/>
              <a:ext cx="11011707" cy="1525693"/>
            </a:xfrm>
            <a:prstGeom prst="rect">
              <a:avLst/>
            </a:prstGeom>
          </p:spPr>
          <p:txBody>
            <a:bodyPr lIns="0" tIns="0" rIns="0" bIns="0" rtlCol="0" anchor="t">
              <a:spAutoFit/>
            </a:bodyPr>
            <a:lstStyle/>
            <a:p>
              <a:pPr algn="l">
                <a:lnSpc>
                  <a:spcPts val="3080"/>
                </a:lnSpc>
                <a:spcBef>
                  <a:spcPct val="0"/>
                </a:spcBef>
              </a:pPr>
              <a:r>
                <a:rPr lang="en-US" sz="2200">
                  <a:solidFill>
                    <a:srgbClr val="EDE9D0"/>
                  </a:solidFill>
                  <a:latin typeface="Montserrat"/>
                  <a:ea typeface="Montserrat"/>
                  <a:cs typeface="Montserrat"/>
                  <a:sym typeface="Montserrat"/>
                </a:rPr>
                <a:t>Staff who experience joy in their work are more engaged and better able to provide high-quality, compassionate care.</a:t>
              </a:r>
            </a:p>
          </p:txBody>
        </p:sp>
        <p:sp>
          <p:nvSpPr>
            <p:cNvPr id="23" name="TextBox 23"/>
            <p:cNvSpPr txBox="1"/>
            <p:nvPr/>
          </p:nvSpPr>
          <p:spPr>
            <a:xfrm>
              <a:off x="1925178" y="7198058"/>
              <a:ext cx="10379876" cy="1004993"/>
            </a:xfrm>
            <a:prstGeom prst="rect">
              <a:avLst/>
            </a:prstGeom>
          </p:spPr>
          <p:txBody>
            <a:bodyPr lIns="0" tIns="0" rIns="0" bIns="0" rtlCol="0" anchor="t">
              <a:spAutoFit/>
            </a:bodyPr>
            <a:lstStyle/>
            <a:p>
              <a:pPr algn="l">
                <a:lnSpc>
                  <a:spcPts val="3080"/>
                </a:lnSpc>
                <a:spcBef>
                  <a:spcPct val="0"/>
                </a:spcBef>
              </a:pPr>
              <a:r>
                <a:rPr lang="en-US" sz="2200">
                  <a:solidFill>
                    <a:srgbClr val="EDE9D0"/>
                  </a:solidFill>
                  <a:latin typeface="Montserrat"/>
                  <a:ea typeface="Montserrat"/>
                  <a:cs typeface="Montserrat"/>
                  <a:sym typeface="Montserrat"/>
                </a:rPr>
                <a:t>Engaged and satisfied staff are more productive, contributing to overall organizational success.</a:t>
              </a:r>
            </a:p>
          </p:txBody>
        </p:sp>
      </p:grpSp>
      <p:grpSp>
        <p:nvGrpSpPr>
          <p:cNvPr id="24" name="Group 24"/>
          <p:cNvGrpSpPr/>
          <p:nvPr/>
        </p:nvGrpSpPr>
        <p:grpSpPr>
          <a:xfrm>
            <a:off x="11908948" y="2788620"/>
            <a:ext cx="7804617" cy="7804617"/>
            <a:chOff x="0" y="0"/>
            <a:chExt cx="13716000" cy="13716000"/>
          </a:xfrm>
        </p:grpSpPr>
        <p:sp>
          <p:nvSpPr>
            <p:cNvPr id="25" name="Freeform 2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l="-39417" r="-38360"/>
              </a:stretch>
            </a:blipFill>
          </p:spPr>
          <p:txBody>
            <a:bodyPr/>
            <a:lstStyle/>
            <a:p>
              <a:endParaRPr lang="en-US"/>
            </a:p>
          </p:txBody>
        </p:sp>
      </p:grpSp>
      <p:sp>
        <p:nvSpPr>
          <p:cNvPr id="26" name="Freeform 26"/>
          <p:cNvSpPr/>
          <p:nvPr/>
        </p:nvSpPr>
        <p:spPr>
          <a:xfrm>
            <a:off x="16171871" y="8444680"/>
            <a:ext cx="1639300" cy="992458"/>
          </a:xfrm>
          <a:custGeom>
            <a:avLst/>
            <a:gdLst/>
            <a:ahLst/>
            <a:cxnLst/>
            <a:rect l="l" t="t" r="r" b="b"/>
            <a:pathLst>
              <a:path w="1639300" h="992458">
                <a:moveTo>
                  <a:pt x="0" y="0"/>
                </a:moveTo>
                <a:lnTo>
                  <a:pt x="1639300" y="0"/>
                </a:lnTo>
                <a:lnTo>
                  <a:pt x="1639300" y="992458"/>
                </a:lnTo>
                <a:lnTo>
                  <a:pt x="0" y="992458"/>
                </a:lnTo>
                <a:lnTo>
                  <a:pt x="0" y="0"/>
                </a:lnTo>
                <a:close/>
              </a:path>
            </a:pathLst>
          </a:custGeom>
          <a:blipFill>
            <a:blip r:embed="rId5"/>
            <a:stretch>
              <a:fillRect/>
            </a:stretch>
          </a:blipFill>
        </p:spPr>
        <p:txBody>
          <a:bodyPr/>
          <a:lstStyle/>
          <a:p>
            <a:endParaRPr lang="en-US"/>
          </a:p>
        </p:txBody>
      </p:sp>
      <p:grpSp>
        <p:nvGrpSpPr>
          <p:cNvPr id="27" name="Group 27"/>
          <p:cNvGrpSpPr/>
          <p:nvPr/>
        </p:nvGrpSpPr>
        <p:grpSpPr>
          <a:xfrm>
            <a:off x="-4128970" y="9746287"/>
            <a:ext cx="26561346" cy="4891626"/>
            <a:chOff x="0" y="0"/>
            <a:chExt cx="35415128" cy="6522169"/>
          </a:xfrm>
        </p:grpSpPr>
        <p:grpSp>
          <p:nvGrpSpPr>
            <p:cNvPr id="28" name="Group 28"/>
            <p:cNvGrpSpPr/>
            <p:nvPr/>
          </p:nvGrpSpPr>
          <p:grpSpPr>
            <a:xfrm>
              <a:off x="7719438" y="270504"/>
              <a:ext cx="19930309" cy="6251664"/>
              <a:chOff x="0" y="0"/>
              <a:chExt cx="2226818" cy="698500"/>
            </a:xfrm>
          </p:grpSpPr>
          <p:sp>
            <p:nvSpPr>
              <p:cNvPr id="29" name="Freeform 29"/>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30" name="TextBox 30"/>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31" name="Group 31"/>
            <p:cNvGrpSpPr/>
            <p:nvPr/>
          </p:nvGrpSpPr>
          <p:grpSpPr>
            <a:xfrm>
              <a:off x="23961460" y="0"/>
              <a:ext cx="11453668" cy="1441900"/>
              <a:chOff x="0" y="0"/>
              <a:chExt cx="3228220" cy="406400"/>
            </a:xfrm>
          </p:grpSpPr>
          <p:sp>
            <p:nvSpPr>
              <p:cNvPr id="32" name="Freeform 32"/>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33" name="TextBox 33"/>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34" name="Group 34"/>
            <p:cNvGrpSpPr/>
            <p:nvPr/>
          </p:nvGrpSpPr>
          <p:grpSpPr>
            <a:xfrm>
              <a:off x="0" y="0"/>
              <a:ext cx="11453668" cy="1441900"/>
              <a:chOff x="0" y="0"/>
              <a:chExt cx="3228220" cy="406400"/>
            </a:xfrm>
          </p:grpSpPr>
          <p:sp>
            <p:nvSpPr>
              <p:cNvPr id="35" name="Freeform 35"/>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36" name="TextBox 36"/>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
        <p:nvSpPr>
          <p:cNvPr id="37" name="TextBox 37"/>
          <p:cNvSpPr txBox="1"/>
          <p:nvPr/>
        </p:nvSpPr>
        <p:spPr>
          <a:xfrm>
            <a:off x="800436" y="1164243"/>
            <a:ext cx="13630073" cy="577850"/>
          </a:xfrm>
          <a:prstGeom prst="rect">
            <a:avLst/>
          </a:prstGeom>
        </p:spPr>
        <p:txBody>
          <a:bodyPr lIns="0" tIns="0" rIns="0" bIns="0" rtlCol="0" anchor="t">
            <a:spAutoFit/>
          </a:bodyPr>
          <a:lstStyle/>
          <a:p>
            <a:pPr algn="l">
              <a:lnSpc>
                <a:spcPts val="4599"/>
              </a:lnSpc>
            </a:pPr>
            <a:r>
              <a:rPr lang="en-US" sz="3999" b="1">
                <a:solidFill>
                  <a:srgbClr val="1473A0"/>
                </a:solidFill>
                <a:latin typeface="Montserrat Bold"/>
                <a:ea typeface="Montserrat Bold"/>
                <a:cs typeface="Montserrat Bold"/>
                <a:sym typeface="Montserrat Bold"/>
              </a:rPr>
              <a:t>Benefits of the </a:t>
            </a:r>
            <a:r>
              <a:rPr lang="en-US" sz="3999" b="1">
                <a:solidFill>
                  <a:srgbClr val="46AE48"/>
                </a:solidFill>
                <a:latin typeface="Montserrat Bold"/>
                <a:ea typeface="Montserrat Bold"/>
                <a:cs typeface="Montserrat Bold"/>
                <a:sym typeface="Montserrat Bold"/>
              </a:rPr>
              <a:t>Joy in Work Model </a:t>
            </a: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2902481" cy="1830920"/>
            <a:chOff x="0" y="0"/>
            <a:chExt cx="2863899" cy="406400"/>
          </a:xfrm>
        </p:grpSpPr>
        <p:sp>
          <p:nvSpPr>
            <p:cNvPr id="3" name="Freeform 3"/>
            <p:cNvSpPr/>
            <p:nvPr/>
          </p:nvSpPr>
          <p:spPr>
            <a:xfrm>
              <a:off x="0" y="0"/>
              <a:ext cx="2863899" cy="406400"/>
            </a:xfrm>
            <a:custGeom>
              <a:avLst/>
              <a:gdLst/>
              <a:ahLst/>
              <a:cxnLst/>
              <a:rect l="l" t="t" r="r" b="b"/>
              <a:pathLst>
                <a:path w="2863899" h="406400">
                  <a:moveTo>
                    <a:pt x="2660699" y="0"/>
                  </a:moveTo>
                  <a:cubicBezTo>
                    <a:pt x="2772923" y="0"/>
                    <a:pt x="2863899" y="90976"/>
                    <a:pt x="2863899" y="203200"/>
                  </a:cubicBezTo>
                  <a:cubicBezTo>
                    <a:pt x="2863899" y="315424"/>
                    <a:pt x="2772923" y="406400"/>
                    <a:pt x="2660699"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2863899" cy="444500"/>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rot="-6763747">
            <a:off x="12252034" y="-1161775"/>
            <a:ext cx="12534735" cy="7598977"/>
          </a:xfrm>
          <a:custGeom>
            <a:avLst/>
            <a:gdLst/>
            <a:ahLst/>
            <a:cxnLst/>
            <a:rect l="l" t="t" r="r" b="b"/>
            <a:pathLst>
              <a:path w="12534735" h="7598977">
                <a:moveTo>
                  <a:pt x="0" y="0"/>
                </a:moveTo>
                <a:lnTo>
                  <a:pt x="12534735" y="0"/>
                </a:lnTo>
                <a:lnTo>
                  <a:pt x="12534735" y="7598977"/>
                </a:lnTo>
                <a:lnTo>
                  <a:pt x="0" y="7598977"/>
                </a:lnTo>
                <a:lnTo>
                  <a:pt x="0" y="0"/>
                </a:lnTo>
                <a:close/>
              </a:path>
            </a:pathLst>
          </a:custGeom>
          <a:blipFill>
            <a:blip r:embed="rId3">
              <a:alphaModFix amt="20999"/>
            </a:blip>
            <a:stretch>
              <a:fillRect l="-94994" r="-27322" b="-122221"/>
            </a:stretch>
          </a:blipFill>
          <a:ln cap="sq">
            <a:noFill/>
            <a:prstDash val="solid"/>
            <a:miter/>
          </a:ln>
        </p:spPr>
        <p:txBody>
          <a:bodyPr/>
          <a:lstStyle/>
          <a:p>
            <a:endParaRPr lang="en-US"/>
          </a:p>
        </p:txBody>
      </p:sp>
      <p:sp>
        <p:nvSpPr>
          <p:cNvPr id="6" name="Freeform 6"/>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4"/>
            <a:stretch>
              <a:fillRect/>
            </a:stretch>
          </a:blipFill>
        </p:spPr>
        <p:txBody>
          <a:bodyPr/>
          <a:lstStyle/>
          <a:p>
            <a:endParaRPr lang="en-US"/>
          </a:p>
        </p:txBody>
      </p:sp>
      <p:sp>
        <p:nvSpPr>
          <p:cNvPr id="7" name="Freeform 7"/>
          <p:cNvSpPr/>
          <p:nvPr/>
        </p:nvSpPr>
        <p:spPr>
          <a:xfrm>
            <a:off x="747886" y="2836912"/>
            <a:ext cx="13154566" cy="6445737"/>
          </a:xfrm>
          <a:custGeom>
            <a:avLst/>
            <a:gdLst/>
            <a:ahLst/>
            <a:cxnLst/>
            <a:rect l="l" t="t" r="r" b="b"/>
            <a:pathLst>
              <a:path w="13154566" h="6445737">
                <a:moveTo>
                  <a:pt x="0" y="0"/>
                </a:moveTo>
                <a:lnTo>
                  <a:pt x="13154566" y="0"/>
                </a:lnTo>
                <a:lnTo>
                  <a:pt x="13154566" y="6445737"/>
                </a:lnTo>
                <a:lnTo>
                  <a:pt x="0" y="6445737"/>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258449" y="1347788"/>
            <a:ext cx="10299698"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Strategic Planning: The Process</a:t>
            </a:r>
          </a:p>
        </p:txBody>
      </p:sp>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660609" y="9949166"/>
            <a:ext cx="14947732" cy="4688748"/>
            <a:chOff x="0" y="0"/>
            <a:chExt cx="2226818" cy="698500"/>
          </a:xfrm>
        </p:grpSpPr>
        <p:sp>
          <p:nvSpPr>
            <p:cNvPr id="3" name="Freeform 3"/>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4" name="TextBox 4"/>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3842125" y="9746287"/>
            <a:ext cx="8590251" cy="1081425"/>
            <a:chOff x="0" y="0"/>
            <a:chExt cx="3228220" cy="406400"/>
          </a:xfrm>
        </p:grpSpPr>
        <p:sp>
          <p:nvSpPr>
            <p:cNvPr id="6" name="Freeform 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7" name="TextBox 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204953" y="653797"/>
            <a:ext cx="12196949" cy="1211225"/>
            <a:chOff x="0" y="0"/>
            <a:chExt cx="16262598" cy="1614967"/>
          </a:xfrm>
        </p:grpSpPr>
        <p:grpSp>
          <p:nvGrpSpPr>
            <p:cNvPr id="9" name="Group 9"/>
            <p:cNvGrpSpPr/>
            <p:nvPr/>
          </p:nvGrpSpPr>
          <p:grpSpPr>
            <a:xfrm>
              <a:off x="0" y="0"/>
              <a:ext cx="16262598" cy="1614967"/>
              <a:chOff x="0" y="0"/>
              <a:chExt cx="4069649" cy="404139"/>
            </a:xfrm>
          </p:grpSpPr>
          <p:sp>
            <p:nvSpPr>
              <p:cNvPr id="10" name="Freeform 10"/>
              <p:cNvSpPr/>
              <p:nvPr/>
            </p:nvSpPr>
            <p:spPr>
              <a:xfrm>
                <a:off x="0" y="0"/>
                <a:ext cx="4069649" cy="404139"/>
              </a:xfrm>
              <a:custGeom>
                <a:avLst/>
                <a:gdLst/>
                <a:ahLst/>
                <a:cxnLst/>
                <a:rect l="l" t="t" r="r" b="b"/>
                <a:pathLst>
                  <a:path w="4069649" h="404139">
                    <a:moveTo>
                      <a:pt x="3866449" y="0"/>
                    </a:moveTo>
                    <a:cubicBezTo>
                      <a:pt x="3978673" y="0"/>
                      <a:pt x="4069649" y="90470"/>
                      <a:pt x="4069649" y="202069"/>
                    </a:cubicBezTo>
                    <a:cubicBezTo>
                      <a:pt x="4069649" y="313669"/>
                      <a:pt x="3978673" y="404139"/>
                      <a:pt x="3866449" y="404139"/>
                    </a:cubicBezTo>
                    <a:lnTo>
                      <a:pt x="203200" y="404139"/>
                    </a:lnTo>
                    <a:cubicBezTo>
                      <a:pt x="90976" y="404139"/>
                      <a:pt x="0" y="313669"/>
                      <a:pt x="0" y="202069"/>
                    </a:cubicBezTo>
                    <a:cubicBezTo>
                      <a:pt x="0" y="90470"/>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11" name="TextBox 11"/>
              <p:cNvSpPr txBox="1"/>
              <p:nvPr/>
            </p:nvSpPr>
            <p:spPr>
              <a:xfrm>
                <a:off x="0" y="-38100"/>
                <a:ext cx="4069649" cy="442239"/>
              </a:xfrm>
              <a:prstGeom prst="rect">
                <a:avLst/>
              </a:prstGeom>
            </p:spPr>
            <p:txBody>
              <a:bodyPr lIns="39733" tIns="39733" rIns="39733" bIns="39733" rtlCol="0" anchor="ctr"/>
              <a:lstStyle/>
              <a:p>
                <a:pPr algn="ctr">
                  <a:lnSpc>
                    <a:spcPts val="3359"/>
                  </a:lnSpc>
                </a:pPr>
                <a:endParaRPr/>
              </a:p>
            </p:txBody>
          </p:sp>
        </p:grpSp>
        <p:sp>
          <p:nvSpPr>
            <p:cNvPr id="12" name="TextBox 12"/>
            <p:cNvSpPr txBox="1"/>
            <p:nvPr/>
          </p:nvSpPr>
          <p:spPr>
            <a:xfrm>
              <a:off x="2887605" y="514839"/>
              <a:ext cx="9648119" cy="604339"/>
            </a:xfrm>
            <a:prstGeom prst="rect">
              <a:avLst/>
            </a:prstGeom>
          </p:spPr>
          <p:txBody>
            <a:bodyPr lIns="0" tIns="0" rIns="0" bIns="0" rtlCol="0" anchor="t">
              <a:spAutoFit/>
            </a:bodyPr>
            <a:lstStyle/>
            <a:p>
              <a:pPr algn="l">
                <a:lnSpc>
                  <a:spcPts val="3597"/>
                </a:lnSpc>
              </a:pPr>
              <a:r>
                <a:rPr lang="en-US" sz="3128" b="1">
                  <a:solidFill>
                    <a:srgbClr val="1473A0"/>
                  </a:solidFill>
                  <a:latin typeface="Montserrat Bold"/>
                  <a:ea typeface="Montserrat Bold"/>
                  <a:cs typeface="Montserrat Bold"/>
                  <a:sym typeface="Montserrat Bold"/>
                </a:rPr>
                <a:t>Session Agenda</a:t>
              </a:r>
            </a:p>
          </p:txBody>
        </p:sp>
      </p:grpSp>
      <p:grpSp>
        <p:nvGrpSpPr>
          <p:cNvPr id="13" name="Group 13"/>
          <p:cNvGrpSpPr/>
          <p:nvPr/>
        </p:nvGrpSpPr>
        <p:grpSpPr>
          <a:xfrm>
            <a:off x="-4128970" y="9746287"/>
            <a:ext cx="8590251" cy="1081425"/>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5892860" y="8376280"/>
            <a:ext cx="1819197" cy="1101370"/>
          </a:xfrm>
          <a:custGeom>
            <a:avLst/>
            <a:gdLst/>
            <a:ahLst/>
            <a:cxnLst/>
            <a:rect l="l" t="t" r="r" b="b"/>
            <a:pathLst>
              <a:path w="1819197" h="1101370">
                <a:moveTo>
                  <a:pt x="0" y="0"/>
                </a:moveTo>
                <a:lnTo>
                  <a:pt x="1819196" y="0"/>
                </a:lnTo>
                <a:lnTo>
                  <a:pt x="1819196" y="1101371"/>
                </a:lnTo>
                <a:lnTo>
                  <a:pt x="0" y="1101371"/>
                </a:lnTo>
                <a:lnTo>
                  <a:pt x="0" y="0"/>
                </a:lnTo>
                <a:close/>
              </a:path>
            </a:pathLst>
          </a:custGeom>
          <a:blipFill>
            <a:blip r:embed="rId2"/>
            <a:stretch>
              <a:fillRect/>
            </a:stretch>
          </a:blipFill>
        </p:spPr>
        <p:txBody>
          <a:bodyPr/>
          <a:lstStyle/>
          <a:p>
            <a:endParaRPr lang="en-US"/>
          </a:p>
        </p:txBody>
      </p:sp>
      <p:sp>
        <p:nvSpPr>
          <p:cNvPr id="17" name="TextBox 17"/>
          <p:cNvSpPr txBox="1"/>
          <p:nvPr/>
        </p:nvSpPr>
        <p:spPr>
          <a:xfrm>
            <a:off x="2519394" y="2629196"/>
            <a:ext cx="13492293" cy="6147132"/>
          </a:xfrm>
          <a:prstGeom prst="rect">
            <a:avLst/>
          </a:prstGeom>
        </p:spPr>
        <p:txBody>
          <a:bodyPr lIns="0" tIns="0" rIns="0" bIns="0" rtlCol="0" anchor="t">
            <a:spAutoFit/>
          </a:bodyPr>
          <a:lstStyle/>
          <a:p>
            <a:pPr algn="l">
              <a:lnSpc>
                <a:spcPts val="6586"/>
              </a:lnSpc>
            </a:pPr>
            <a:r>
              <a:rPr lang="en-US" sz="2790" b="1">
                <a:solidFill>
                  <a:srgbClr val="F28D2F"/>
                </a:solidFill>
                <a:latin typeface="Montserrat Bold"/>
                <a:ea typeface="Montserrat Bold"/>
                <a:cs typeface="Montserrat Bold"/>
                <a:sym typeface="Montserrat Bold"/>
              </a:rPr>
              <a:t>Enhancing Strategic Planning:</a:t>
            </a:r>
            <a:r>
              <a:rPr lang="en-US" sz="2790" b="1">
                <a:solidFill>
                  <a:srgbClr val="FFFFFF"/>
                </a:solidFill>
                <a:latin typeface="Montserrat Bold"/>
                <a:ea typeface="Montserrat Bold"/>
                <a:cs typeface="Montserrat Bold"/>
                <a:sym typeface="Montserrat Bold"/>
              </a:rPr>
              <a:t> </a:t>
            </a:r>
            <a:r>
              <a:rPr lang="en-US" sz="2790">
                <a:solidFill>
                  <a:srgbClr val="FFFFFF"/>
                </a:solidFill>
                <a:latin typeface="Montserrat"/>
                <a:ea typeface="Montserrat"/>
                <a:cs typeface="Montserrat"/>
                <a:sym typeface="Montserrat"/>
              </a:rPr>
              <a:t>From Vision to Measured Outcomes</a:t>
            </a:r>
          </a:p>
          <a:p>
            <a:pPr algn="l">
              <a:lnSpc>
                <a:spcPts val="6586"/>
              </a:lnSpc>
            </a:pPr>
            <a:endParaRPr lang="en-US" sz="2790">
              <a:solidFill>
                <a:srgbClr val="FFFFFF"/>
              </a:solidFill>
              <a:latin typeface="Montserrat"/>
              <a:ea typeface="Montserrat"/>
              <a:cs typeface="Montserrat"/>
              <a:sym typeface="Montserrat"/>
            </a:endParaRPr>
          </a:p>
          <a:p>
            <a:pPr algn="l">
              <a:lnSpc>
                <a:spcPts val="6056"/>
              </a:lnSpc>
            </a:pPr>
            <a:r>
              <a:rPr lang="en-US" sz="2790" b="1">
                <a:solidFill>
                  <a:srgbClr val="F28D2F"/>
                </a:solidFill>
                <a:latin typeface="Montserrat Bold"/>
                <a:ea typeface="Montserrat Bold"/>
                <a:cs typeface="Montserrat Bold"/>
                <a:sym typeface="Montserrat Bold"/>
              </a:rPr>
              <a:t>Understanding Joy in the Workplace:</a:t>
            </a:r>
            <a:r>
              <a:rPr lang="en-US" sz="2790" b="1">
                <a:solidFill>
                  <a:srgbClr val="FFFFFF"/>
                </a:solidFill>
                <a:latin typeface="Montserrat Bold"/>
                <a:ea typeface="Montserrat Bold"/>
                <a:cs typeface="Montserrat Bold"/>
                <a:sym typeface="Montserrat Bold"/>
              </a:rPr>
              <a:t> </a:t>
            </a:r>
            <a:r>
              <a:rPr lang="en-US" sz="2790">
                <a:solidFill>
                  <a:srgbClr val="FFFFFF"/>
                </a:solidFill>
                <a:latin typeface="Montserrat"/>
                <a:ea typeface="Montserrat"/>
                <a:cs typeface="Montserrat"/>
                <a:sym typeface="Montserrat"/>
              </a:rPr>
              <a:t>Incorporation into a Strategic Plan</a:t>
            </a:r>
          </a:p>
          <a:p>
            <a:pPr algn="l">
              <a:lnSpc>
                <a:spcPts val="6056"/>
              </a:lnSpc>
            </a:pPr>
            <a:endParaRPr lang="en-US" sz="2790">
              <a:solidFill>
                <a:srgbClr val="FFFFFF"/>
              </a:solidFill>
              <a:latin typeface="Montserrat"/>
              <a:ea typeface="Montserrat"/>
              <a:cs typeface="Montserrat"/>
              <a:sym typeface="Montserrat"/>
            </a:endParaRPr>
          </a:p>
          <a:p>
            <a:pPr algn="l">
              <a:lnSpc>
                <a:spcPts val="6056"/>
              </a:lnSpc>
            </a:pPr>
            <a:r>
              <a:rPr lang="en-US" sz="2790" b="1">
                <a:solidFill>
                  <a:srgbClr val="F28D2F"/>
                </a:solidFill>
                <a:latin typeface="Montserrat Bold"/>
                <a:ea typeface="Montserrat Bold"/>
                <a:cs typeface="Montserrat Bold"/>
                <a:sym typeface="Montserrat Bold"/>
              </a:rPr>
              <a:t>Improving Communication SKills:</a:t>
            </a:r>
            <a:r>
              <a:rPr lang="en-US" sz="2790" b="1">
                <a:solidFill>
                  <a:srgbClr val="FFFFFF"/>
                </a:solidFill>
                <a:latin typeface="Montserrat Bold"/>
                <a:ea typeface="Montserrat Bold"/>
                <a:cs typeface="Montserrat Bold"/>
                <a:sym typeface="Montserrat Bold"/>
              </a:rPr>
              <a:t> </a:t>
            </a:r>
            <a:r>
              <a:rPr lang="en-US" sz="2790">
                <a:solidFill>
                  <a:srgbClr val="FFFFFF"/>
                </a:solidFill>
                <a:latin typeface="Montserrat"/>
                <a:ea typeface="Montserrat"/>
                <a:cs typeface="Montserrat"/>
                <a:sym typeface="Montserrat"/>
              </a:rPr>
              <a:t>For Effective Team Communication and Engangement</a:t>
            </a:r>
          </a:p>
          <a:p>
            <a:pPr algn="l">
              <a:lnSpc>
                <a:spcPts val="6056"/>
              </a:lnSpc>
            </a:pPr>
            <a:endParaRPr lang="en-US" sz="2790">
              <a:solidFill>
                <a:srgbClr val="FFFFFF"/>
              </a:solidFill>
              <a:latin typeface="Montserrat"/>
              <a:ea typeface="Montserrat"/>
              <a:cs typeface="Montserrat"/>
              <a:sym typeface="Montserrat"/>
            </a:endParaRPr>
          </a:p>
          <a:p>
            <a:pPr algn="l">
              <a:lnSpc>
                <a:spcPts val="6056"/>
              </a:lnSpc>
            </a:pPr>
            <a:r>
              <a:rPr lang="en-US" sz="2790" b="1">
                <a:solidFill>
                  <a:srgbClr val="FFFFFF"/>
                </a:solidFill>
                <a:latin typeface="Montserrat Bold"/>
                <a:ea typeface="Montserrat Bold"/>
                <a:cs typeface="Montserrat Bold"/>
                <a:sym typeface="Montserrat Bold"/>
              </a:rPr>
              <a:t> </a:t>
            </a:r>
          </a:p>
        </p:txBody>
      </p:sp>
      <p:sp>
        <p:nvSpPr>
          <p:cNvPr id="18" name="Freeform 18"/>
          <p:cNvSpPr/>
          <p:nvPr/>
        </p:nvSpPr>
        <p:spPr>
          <a:xfrm>
            <a:off x="878146" y="2834983"/>
            <a:ext cx="1294635" cy="3912357"/>
          </a:xfrm>
          <a:custGeom>
            <a:avLst/>
            <a:gdLst/>
            <a:ahLst/>
            <a:cxnLst/>
            <a:rect l="l" t="t" r="r" b="b"/>
            <a:pathLst>
              <a:path w="1294635" h="3912357">
                <a:moveTo>
                  <a:pt x="0" y="0"/>
                </a:moveTo>
                <a:lnTo>
                  <a:pt x="1294635" y="0"/>
                </a:lnTo>
                <a:lnTo>
                  <a:pt x="1294635" y="3912357"/>
                </a:lnTo>
                <a:lnTo>
                  <a:pt x="0" y="3912357"/>
                </a:lnTo>
                <a:lnTo>
                  <a:pt x="0" y="0"/>
                </a:lnTo>
                <a:close/>
              </a:path>
            </a:pathLst>
          </a:custGeom>
          <a:blipFill>
            <a:blip r:embed="rId3"/>
            <a:stretch>
              <a:fillRect/>
            </a:stretch>
          </a:blipFill>
        </p:spPr>
        <p:txBody>
          <a:bodyPr/>
          <a:lstStyle/>
          <a:p>
            <a:endParaRPr lang="en-US"/>
          </a:p>
        </p:txBody>
      </p:sp>
    </p:spTree>
  </p:cSld>
  <p:clrMapOvr>
    <a:masterClrMapping/>
  </p:clrMapOvr>
  <p:transition spd="slow">
    <p:cover dir="d"/>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3843853" cy="1830920"/>
            <a:chOff x="0" y="0"/>
            <a:chExt cx="3072850" cy="406400"/>
          </a:xfrm>
        </p:grpSpPr>
        <p:sp>
          <p:nvSpPr>
            <p:cNvPr id="3" name="Freeform 3"/>
            <p:cNvSpPr/>
            <p:nvPr/>
          </p:nvSpPr>
          <p:spPr>
            <a:xfrm>
              <a:off x="0" y="0"/>
              <a:ext cx="3072850" cy="406400"/>
            </a:xfrm>
            <a:custGeom>
              <a:avLst/>
              <a:gdLst/>
              <a:ahLst/>
              <a:cxnLst/>
              <a:rect l="l" t="t" r="r" b="b"/>
              <a:pathLst>
                <a:path w="3072850" h="406400">
                  <a:moveTo>
                    <a:pt x="2869650" y="0"/>
                  </a:moveTo>
                  <a:cubicBezTo>
                    <a:pt x="2981875" y="0"/>
                    <a:pt x="3072850" y="90976"/>
                    <a:pt x="3072850" y="203200"/>
                  </a:cubicBezTo>
                  <a:cubicBezTo>
                    <a:pt x="3072850" y="315424"/>
                    <a:pt x="2981875" y="406400"/>
                    <a:pt x="2869650"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3072850" cy="444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031052" y="3016733"/>
            <a:ext cx="3572080" cy="357208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73A0"/>
            </a:solidFill>
            <a:ln w="161925" cap="sq">
              <a:solidFill>
                <a:srgbClr val="F28D2F"/>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82769" tIns="82769" rIns="82769" bIns="82769" rtlCol="0" anchor="ctr"/>
            <a:lstStyle/>
            <a:p>
              <a:pPr algn="ctr">
                <a:lnSpc>
                  <a:spcPts val="3360"/>
                </a:lnSpc>
              </a:pPr>
              <a:r>
                <a:rPr lang="en-US" sz="2400" b="1">
                  <a:solidFill>
                    <a:srgbClr val="F28D2F"/>
                  </a:solidFill>
                  <a:latin typeface="Montserrat Bold"/>
                  <a:ea typeface="Montserrat Bold"/>
                  <a:cs typeface="Montserrat Bold"/>
                  <a:sym typeface="Montserrat Bold"/>
                </a:rPr>
                <a:t>Goal II</a:t>
              </a:r>
              <a:r>
                <a:rPr lang="en-US" sz="2400" b="1">
                  <a:solidFill>
                    <a:srgbClr val="F4F4F4"/>
                  </a:solidFill>
                  <a:latin typeface="Montserrat Bold"/>
                  <a:ea typeface="Montserrat Bold"/>
                  <a:cs typeface="Montserrat Bold"/>
                  <a:sym typeface="Montserrat Bold"/>
                </a:rPr>
                <a:t> Enhance Staff Expereince</a:t>
              </a:r>
            </a:p>
          </p:txBody>
        </p:sp>
      </p:grpSp>
      <p:sp>
        <p:nvSpPr>
          <p:cNvPr id="8" name="Freeform 8"/>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028700" y="6985329"/>
            <a:ext cx="4945440" cy="2595453"/>
          </a:xfrm>
          <a:prstGeom prst="rect">
            <a:avLst/>
          </a:prstGeom>
        </p:spPr>
        <p:txBody>
          <a:bodyPr lIns="0" tIns="0" rIns="0" bIns="0" rtlCol="0" anchor="t">
            <a:spAutoFit/>
          </a:bodyPr>
          <a:lstStyle/>
          <a:p>
            <a:pPr algn="l">
              <a:lnSpc>
                <a:spcPts val="2567"/>
              </a:lnSpc>
            </a:pPr>
            <a:r>
              <a:rPr lang="en-US" sz="2232">
                <a:solidFill>
                  <a:srgbClr val="1473A0"/>
                </a:solidFill>
                <a:latin typeface="Montserrat"/>
                <a:ea typeface="Montserrat"/>
                <a:cs typeface="Montserrat"/>
                <a:sym typeface="Montserrat"/>
              </a:rPr>
              <a:t>Cultivate joy in the workplace by implementing initiatives that promote Meaning and Purpose; Physicial and Psychological Safety; and Camaraderie and Teamwork, aiming to increase overall staff well-being and engagement by 25% within three years.</a:t>
            </a:r>
          </a:p>
        </p:txBody>
      </p:sp>
      <p:sp>
        <p:nvSpPr>
          <p:cNvPr id="10" name="TextBox 10"/>
          <p:cNvSpPr txBox="1"/>
          <p:nvPr/>
        </p:nvSpPr>
        <p:spPr>
          <a:xfrm>
            <a:off x="6710118" y="4181259"/>
            <a:ext cx="10693746" cy="2794545"/>
          </a:xfrm>
          <a:prstGeom prst="rect">
            <a:avLst/>
          </a:prstGeom>
        </p:spPr>
        <p:txBody>
          <a:bodyPr lIns="0" tIns="0" rIns="0" bIns="0" rtlCol="0" anchor="t">
            <a:spAutoFit/>
          </a:bodyPr>
          <a:lstStyle/>
          <a:p>
            <a:pPr marL="676094" lvl="1" indent="-338047" algn="l">
              <a:lnSpc>
                <a:spcPts val="7703"/>
              </a:lnSpc>
              <a:buAutoNum type="arabicPeriod"/>
            </a:pPr>
            <a:r>
              <a:rPr lang="en-US" sz="3131">
                <a:solidFill>
                  <a:srgbClr val="1473A0"/>
                </a:solidFill>
                <a:latin typeface="Montserrat"/>
                <a:ea typeface="Montserrat"/>
                <a:cs typeface="Montserrat"/>
                <a:sym typeface="Montserrat"/>
              </a:rPr>
              <a:t>Promote Organization Meaning and Purpose</a:t>
            </a:r>
          </a:p>
          <a:p>
            <a:pPr marL="676094" lvl="1" indent="-338047" algn="l">
              <a:lnSpc>
                <a:spcPts val="7703"/>
              </a:lnSpc>
              <a:buAutoNum type="arabicPeriod"/>
            </a:pPr>
            <a:r>
              <a:rPr lang="en-US" sz="3131" b="1">
                <a:solidFill>
                  <a:srgbClr val="46AE48"/>
                </a:solidFill>
                <a:latin typeface="Montserrat Bold"/>
                <a:ea typeface="Montserrat Bold"/>
                <a:cs typeface="Montserrat Bold"/>
                <a:sym typeface="Montserrat Bold"/>
              </a:rPr>
              <a:t>Improve Physical and Psychological Safety</a:t>
            </a:r>
          </a:p>
          <a:p>
            <a:pPr marL="676094" lvl="1" indent="-338047" algn="l">
              <a:lnSpc>
                <a:spcPts val="7703"/>
              </a:lnSpc>
              <a:buAutoNum type="arabicPeriod"/>
            </a:pPr>
            <a:r>
              <a:rPr lang="en-US" sz="3131">
                <a:solidFill>
                  <a:srgbClr val="1473A0"/>
                </a:solidFill>
                <a:latin typeface="Montserrat"/>
                <a:ea typeface="Montserrat"/>
                <a:cs typeface="Montserrat"/>
                <a:sym typeface="Montserrat"/>
              </a:rPr>
              <a:t>Promote Camaraderie and Teamwork </a:t>
            </a:r>
          </a:p>
        </p:txBody>
      </p:sp>
      <p:sp>
        <p:nvSpPr>
          <p:cNvPr id="11" name="TextBox 11"/>
          <p:cNvSpPr txBox="1"/>
          <p:nvPr/>
        </p:nvSpPr>
        <p:spPr>
          <a:xfrm>
            <a:off x="7153058" y="7671446"/>
            <a:ext cx="8780903" cy="958758"/>
          </a:xfrm>
          <a:prstGeom prst="rect">
            <a:avLst/>
          </a:prstGeom>
        </p:spPr>
        <p:txBody>
          <a:bodyPr lIns="0" tIns="0" rIns="0" bIns="0" rtlCol="0" anchor="t">
            <a:spAutoFit/>
          </a:bodyPr>
          <a:lstStyle/>
          <a:p>
            <a:pPr algn="l">
              <a:lnSpc>
                <a:spcPts val="3855"/>
              </a:lnSpc>
              <a:spcBef>
                <a:spcPct val="0"/>
              </a:spcBef>
            </a:pPr>
            <a:r>
              <a:rPr lang="en-US" sz="2753" b="1">
                <a:solidFill>
                  <a:srgbClr val="1473A0"/>
                </a:solidFill>
                <a:latin typeface="Montserrat Bold"/>
                <a:ea typeface="Montserrat Bold"/>
                <a:cs typeface="Montserrat Bold"/>
                <a:sym typeface="Montserrat Bold"/>
              </a:rPr>
              <a:t>Measure:</a:t>
            </a:r>
            <a:r>
              <a:rPr lang="en-US" sz="2753">
                <a:solidFill>
                  <a:srgbClr val="1473A0"/>
                </a:solidFill>
                <a:latin typeface="Montserrat"/>
                <a:ea typeface="Montserrat"/>
                <a:cs typeface="Montserrat"/>
                <a:sym typeface="Montserrat"/>
              </a:rPr>
              <a:t>  Increase overall staff well-being and engagement by 15% within three years.</a:t>
            </a:r>
          </a:p>
        </p:txBody>
      </p:sp>
      <p:sp>
        <p:nvSpPr>
          <p:cNvPr id="12" name="TextBox 12"/>
          <p:cNvSpPr txBox="1"/>
          <p:nvPr/>
        </p:nvSpPr>
        <p:spPr>
          <a:xfrm>
            <a:off x="6436567" y="3626067"/>
            <a:ext cx="7063085" cy="537846"/>
          </a:xfrm>
          <a:prstGeom prst="rect">
            <a:avLst/>
          </a:prstGeom>
        </p:spPr>
        <p:txBody>
          <a:bodyPr lIns="0" tIns="0" rIns="0" bIns="0" rtlCol="0" anchor="t">
            <a:spAutoFit/>
          </a:bodyPr>
          <a:lstStyle/>
          <a:p>
            <a:pPr algn="ctr">
              <a:lnSpc>
                <a:spcPts val="4479"/>
              </a:lnSpc>
              <a:spcBef>
                <a:spcPct val="0"/>
              </a:spcBef>
            </a:pPr>
            <a:r>
              <a:rPr lang="en-US" sz="3199">
                <a:solidFill>
                  <a:srgbClr val="00729E"/>
                </a:solidFill>
                <a:latin typeface="Montserrat"/>
                <a:ea typeface="Montserrat"/>
                <a:cs typeface="Montserrat"/>
                <a:sym typeface="Montserrat"/>
              </a:rPr>
              <a:t>Objectives under </a:t>
            </a:r>
            <a:r>
              <a:rPr lang="en-US" sz="3199" b="1">
                <a:solidFill>
                  <a:srgbClr val="F28D2F"/>
                </a:solidFill>
                <a:latin typeface="Montserrat Bold"/>
                <a:ea typeface="Montserrat Bold"/>
                <a:cs typeface="Montserrat Bold"/>
                <a:sym typeface="Montserrat Bold"/>
              </a:rPr>
              <a:t>Strategic Goal II</a:t>
            </a:r>
            <a:r>
              <a:rPr lang="en-US" sz="3199">
                <a:solidFill>
                  <a:srgbClr val="00729E"/>
                </a:solidFill>
                <a:latin typeface="Montserrat"/>
                <a:ea typeface="Montserrat"/>
                <a:cs typeface="Montserrat"/>
                <a:sym typeface="Montserrat"/>
              </a:rPr>
              <a:t>:</a:t>
            </a:r>
          </a:p>
        </p:txBody>
      </p:sp>
      <p:sp>
        <p:nvSpPr>
          <p:cNvPr id="13" name="TextBox 13"/>
          <p:cNvSpPr txBox="1"/>
          <p:nvPr/>
        </p:nvSpPr>
        <p:spPr>
          <a:xfrm>
            <a:off x="818090" y="1347788"/>
            <a:ext cx="11521717"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Examples of A Strategic Goal &amp; Objectives</a:t>
            </a:r>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613796" y="4478454"/>
            <a:ext cx="17075815" cy="2207636"/>
            <a:chOff x="0" y="0"/>
            <a:chExt cx="5738231" cy="741864"/>
          </a:xfrm>
        </p:grpSpPr>
        <p:sp>
          <p:nvSpPr>
            <p:cNvPr id="3" name="Freeform 3"/>
            <p:cNvSpPr/>
            <p:nvPr/>
          </p:nvSpPr>
          <p:spPr>
            <a:xfrm>
              <a:off x="0" y="0"/>
              <a:ext cx="5738231" cy="741864"/>
            </a:xfrm>
            <a:custGeom>
              <a:avLst/>
              <a:gdLst/>
              <a:ahLst/>
              <a:cxnLst/>
              <a:rect l="l" t="t" r="r" b="b"/>
              <a:pathLst>
                <a:path w="5738231" h="741864">
                  <a:moveTo>
                    <a:pt x="5535031" y="0"/>
                  </a:moveTo>
                  <a:cubicBezTo>
                    <a:pt x="5647255" y="0"/>
                    <a:pt x="5738231" y="166072"/>
                    <a:pt x="5738231" y="370932"/>
                  </a:cubicBezTo>
                  <a:cubicBezTo>
                    <a:pt x="5738231" y="575792"/>
                    <a:pt x="5647255" y="741864"/>
                    <a:pt x="5535031" y="741864"/>
                  </a:cubicBezTo>
                  <a:lnTo>
                    <a:pt x="203200" y="741864"/>
                  </a:lnTo>
                  <a:cubicBezTo>
                    <a:pt x="90976" y="741864"/>
                    <a:pt x="0" y="575792"/>
                    <a:pt x="0" y="370932"/>
                  </a:cubicBezTo>
                  <a:cubicBezTo>
                    <a:pt x="0" y="166072"/>
                    <a:pt x="90976" y="0"/>
                    <a:pt x="203200" y="0"/>
                  </a:cubicBezTo>
                  <a:close/>
                </a:path>
              </a:pathLst>
            </a:custGeom>
            <a:solidFill>
              <a:srgbClr val="F4F4F4"/>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779964"/>
            </a:xfrm>
            <a:prstGeom prst="rect">
              <a:avLst/>
            </a:prstGeom>
          </p:spPr>
          <p:txBody>
            <a:bodyPr lIns="50800" tIns="50800" rIns="50800" bIns="50800" rtlCol="0" anchor="ctr"/>
            <a:lstStyle/>
            <a:p>
              <a:pPr algn="ctr">
                <a:lnSpc>
                  <a:spcPts val="3359"/>
                </a:lnSpc>
              </a:pPr>
              <a:endParaRPr/>
            </a:p>
          </p:txBody>
        </p:sp>
      </p:grpSp>
      <p:sp>
        <p:nvSpPr>
          <p:cNvPr id="5" name="TextBox 5"/>
          <p:cNvSpPr txBox="1"/>
          <p:nvPr/>
        </p:nvSpPr>
        <p:spPr>
          <a:xfrm>
            <a:off x="2004063" y="4849813"/>
            <a:ext cx="14279874" cy="1158875"/>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What are some initiatives to achieve Objective 2, </a:t>
            </a:r>
            <a:r>
              <a:rPr lang="en-US" sz="3999" b="1">
                <a:solidFill>
                  <a:srgbClr val="46AE48"/>
                </a:solidFill>
                <a:latin typeface="Montserrat Bold"/>
                <a:ea typeface="Montserrat Bold"/>
                <a:cs typeface="Montserrat Bold"/>
                <a:sym typeface="Montserrat Bold"/>
              </a:rPr>
              <a:t>Improve Physical and Psychological Safety?</a:t>
            </a:r>
            <a:r>
              <a:rPr lang="en-US" sz="3999" b="1">
                <a:solidFill>
                  <a:srgbClr val="1473A0"/>
                </a:solidFill>
                <a:latin typeface="Montserrat Bold"/>
                <a:ea typeface="Montserrat Bold"/>
                <a:cs typeface="Montserrat Bold"/>
                <a:sym typeface="Montserrat Bold"/>
              </a:rPr>
              <a:t> </a:t>
            </a:r>
          </a:p>
        </p:txBody>
      </p:sp>
      <p:grpSp>
        <p:nvGrpSpPr>
          <p:cNvPr id="6" name="Group 6"/>
          <p:cNvGrpSpPr/>
          <p:nvPr/>
        </p:nvGrpSpPr>
        <p:grpSpPr>
          <a:xfrm>
            <a:off x="12297178" y="9960981"/>
            <a:ext cx="7062911" cy="1081425"/>
            <a:chOff x="0" y="0"/>
            <a:chExt cx="2654245" cy="406400"/>
          </a:xfrm>
        </p:grpSpPr>
        <p:sp>
          <p:nvSpPr>
            <p:cNvPr id="7" name="Freeform 7"/>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8" name="TextBox 8"/>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4128970" y="9746287"/>
            <a:ext cx="26561346" cy="4891626"/>
            <a:chOff x="0" y="0"/>
            <a:chExt cx="35415128" cy="6522169"/>
          </a:xfrm>
        </p:grpSpPr>
        <p:grpSp>
          <p:nvGrpSpPr>
            <p:cNvPr id="10" name="Group 10"/>
            <p:cNvGrpSpPr/>
            <p:nvPr/>
          </p:nvGrpSpPr>
          <p:grpSpPr>
            <a:xfrm>
              <a:off x="7719438" y="270504"/>
              <a:ext cx="19930309" cy="6251664"/>
              <a:chOff x="0" y="0"/>
              <a:chExt cx="2226818" cy="698500"/>
            </a:xfrm>
          </p:grpSpPr>
          <p:sp>
            <p:nvSpPr>
              <p:cNvPr id="11" name="Freeform 11"/>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12" name="TextBox 12"/>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23961460" y="0"/>
              <a:ext cx="11453668" cy="1441900"/>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0" y="0"/>
              <a:ext cx="11453668" cy="1441900"/>
              <a:chOff x="0" y="0"/>
              <a:chExt cx="3228220" cy="406400"/>
            </a:xfrm>
          </p:grpSpPr>
          <p:sp>
            <p:nvSpPr>
              <p:cNvPr id="17" name="Freeform 17"/>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8" name="TextBox 18"/>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
        <p:nvSpPr>
          <p:cNvPr id="19" name="Freeform 19"/>
          <p:cNvSpPr/>
          <p:nvPr/>
        </p:nvSpPr>
        <p:spPr>
          <a:xfrm>
            <a:off x="8300066" y="8330252"/>
            <a:ext cx="2205119" cy="1303137"/>
          </a:xfrm>
          <a:custGeom>
            <a:avLst/>
            <a:gdLst/>
            <a:ahLst/>
            <a:cxnLst/>
            <a:rect l="l" t="t" r="r" b="b"/>
            <a:pathLst>
              <a:path w="2205119" h="1303137">
                <a:moveTo>
                  <a:pt x="0" y="0"/>
                </a:moveTo>
                <a:lnTo>
                  <a:pt x="2205119" y="0"/>
                </a:lnTo>
                <a:lnTo>
                  <a:pt x="2205119" y="1303137"/>
                </a:lnTo>
                <a:lnTo>
                  <a:pt x="0" y="1303137"/>
                </a:lnTo>
                <a:lnTo>
                  <a:pt x="0" y="0"/>
                </a:lnTo>
                <a:close/>
              </a:path>
            </a:pathLst>
          </a:custGeom>
          <a:blipFill>
            <a:blip r:embed="rId2"/>
            <a:stretch>
              <a:fillRect t="-1223" b="-1223"/>
            </a:stretch>
          </a:blipFill>
        </p:spPr>
        <p:txBody>
          <a:bodyPr/>
          <a:lstStyle/>
          <a:p>
            <a:endParaRPr lang="en-US"/>
          </a:p>
        </p:txBody>
      </p:sp>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3664511" y="-3703830"/>
            <a:ext cx="11215888" cy="11215888"/>
            <a:chOff x="0" y="0"/>
            <a:chExt cx="14954517" cy="14954517"/>
          </a:xfrm>
        </p:grpSpPr>
        <p:sp>
          <p:nvSpPr>
            <p:cNvPr id="3" name="Freeform 3"/>
            <p:cNvSpPr/>
            <p:nvPr/>
          </p:nvSpPr>
          <p:spPr>
            <a:xfrm>
              <a:off x="0" y="0"/>
              <a:ext cx="14954517" cy="14954517"/>
            </a:xfrm>
            <a:custGeom>
              <a:avLst/>
              <a:gdLst/>
              <a:ahLst/>
              <a:cxnLst/>
              <a:rect l="l" t="t" r="r" b="b"/>
              <a:pathLst>
                <a:path w="14954517" h="14954517">
                  <a:moveTo>
                    <a:pt x="0" y="0"/>
                  </a:moveTo>
                  <a:lnTo>
                    <a:pt x="14954517" y="0"/>
                  </a:lnTo>
                  <a:lnTo>
                    <a:pt x="14954517" y="14954517"/>
                  </a:lnTo>
                  <a:lnTo>
                    <a:pt x="0" y="1495451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685532" y="1645091"/>
              <a:ext cx="11664382" cy="11664335"/>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4213" r="-30921"/>
                </a:stretch>
              </a:blipFill>
            </p:spPr>
            <p:txBody>
              <a:bodyPr/>
              <a:lstStyle/>
              <a:p>
                <a:endParaRPr lang="en-US"/>
              </a:p>
            </p:txBody>
          </p:sp>
        </p:grpSp>
      </p:grpSp>
      <p:grpSp>
        <p:nvGrpSpPr>
          <p:cNvPr id="6" name="Group 6"/>
          <p:cNvGrpSpPr/>
          <p:nvPr/>
        </p:nvGrpSpPr>
        <p:grpSpPr>
          <a:xfrm>
            <a:off x="-677299" y="556441"/>
            <a:ext cx="11645534" cy="1830920"/>
            <a:chOff x="0" y="0"/>
            <a:chExt cx="2584901" cy="406400"/>
          </a:xfrm>
        </p:grpSpPr>
        <p:sp>
          <p:nvSpPr>
            <p:cNvPr id="7" name="Freeform 7"/>
            <p:cNvSpPr/>
            <p:nvPr/>
          </p:nvSpPr>
          <p:spPr>
            <a:xfrm>
              <a:off x="0" y="0"/>
              <a:ext cx="2584901" cy="406400"/>
            </a:xfrm>
            <a:custGeom>
              <a:avLst/>
              <a:gdLst/>
              <a:ahLst/>
              <a:cxnLst/>
              <a:rect l="l" t="t" r="r" b="b"/>
              <a:pathLst>
                <a:path w="2584901" h="406400">
                  <a:moveTo>
                    <a:pt x="2381701" y="0"/>
                  </a:moveTo>
                  <a:cubicBezTo>
                    <a:pt x="2493925" y="0"/>
                    <a:pt x="2584901" y="90976"/>
                    <a:pt x="2584901" y="203200"/>
                  </a:cubicBezTo>
                  <a:cubicBezTo>
                    <a:pt x="2584901" y="315424"/>
                    <a:pt x="2493925" y="406400"/>
                    <a:pt x="2381701"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8" name="TextBox 8"/>
            <p:cNvSpPr txBox="1"/>
            <p:nvPr/>
          </p:nvSpPr>
          <p:spPr>
            <a:xfrm>
              <a:off x="0" y="-38100"/>
              <a:ext cx="2584901" cy="444500"/>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15833855" y="8702113"/>
            <a:ext cx="1938070" cy="1174418"/>
          </a:xfrm>
          <a:custGeom>
            <a:avLst/>
            <a:gdLst/>
            <a:ahLst/>
            <a:cxnLst/>
            <a:rect l="l" t="t" r="r" b="b"/>
            <a:pathLst>
              <a:path w="1938070" h="1174418">
                <a:moveTo>
                  <a:pt x="0" y="0"/>
                </a:moveTo>
                <a:lnTo>
                  <a:pt x="1938070" y="0"/>
                </a:lnTo>
                <a:lnTo>
                  <a:pt x="1938070" y="1174419"/>
                </a:lnTo>
                <a:lnTo>
                  <a:pt x="0" y="1174419"/>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732298" y="3131921"/>
            <a:ext cx="623774" cy="629677"/>
            <a:chOff x="0" y="0"/>
            <a:chExt cx="831699" cy="839569"/>
          </a:xfrm>
        </p:grpSpPr>
        <p:grpSp>
          <p:nvGrpSpPr>
            <p:cNvPr id="11" name="Group 11"/>
            <p:cNvGrpSpPr/>
            <p:nvPr/>
          </p:nvGrpSpPr>
          <p:grpSpPr>
            <a:xfrm>
              <a:off x="0" y="7870"/>
              <a:ext cx="831699" cy="8316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3" name="TextBox 13"/>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4" name="Freeform 14"/>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5" name="Group 15"/>
          <p:cNvGrpSpPr/>
          <p:nvPr/>
        </p:nvGrpSpPr>
        <p:grpSpPr>
          <a:xfrm>
            <a:off x="732298" y="4828662"/>
            <a:ext cx="623774" cy="629677"/>
            <a:chOff x="0" y="0"/>
            <a:chExt cx="831699" cy="839569"/>
          </a:xfrm>
        </p:grpSpPr>
        <p:grpSp>
          <p:nvGrpSpPr>
            <p:cNvPr id="16" name="Group 16"/>
            <p:cNvGrpSpPr/>
            <p:nvPr/>
          </p:nvGrpSpPr>
          <p:grpSpPr>
            <a:xfrm>
              <a:off x="0" y="7870"/>
              <a:ext cx="831699" cy="83169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8" name="TextBox 18"/>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9" name="Freeform 19"/>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0" name="Group 20"/>
          <p:cNvGrpSpPr/>
          <p:nvPr/>
        </p:nvGrpSpPr>
        <p:grpSpPr>
          <a:xfrm>
            <a:off x="732298" y="6525138"/>
            <a:ext cx="623774" cy="629677"/>
            <a:chOff x="0" y="0"/>
            <a:chExt cx="831699" cy="839569"/>
          </a:xfrm>
        </p:grpSpPr>
        <p:grpSp>
          <p:nvGrpSpPr>
            <p:cNvPr id="21" name="Group 21"/>
            <p:cNvGrpSpPr/>
            <p:nvPr/>
          </p:nvGrpSpPr>
          <p:grpSpPr>
            <a:xfrm>
              <a:off x="0" y="7870"/>
              <a:ext cx="831699" cy="83169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23" name="TextBox 23"/>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24" name="Freeform 24"/>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5" name="Group 25"/>
          <p:cNvGrpSpPr/>
          <p:nvPr/>
        </p:nvGrpSpPr>
        <p:grpSpPr>
          <a:xfrm>
            <a:off x="716813" y="7512058"/>
            <a:ext cx="623774" cy="629677"/>
            <a:chOff x="0" y="0"/>
            <a:chExt cx="831699" cy="839569"/>
          </a:xfrm>
        </p:grpSpPr>
        <p:grpSp>
          <p:nvGrpSpPr>
            <p:cNvPr id="26" name="Group 26"/>
            <p:cNvGrpSpPr/>
            <p:nvPr/>
          </p:nvGrpSpPr>
          <p:grpSpPr>
            <a:xfrm>
              <a:off x="0" y="7870"/>
              <a:ext cx="831699" cy="83169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28" name="TextBox 28"/>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29" name="Freeform 29"/>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30" name="TextBox 30"/>
          <p:cNvSpPr txBox="1"/>
          <p:nvPr/>
        </p:nvSpPr>
        <p:spPr>
          <a:xfrm>
            <a:off x="1671988" y="2798546"/>
            <a:ext cx="12238235" cy="6071870"/>
          </a:xfrm>
          <a:prstGeom prst="rect">
            <a:avLst/>
          </a:prstGeom>
        </p:spPr>
        <p:txBody>
          <a:bodyPr lIns="0" tIns="0" rIns="0" bIns="0" rtlCol="0" anchor="t">
            <a:spAutoFit/>
          </a:bodyPr>
          <a:lstStyle/>
          <a:p>
            <a:pPr algn="l">
              <a:lnSpc>
                <a:spcPts val="6999"/>
              </a:lnSpc>
            </a:pPr>
            <a:r>
              <a:rPr lang="en-US" sz="2799" b="1">
                <a:solidFill>
                  <a:srgbClr val="1473A0"/>
                </a:solidFill>
                <a:latin typeface="Montserrat Bold"/>
                <a:ea typeface="Montserrat Bold"/>
                <a:cs typeface="Montserrat Bold"/>
                <a:sym typeface="Montserrat Bold"/>
              </a:rPr>
              <a:t>Action Plans</a:t>
            </a:r>
            <a:r>
              <a:rPr lang="en-US" sz="2799">
                <a:solidFill>
                  <a:srgbClr val="1473A0"/>
                </a:solidFill>
                <a:latin typeface="Montserrat"/>
                <a:ea typeface="Montserrat"/>
                <a:cs typeface="Montserrat"/>
                <a:sym typeface="Montserrat"/>
              </a:rPr>
              <a:t>: Outlines the detailed steps required to reach the objectives.</a:t>
            </a:r>
          </a:p>
          <a:p>
            <a:pPr algn="l">
              <a:lnSpc>
                <a:spcPts val="6999"/>
              </a:lnSpc>
            </a:pPr>
            <a:r>
              <a:rPr lang="en-US" sz="2799" b="1">
                <a:solidFill>
                  <a:srgbClr val="1473A0"/>
                </a:solidFill>
                <a:latin typeface="Montserrat Bold"/>
                <a:ea typeface="Montserrat Bold"/>
                <a:cs typeface="Montserrat Bold"/>
                <a:sym typeface="Montserrat Bold"/>
              </a:rPr>
              <a:t>Key Performance Indicators</a:t>
            </a:r>
            <a:r>
              <a:rPr lang="en-US" sz="2799">
                <a:solidFill>
                  <a:srgbClr val="1473A0"/>
                </a:solidFill>
                <a:latin typeface="Montserrat"/>
                <a:ea typeface="Montserrat"/>
                <a:cs typeface="Montserrat"/>
                <a:sym typeface="Montserrat"/>
              </a:rPr>
              <a:t>: Establishes the metrics to measure progress and success.</a:t>
            </a:r>
          </a:p>
          <a:p>
            <a:pPr algn="l">
              <a:lnSpc>
                <a:spcPts val="6999"/>
              </a:lnSpc>
            </a:pPr>
            <a:r>
              <a:rPr lang="en-US" sz="2799" b="1">
                <a:solidFill>
                  <a:srgbClr val="1473A0"/>
                </a:solidFill>
                <a:latin typeface="Montserrat Bold"/>
                <a:ea typeface="Montserrat Bold"/>
                <a:cs typeface="Montserrat Bold"/>
                <a:sym typeface="Montserrat Bold"/>
              </a:rPr>
              <a:t>Timeline</a:t>
            </a:r>
            <a:r>
              <a:rPr lang="en-US" sz="2799">
                <a:solidFill>
                  <a:srgbClr val="1473A0"/>
                </a:solidFill>
                <a:latin typeface="Montserrat"/>
                <a:ea typeface="Montserrat"/>
                <a:cs typeface="Montserrat"/>
                <a:sym typeface="Montserrat"/>
              </a:rPr>
              <a:t>: Specifies deadlines and phases for the initiatives.</a:t>
            </a:r>
          </a:p>
          <a:p>
            <a:pPr algn="l">
              <a:lnSpc>
                <a:spcPts val="6999"/>
              </a:lnSpc>
            </a:pPr>
            <a:r>
              <a:rPr lang="en-US" sz="2799" b="1">
                <a:solidFill>
                  <a:srgbClr val="1473A0"/>
                </a:solidFill>
                <a:latin typeface="Montserrat Bold"/>
                <a:ea typeface="Montserrat Bold"/>
                <a:cs typeface="Montserrat Bold"/>
                <a:sym typeface="Montserrat Bold"/>
              </a:rPr>
              <a:t>Resource Allocation</a:t>
            </a:r>
            <a:r>
              <a:rPr lang="en-US" sz="2799">
                <a:solidFill>
                  <a:srgbClr val="1473A0"/>
                </a:solidFill>
                <a:latin typeface="Montserrat"/>
                <a:ea typeface="Montserrat"/>
                <a:cs typeface="Montserrat"/>
                <a:sym typeface="Montserrat"/>
              </a:rPr>
              <a:t>: Identifies the resources (financial, human, and technological) needed to execute the initiatives.</a:t>
            </a:r>
          </a:p>
        </p:txBody>
      </p:sp>
      <p:sp>
        <p:nvSpPr>
          <p:cNvPr id="31" name="TextBox 31"/>
          <p:cNvSpPr txBox="1"/>
          <p:nvPr/>
        </p:nvSpPr>
        <p:spPr>
          <a:xfrm>
            <a:off x="1028700" y="1057275"/>
            <a:ext cx="9433483"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Strategic Plan: The Initiatives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93544" y="706965"/>
            <a:ext cx="13843853" cy="1830920"/>
            <a:chOff x="0" y="0"/>
            <a:chExt cx="3072850" cy="406400"/>
          </a:xfrm>
        </p:grpSpPr>
        <p:sp>
          <p:nvSpPr>
            <p:cNvPr id="3" name="Freeform 3"/>
            <p:cNvSpPr/>
            <p:nvPr/>
          </p:nvSpPr>
          <p:spPr>
            <a:xfrm>
              <a:off x="0" y="0"/>
              <a:ext cx="3072850" cy="406400"/>
            </a:xfrm>
            <a:custGeom>
              <a:avLst/>
              <a:gdLst/>
              <a:ahLst/>
              <a:cxnLst/>
              <a:rect l="l" t="t" r="r" b="b"/>
              <a:pathLst>
                <a:path w="3072850" h="406400">
                  <a:moveTo>
                    <a:pt x="2869650" y="0"/>
                  </a:moveTo>
                  <a:cubicBezTo>
                    <a:pt x="2981875" y="0"/>
                    <a:pt x="3072850" y="90976"/>
                    <a:pt x="3072850" y="203200"/>
                  </a:cubicBezTo>
                  <a:cubicBezTo>
                    <a:pt x="3072850" y="315424"/>
                    <a:pt x="2981875" y="406400"/>
                    <a:pt x="2869650"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3072850" cy="444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031052" y="3016733"/>
            <a:ext cx="3572080" cy="357208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73A0"/>
            </a:solidFill>
            <a:ln w="161925" cap="sq">
              <a:solidFill>
                <a:srgbClr val="F28D2F"/>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82769" tIns="82769" rIns="82769" bIns="82769" rtlCol="0" anchor="ctr"/>
            <a:lstStyle/>
            <a:p>
              <a:pPr algn="ctr">
                <a:lnSpc>
                  <a:spcPts val="3360"/>
                </a:lnSpc>
              </a:pPr>
              <a:r>
                <a:rPr lang="en-US" sz="2400" b="1">
                  <a:solidFill>
                    <a:srgbClr val="F28D2F"/>
                  </a:solidFill>
                  <a:latin typeface="Montserrat Bold"/>
                  <a:ea typeface="Montserrat Bold"/>
                  <a:cs typeface="Montserrat Bold"/>
                  <a:sym typeface="Montserrat Bold"/>
                </a:rPr>
                <a:t>Goal II</a:t>
              </a:r>
              <a:r>
                <a:rPr lang="en-US" sz="2400" b="1">
                  <a:solidFill>
                    <a:srgbClr val="F4F4F4"/>
                  </a:solidFill>
                  <a:latin typeface="Montserrat Bold"/>
                  <a:ea typeface="Montserrat Bold"/>
                  <a:cs typeface="Montserrat Bold"/>
                  <a:sym typeface="Montserrat Bold"/>
                </a:rPr>
                <a:t>: Enhance Staff Expereince</a:t>
              </a:r>
            </a:p>
          </p:txBody>
        </p:sp>
      </p:grpSp>
      <p:sp>
        <p:nvSpPr>
          <p:cNvPr id="8" name="Freeform 8"/>
          <p:cNvSpPr/>
          <p:nvPr/>
        </p:nvSpPr>
        <p:spPr>
          <a:xfrm>
            <a:off x="15783334" y="8630204"/>
            <a:ext cx="2073016" cy="1256192"/>
          </a:xfrm>
          <a:custGeom>
            <a:avLst/>
            <a:gdLst/>
            <a:ahLst/>
            <a:cxnLst/>
            <a:rect l="l" t="t" r="r" b="b"/>
            <a:pathLst>
              <a:path w="2073016" h="1256192">
                <a:moveTo>
                  <a:pt x="0" y="0"/>
                </a:moveTo>
                <a:lnTo>
                  <a:pt x="2073016" y="0"/>
                </a:lnTo>
                <a:lnTo>
                  <a:pt x="2073016" y="1256192"/>
                </a:lnTo>
                <a:lnTo>
                  <a:pt x="0" y="125619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875917" y="7151394"/>
            <a:ext cx="6146374" cy="1772715"/>
          </a:xfrm>
          <a:prstGeom prst="rect">
            <a:avLst/>
          </a:prstGeom>
        </p:spPr>
        <p:txBody>
          <a:bodyPr lIns="0" tIns="0" rIns="0" bIns="0" rtlCol="0" anchor="t">
            <a:spAutoFit/>
          </a:bodyPr>
          <a:lstStyle/>
          <a:p>
            <a:pPr marL="429877" lvl="1" indent="-214938" algn="l">
              <a:lnSpc>
                <a:spcPts val="4898"/>
              </a:lnSpc>
              <a:buAutoNum type="arabicPeriod"/>
            </a:pPr>
            <a:r>
              <a:rPr lang="en-US" sz="1991">
                <a:solidFill>
                  <a:srgbClr val="1473A0"/>
                </a:solidFill>
                <a:latin typeface="Montserrat"/>
                <a:ea typeface="Montserrat"/>
                <a:cs typeface="Montserrat"/>
                <a:sym typeface="Montserrat"/>
              </a:rPr>
              <a:t>Promote organization Meaning and Purpose</a:t>
            </a:r>
          </a:p>
          <a:p>
            <a:pPr marL="429877" lvl="1" indent="-214938" algn="l">
              <a:lnSpc>
                <a:spcPts val="4898"/>
              </a:lnSpc>
              <a:buAutoNum type="arabicPeriod"/>
            </a:pPr>
            <a:r>
              <a:rPr lang="en-US" sz="1991" b="1">
                <a:solidFill>
                  <a:srgbClr val="46AE48"/>
                </a:solidFill>
                <a:latin typeface="Montserrat Bold"/>
                <a:ea typeface="Montserrat Bold"/>
                <a:cs typeface="Montserrat Bold"/>
                <a:sym typeface="Montserrat Bold"/>
              </a:rPr>
              <a:t>Improve Physical and Psychological Safety</a:t>
            </a:r>
          </a:p>
          <a:p>
            <a:pPr marL="429877" lvl="1" indent="-214938" algn="l">
              <a:lnSpc>
                <a:spcPts val="4898"/>
              </a:lnSpc>
              <a:buAutoNum type="arabicPeriod"/>
            </a:pPr>
            <a:r>
              <a:rPr lang="en-US" sz="1991">
                <a:solidFill>
                  <a:srgbClr val="1473A0"/>
                </a:solidFill>
                <a:latin typeface="Montserrat"/>
                <a:ea typeface="Montserrat"/>
                <a:cs typeface="Montserrat"/>
                <a:sym typeface="Montserrat"/>
              </a:rPr>
              <a:t>Promote Camaraderie and Teamwork </a:t>
            </a:r>
          </a:p>
        </p:txBody>
      </p:sp>
      <p:sp>
        <p:nvSpPr>
          <p:cNvPr id="10" name="TextBox 10"/>
          <p:cNvSpPr txBox="1"/>
          <p:nvPr/>
        </p:nvSpPr>
        <p:spPr>
          <a:xfrm>
            <a:off x="875917" y="9140371"/>
            <a:ext cx="5583109" cy="611364"/>
          </a:xfrm>
          <a:prstGeom prst="rect">
            <a:avLst/>
          </a:prstGeom>
        </p:spPr>
        <p:txBody>
          <a:bodyPr lIns="0" tIns="0" rIns="0" bIns="0" rtlCol="0" anchor="t">
            <a:spAutoFit/>
          </a:bodyPr>
          <a:lstStyle/>
          <a:p>
            <a:pPr algn="l">
              <a:lnSpc>
                <a:spcPts val="2451"/>
              </a:lnSpc>
              <a:spcBef>
                <a:spcPct val="0"/>
              </a:spcBef>
            </a:pPr>
            <a:r>
              <a:rPr lang="en-US" sz="1750" b="1">
                <a:solidFill>
                  <a:srgbClr val="1473A0"/>
                </a:solidFill>
                <a:latin typeface="Montserrat Bold"/>
                <a:ea typeface="Montserrat Bold"/>
                <a:cs typeface="Montserrat Bold"/>
                <a:sym typeface="Montserrat Bold"/>
              </a:rPr>
              <a:t>Measure:</a:t>
            </a:r>
            <a:r>
              <a:rPr lang="en-US" sz="1750">
                <a:solidFill>
                  <a:srgbClr val="1473A0"/>
                </a:solidFill>
                <a:latin typeface="Montserrat"/>
                <a:ea typeface="Montserrat"/>
                <a:cs typeface="Montserrat"/>
                <a:sym typeface="Montserrat"/>
              </a:rPr>
              <a:t>  Increase overall staff well-being and engagement by 15% within three years.</a:t>
            </a:r>
          </a:p>
        </p:txBody>
      </p:sp>
      <p:sp>
        <p:nvSpPr>
          <p:cNvPr id="11" name="TextBox 11"/>
          <p:cNvSpPr txBox="1"/>
          <p:nvPr/>
        </p:nvSpPr>
        <p:spPr>
          <a:xfrm>
            <a:off x="701987" y="6792503"/>
            <a:ext cx="4490879" cy="343738"/>
          </a:xfrm>
          <a:prstGeom prst="rect">
            <a:avLst/>
          </a:prstGeom>
        </p:spPr>
        <p:txBody>
          <a:bodyPr lIns="0" tIns="0" rIns="0" bIns="0" rtlCol="0" anchor="t">
            <a:spAutoFit/>
          </a:bodyPr>
          <a:lstStyle/>
          <a:p>
            <a:pPr algn="ctr">
              <a:lnSpc>
                <a:spcPts val="2848"/>
              </a:lnSpc>
              <a:spcBef>
                <a:spcPct val="0"/>
              </a:spcBef>
            </a:pPr>
            <a:r>
              <a:rPr lang="en-US" sz="2034">
                <a:solidFill>
                  <a:srgbClr val="00729E"/>
                </a:solidFill>
                <a:latin typeface="Montserrat"/>
                <a:ea typeface="Montserrat"/>
                <a:cs typeface="Montserrat"/>
                <a:sym typeface="Montserrat"/>
              </a:rPr>
              <a:t>Objectives under </a:t>
            </a:r>
            <a:r>
              <a:rPr lang="en-US" sz="2034" b="1">
                <a:solidFill>
                  <a:srgbClr val="F28D2F"/>
                </a:solidFill>
                <a:latin typeface="Montserrat Bold"/>
                <a:ea typeface="Montserrat Bold"/>
                <a:cs typeface="Montserrat Bold"/>
                <a:sym typeface="Montserrat Bold"/>
              </a:rPr>
              <a:t>Strategic Goal II</a:t>
            </a:r>
            <a:r>
              <a:rPr lang="en-US" sz="2034">
                <a:solidFill>
                  <a:srgbClr val="00729E"/>
                </a:solidFill>
                <a:latin typeface="Montserrat"/>
                <a:ea typeface="Montserrat"/>
                <a:cs typeface="Montserrat"/>
                <a:sym typeface="Montserrat"/>
              </a:rPr>
              <a:t>:</a:t>
            </a:r>
          </a:p>
        </p:txBody>
      </p:sp>
      <p:sp>
        <p:nvSpPr>
          <p:cNvPr id="12" name="TextBox 12"/>
          <p:cNvSpPr txBox="1"/>
          <p:nvPr/>
        </p:nvSpPr>
        <p:spPr>
          <a:xfrm>
            <a:off x="818090" y="1347788"/>
            <a:ext cx="11521717"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Examples Initiatives for </a:t>
            </a:r>
            <a:r>
              <a:rPr lang="en-US" sz="3999" b="1">
                <a:solidFill>
                  <a:srgbClr val="46AE48"/>
                </a:solidFill>
                <a:latin typeface="Montserrat Bold"/>
                <a:ea typeface="Montserrat Bold"/>
                <a:cs typeface="Montserrat Bold"/>
                <a:sym typeface="Montserrat Bold"/>
              </a:rPr>
              <a:t>Objective 2</a:t>
            </a:r>
          </a:p>
        </p:txBody>
      </p:sp>
      <p:sp>
        <p:nvSpPr>
          <p:cNvPr id="13" name="TextBox 13"/>
          <p:cNvSpPr txBox="1"/>
          <p:nvPr/>
        </p:nvSpPr>
        <p:spPr>
          <a:xfrm>
            <a:off x="7789061" y="3219997"/>
            <a:ext cx="10122494" cy="5189855"/>
          </a:xfrm>
          <a:prstGeom prst="rect">
            <a:avLst/>
          </a:prstGeom>
        </p:spPr>
        <p:txBody>
          <a:bodyPr lIns="0" tIns="0" rIns="0" bIns="0" rtlCol="0" anchor="t">
            <a:spAutoFit/>
          </a:bodyPr>
          <a:lstStyle/>
          <a:p>
            <a:pPr algn="l">
              <a:lnSpc>
                <a:spcPts val="3220"/>
              </a:lnSpc>
              <a:spcBef>
                <a:spcPct val="0"/>
              </a:spcBef>
            </a:pPr>
            <a:r>
              <a:rPr lang="en-US" sz="2300" b="1">
                <a:solidFill>
                  <a:srgbClr val="46AE48"/>
                </a:solidFill>
                <a:latin typeface="Montserrat Bold"/>
                <a:ea typeface="Montserrat Bold"/>
                <a:cs typeface="Montserrat Bold"/>
                <a:sym typeface="Montserrat Bold"/>
              </a:rPr>
              <a:t>Enhanced Safety Protocols and Ergonomics:</a:t>
            </a:r>
            <a:r>
              <a:rPr lang="en-US" sz="2300">
                <a:solidFill>
                  <a:srgbClr val="46AE48"/>
                </a:solidFill>
                <a:latin typeface="Montserrat"/>
                <a:ea typeface="Montserrat"/>
                <a:cs typeface="Montserrat"/>
                <a:sym typeface="Montserrat"/>
              </a:rPr>
              <a:t> </a:t>
            </a:r>
            <a:r>
              <a:rPr lang="en-US" sz="2300">
                <a:solidFill>
                  <a:srgbClr val="1473A0"/>
                </a:solidFill>
                <a:latin typeface="Montserrat"/>
                <a:ea typeface="Montserrat"/>
                <a:cs typeface="Montserrat"/>
                <a:sym typeface="Montserrat"/>
              </a:rPr>
              <a:t>Implement workplace safety enhancements, including upgraded ergonomic equipment, safety training, and clear protocols for managing physical hazards. Regular staff feedback and assessments will ensure that the work environment meets safety standards and reduces the risk of injury or physical discomfort.</a:t>
            </a:r>
          </a:p>
          <a:p>
            <a:pPr algn="l">
              <a:lnSpc>
                <a:spcPts val="3220"/>
              </a:lnSpc>
              <a:spcBef>
                <a:spcPct val="0"/>
              </a:spcBef>
            </a:pPr>
            <a:endParaRPr lang="en-US" sz="2300">
              <a:solidFill>
                <a:srgbClr val="1473A0"/>
              </a:solidFill>
              <a:latin typeface="Montserrat"/>
              <a:ea typeface="Montserrat"/>
              <a:cs typeface="Montserrat"/>
              <a:sym typeface="Montserrat"/>
            </a:endParaRPr>
          </a:p>
          <a:p>
            <a:pPr algn="l">
              <a:lnSpc>
                <a:spcPts val="3220"/>
              </a:lnSpc>
              <a:spcBef>
                <a:spcPct val="0"/>
              </a:spcBef>
            </a:pPr>
            <a:r>
              <a:rPr lang="en-US" sz="2300" b="1">
                <a:solidFill>
                  <a:srgbClr val="46AE48"/>
                </a:solidFill>
                <a:latin typeface="Montserrat Bold"/>
                <a:ea typeface="Montserrat Bold"/>
                <a:cs typeface="Montserrat Bold"/>
                <a:sym typeface="Montserrat Bold"/>
              </a:rPr>
              <a:t>Peer Support and Mentorship Networks:</a:t>
            </a:r>
            <a:r>
              <a:rPr lang="en-US" sz="2300">
                <a:solidFill>
                  <a:srgbClr val="46AE48"/>
                </a:solidFill>
                <a:latin typeface="Montserrat"/>
                <a:ea typeface="Montserrat"/>
                <a:cs typeface="Montserrat"/>
                <a:sym typeface="Montserrat"/>
              </a:rPr>
              <a:t> </a:t>
            </a:r>
            <a:r>
              <a:rPr lang="en-US" sz="2300">
                <a:solidFill>
                  <a:srgbClr val="1473A0"/>
                </a:solidFill>
                <a:latin typeface="Montserrat"/>
                <a:ea typeface="Montserrat"/>
                <a:cs typeface="Montserrat"/>
                <a:sym typeface="Montserrat"/>
              </a:rPr>
              <a:t>Create peer support and mentorship programs that provide a safe space for employees to discuss challenges and share experiences. This initiative would enhance psychological safety by fostering collaboration, reducing isolation, and building a stronger sense of community within the workplace.</a:t>
            </a:r>
          </a:p>
        </p:txBody>
      </p:sp>
    </p:spTree>
  </p:cSld>
  <p:clrMapOvr>
    <a:masterClrMapping/>
  </p:clrMapOvr>
  <p:transition>
    <p:cover dir="d"/>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606092" y="4302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F4F4F4"/>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TextBox 5"/>
          <p:cNvSpPr txBox="1"/>
          <p:nvPr/>
        </p:nvSpPr>
        <p:spPr>
          <a:xfrm>
            <a:off x="2004063" y="4849813"/>
            <a:ext cx="14279874" cy="577850"/>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How do we Communicate all of “</a:t>
            </a:r>
            <a:r>
              <a:rPr lang="en-US" sz="3999" b="1">
                <a:solidFill>
                  <a:srgbClr val="46AE48"/>
                </a:solidFill>
                <a:latin typeface="Montserrat Bold"/>
                <a:ea typeface="Montserrat Bold"/>
                <a:cs typeface="Montserrat Bold"/>
                <a:sym typeface="Montserrat Bold"/>
              </a:rPr>
              <a:t>this</a:t>
            </a:r>
            <a:r>
              <a:rPr lang="en-US" sz="3999" b="1">
                <a:solidFill>
                  <a:srgbClr val="1473A0"/>
                </a:solidFill>
                <a:latin typeface="Montserrat Bold"/>
                <a:ea typeface="Montserrat Bold"/>
                <a:cs typeface="Montserrat Bold"/>
                <a:sym typeface="Montserrat Bold"/>
              </a:rPr>
              <a:t>”? </a:t>
            </a:r>
          </a:p>
        </p:txBody>
      </p:sp>
      <p:grpSp>
        <p:nvGrpSpPr>
          <p:cNvPr id="6" name="Group 6"/>
          <p:cNvGrpSpPr/>
          <p:nvPr/>
        </p:nvGrpSpPr>
        <p:grpSpPr>
          <a:xfrm>
            <a:off x="12297178" y="9960981"/>
            <a:ext cx="7062911" cy="1081425"/>
            <a:chOff x="0" y="0"/>
            <a:chExt cx="2654245" cy="406400"/>
          </a:xfrm>
        </p:grpSpPr>
        <p:sp>
          <p:nvSpPr>
            <p:cNvPr id="7" name="Freeform 7"/>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8" name="TextBox 8"/>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4128970" y="9746287"/>
            <a:ext cx="26561346" cy="4891626"/>
            <a:chOff x="0" y="0"/>
            <a:chExt cx="35415128" cy="6522169"/>
          </a:xfrm>
        </p:grpSpPr>
        <p:grpSp>
          <p:nvGrpSpPr>
            <p:cNvPr id="10" name="Group 10"/>
            <p:cNvGrpSpPr/>
            <p:nvPr/>
          </p:nvGrpSpPr>
          <p:grpSpPr>
            <a:xfrm>
              <a:off x="7719438" y="270504"/>
              <a:ext cx="19930309" cy="6251664"/>
              <a:chOff x="0" y="0"/>
              <a:chExt cx="2226818" cy="698500"/>
            </a:xfrm>
          </p:grpSpPr>
          <p:sp>
            <p:nvSpPr>
              <p:cNvPr id="11" name="Freeform 11"/>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12" name="TextBox 12"/>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23961460" y="0"/>
              <a:ext cx="11453668" cy="1441900"/>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0" y="0"/>
              <a:ext cx="11453668" cy="1441900"/>
              <a:chOff x="0" y="0"/>
              <a:chExt cx="3228220" cy="406400"/>
            </a:xfrm>
          </p:grpSpPr>
          <p:sp>
            <p:nvSpPr>
              <p:cNvPr id="17" name="Freeform 17"/>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8" name="TextBox 18"/>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
        <p:nvSpPr>
          <p:cNvPr id="19" name="Freeform 19"/>
          <p:cNvSpPr/>
          <p:nvPr/>
        </p:nvSpPr>
        <p:spPr>
          <a:xfrm>
            <a:off x="8300066" y="8330252"/>
            <a:ext cx="2205119" cy="1303137"/>
          </a:xfrm>
          <a:custGeom>
            <a:avLst/>
            <a:gdLst/>
            <a:ahLst/>
            <a:cxnLst/>
            <a:rect l="l" t="t" r="r" b="b"/>
            <a:pathLst>
              <a:path w="2205119" h="1303137">
                <a:moveTo>
                  <a:pt x="0" y="0"/>
                </a:moveTo>
                <a:lnTo>
                  <a:pt x="2205119" y="0"/>
                </a:lnTo>
                <a:lnTo>
                  <a:pt x="2205119" y="1303137"/>
                </a:lnTo>
                <a:lnTo>
                  <a:pt x="0" y="1303137"/>
                </a:lnTo>
                <a:lnTo>
                  <a:pt x="0" y="0"/>
                </a:lnTo>
                <a:close/>
              </a:path>
            </a:pathLst>
          </a:custGeom>
          <a:blipFill>
            <a:blip r:embed="rId2"/>
            <a:stretch>
              <a:fillRect t="-1223" b="-1223"/>
            </a:stretch>
          </a:blipFill>
        </p:spPr>
        <p:txBody>
          <a:bodyPr/>
          <a:lstStyle/>
          <a:p>
            <a:endParaRPr lang="en-US"/>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027335" y="1009650"/>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5" name="Group 5"/>
          <p:cNvGrpSpPr/>
          <p:nvPr/>
        </p:nvGrpSpPr>
        <p:grpSpPr>
          <a:xfrm>
            <a:off x="-2614791" y="10033506"/>
            <a:ext cx="8586364" cy="1048817"/>
            <a:chOff x="0" y="0"/>
            <a:chExt cx="3327079" cy="406400"/>
          </a:xfrm>
        </p:grpSpPr>
        <p:sp>
          <p:nvSpPr>
            <p:cNvPr id="6" name="Freeform 6"/>
            <p:cNvSpPr/>
            <p:nvPr/>
          </p:nvSpPr>
          <p:spPr>
            <a:xfrm>
              <a:off x="0" y="0"/>
              <a:ext cx="3327079" cy="406400"/>
            </a:xfrm>
            <a:custGeom>
              <a:avLst/>
              <a:gdLst/>
              <a:ahLst/>
              <a:cxnLst/>
              <a:rect l="l" t="t" r="r" b="b"/>
              <a:pathLst>
                <a:path w="3327079" h="406400">
                  <a:moveTo>
                    <a:pt x="3123879" y="0"/>
                  </a:moveTo>
                  <a:cubicBezTo>
                    <a:pt x="3236104" y="0"/>
                    <a:pt x="3327079" y="90976"/>
                    <a:pt x="3327079" y="203200"/>
                  </a:cubicBezTo>
                  <a:cubicBezTo>
                    <a:pt x="3327079" y="315424"/>
                    <a:pt x="3236104" y="406400"/>
                    <a:pt x="3123879"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7" name="TextBox 7"/>
            <p:cNvSpPr txBox="1"/>
            <p:nvPr/>
          </p:nvSpPr>
          <p:spPr>
            <a:xfrm>
              <a:off x="0" y="-38100"/>
              <a:ext cx="3327079"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247276" y="9750679"/>
            <a:ext cx="8590251" cy="1081425"/>
            <a:chOff x="0" y="0"/>
            <a:chExt cx="3228220" cy="406400"/>
          </a:xfrm>
        </p:grpSpPr>
        <p:sp>
          <p:nvSpPr>
            <p:cNvPr id="9" name="Freeform 9"/>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0" name="TextBox 10"/>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5050658" y="8339552"/>
            <a:ext cx="2328695" cy="1411126"/>
          </a:xfrm>
          <a:custGeom>
            <a:avLst/>
            <a:gdLst/>
            <a:ahLst/>
            <a:cxnLst/>
            <a:rect l="l" t="t" r="r" b="b"/>
            <a:pathLst>
              <a:path w="2328695" h="1411126">
                <a:moveTo>
                  <a:pt x="0" y="0"/>
                </a:moveTo>
                <a:lnTo>
                  <a:pt x="2328694" y="0"/>
                </a:lnTo>
                <a:lnTo>
                  <a:pt x="2328694" y="1411127"/>
                </a:lnTo>
                <a:lnTo>
                  <a:pt x="0" y="1411127"/>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1028700" y="1575568"/>
            <a:ext cx="12571359"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Improving Communication Techniques</a:t>
            </a:r>
          </a:p>
        </p:txBody>
      </p:sp>
      <p:sp>
        <p:nvSpPr>
          <p:cNvPr id="13" name="TextBox 13"/>
          <p:cNvSpPr txBox="1"/>
          <p:nvPr/>
        </p:nvSpPr>
        <p:spPr>
          <a:xfrm>
            <a:off x="860838" y="3815964"/>
            <a:ext cx="12907082" cy="3749040"/>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00729E"/>
                </a:solidFill>
                <a:latin typeface="Montserrat"/>
                <a:ea typeface="Montserrat"/>
                <a:cs typeface="Montserrat"/>
                <a:sym typeface="Montserrat"/>
              </a:rPr>
              <a:t>Effective communication is vital for organizational success, employee engagement, and patient outcomes.</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a:solidFill>
                  <a:srgbClr val="00729E"/>
                </a:solidFill>
                <a:latin typeface="Montserrat"/>
                <a:ea typeface="Montserrat"/>
                <a:cs typeface="Montserrat"/>
                <a:sym typeface="Montserrat"/>
              </a:rPr>
              <a:t>According to a study by the Institute for Healthcare Improvement (IHI), organizations with strong internal communication experience 47% higher employee engagement and 23% lower turnover rates (IHI, 2023).</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a:solidFill>
                  <a:srgbClr val="00729E"/>
                </a:solidFill>
                <a:latin typeface="Montserrat"/>
                <a:ea typeface="Montserrat"/>
                <a:cs typeface="Montserrat"/>
                <a:sym typeface="Montserrat"/>
              </a:rPr>
              <a:t>Transparent communication fosters trust, reduces misunderstandings, and empowers employees to contribute meaningfully.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2088414" y="4074368"/>
            <a:ext cx="14111172" cy="2138264"/>
            <a:chOff x="0" y="0"/>
            <a:chExt cx="18814896" cy="2851019"/>
          </a:xfrm>
        </p:grpSpPr>
        <p:grpSp>
          <p:nvGrpSpPr>
            <p:cNvPr id="3" name="Group 3"/>
            <p:cNvGrpSpPr/>
            <p:nvPr/>
          </p:nvGrpSpPr>
          <p:grpSpPr>
            <a:xfrm>
              <a:off x="0" y="0"/>
              <a:ext cx="18814896" cy="2851019"/>
              <a:chOff x="0" y="0"/>
              <a:chExt cx="3682659" cy="558033"/>
            </a:xfrm>
          </p:grpSpPr>
          <p:sp>
            <p:nvSpPr>
              <p:cNvPr id="4" name="Freeform 4"/>
              <p:cNvSpPr/>
              <p:nvPr/>
            </p:nvSpPr>
            <p:spPr>
              <a:xfrm>
                <a:off x="0" y="0"/>
                <a:ext cx="3682659" cy="558033"/>
              </a:xfrm>
              <a:custGeom>
                <a:avLst/>
                <a:gdLst/>
                <a:ahLst/>
                <a:cxnLst/>
                <a:rect l="l" t="t" r="r" b="b"/>
                <a:pathLst>
                  <a:path w="3682659" h="558033">
                    <a:moveTo>
                      <a:pt x="3479459" y="0"/>
                    </a:moveTo>
                    <a:cubicBezTo>
                      <a:pt x="3591683" y="0"/>
                      <a:pt x="3682659" y="124920"/>
                      <a:pt x="3682659" y="279016"/>
                    </a:cubicBezTo>
                    <a:cubicBezTo>
                      <a:pt x="3682659" y="433113"/>
                      <a:pt x="3591683" y="558033"/>
                      <a:pt x="3479459" y="558033"/>
                    </a:cubicBezTo>
                    <a:lnTo>
                      <a:pt x="203200" y="558033"/>
                    </a:lnTo>
                    <a:cubicBezTo>
                      <a:pt x="90976" y="558033"/>
                      <a:pt x="0" y="433113"/>
                      <a:pt x="0" y="279016"/>
                    </a:cubicBezTo>
                    <a:cubicBezTo>
                      <a:pt x="0" y="124920"/>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5" name="TextBox 5"/>
              <p:cNvSpPr txBox="1"/>
              <p:nvPr/>
            </p:nvSpPr>
            <p:spPr>
              <a:xfrm>
                <a:off x="0" y="-38100"/>
                <a:ext cx="3682659" cy="596133"/>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343332" y="662451"/>
              <a:ext cx="16128233" cy="15546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What communication challenges do you currently face in your organization?</a:t>
              </a:r>
            </a:p>
          </p:txBody>
        </p:sp>
      </p:grpSp>
      <p:grpSp>
        <p:nvGrpSpPr>
          <p:cNvPr id="7" name="Group 7"/>
          <p:cNvGrpSpPr/>
          <p:nvPr/>
        </p:nvGrpSpPr>
        <p:grpSpPr>
          <a:xfrm>
            <a:off x="12297178" y="9960981"/>
            <a:ext cx="7062911" cy="1081425"/>
            <a:chOff x="0" y="0"/>
            <a:chExt cx="2654245" cy="406400"/>
          </a:xfrm>
        </p:grpSpPr>
        <p:sp>
          <p:nvSpPr>
            <p:cNvPr id="8" name="Freeform 8"/>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9" name="TextBox 9"/>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4128970" y="9746287"/>
            <a:ext cx="26561346" cy="4891626"/>
            <a:chOff x="0" y="0"/>
            <a:chExt cx="35415128" cy="6522169"/>
          </a:xfrm>
        </p:grpSpPr>
        <p:grpSp>
          <p:nvGrpSpPr>
            <p:cNvPr id="11" name="Group 11"/>
            <p:cNvGrpSpPr/>
            <p:nvPr/>
          </p:nvGrpSpPr>
          <p:grpSpPr>
            <a:xfrm>
              <a:off x="7719438" y="270504"/>
              <a:ext cx="19930309" cy="6251664"/>
              <a:chOff x="0" y="0"/>
              <a:chExt cx="2226818" cy="698500"/>
            </a:xfrm>
          </p:grpSpPr>
          <p:sp>
            <p:nvSpPr>
              <p:cNvPr id="12" name="Freeform 12"/>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13" name="TextBox 13"/>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23961460" y="0"/>
              <a:ext cx="11453668" cy="1441900"/>
              <a:chOff x="0" y="0"/>
              <a:chExt cx="3228220" cy="406400"/>
            </a:xfrm>
          </p:grpSpPr>
          <p:sp>
            <p:nvSpPr>
              <p:cNvPr id="15" name="Freeform 15"/>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6" name="TextBox 16"/>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0" y="0"/>
              <a:ext cx="11453668" cy="1441900"/>
              <a:chOff x="0" y="0"/>
              <a:chExt cx="3228220" cy="406400"/>
            </a:xfrm>
          </p:grpSpPr>
          <p:sp>
            <p:nvSpPr>
              <p:cNvPr id="18" name="Freeform 18"/>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9" name="TextBox 19"/>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
        <p:nvSpPr>
          <p:cNvPr id="20" name="Freeform 20"/>
          <p:cNvSpPr/>
          <p:nvPr/>
        </p:nvSpPr>
        <p:spPr>
          <a:xfrm>
            <a:off x="7744799" y="7891981"/>
            <a:ext cx="2832858" cy="1715057"/>
          </a:xfrm>
          <a:custGeom>
            <a:avLst/>
            <a:gdLst/>
            <a:ahLst/>
            <a:cxnLst/>
            <a:rect l="l" t="t" r="r" b="b"/>
            <a:pathLst>
              <a:path w="2832858" h="1715057">
                <a:moveTo>
                  <a:pt x="0" y="0"/>
                </a:moveTo>
                <a:lnTo>
                  <a:pt x="2832858" y="0"/>
                </a:lnTo>
                <a:lnTo>
                  <a:pt x="2832858" y="1715057"/>
                </a:lnTo>
                <a:lnTo>
                  <a:pt x="0" y="1715057"/>
                </a:lnTo>
                <a:lnTo>
                  <a:pt x="0" y="0"/>
                </a:lnTo>
                <a:close/>
              </a:path>
            </a:pathLst>
          </a:custGeom>
          <a:blipFill>
            <a:blip r:embed="rId2"/>
            <a:stretch>
              <a:fillRect/>
            </a:stretch>
          </a:blipFill>
        </p:spPr>
        <p:txBody>
          <a:bodyPr/>
          <a:lstStyle/>
          <a:p>
            <a:endParaRPr lang="en-US"/>
          </a:p>
        </p:txBody>
      </p:sp>
    </p:spTree>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606092" y="4302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F4F4F4"/>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TextBox 5"/>
          <p:cNvSpPr txBox="1"/>
          <p:nvPr/>
        </p:nvSpPr>
        <p:spPr>
          <a:xfrm>
            <a:off x="2004063" y="4849813"/>
            <a:ext cx="14279874" cy="577850"/>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What is integrated marketing? </a:t>
            </a:r>
          </a:p>
        </p:txBody>
      </p:sp>
      <p:grpSp>
        <p:nvGrpSpPr>
          <p:cNvPr id="6" name="Group 6"/>
          <p:cNvGrpSpPr/>
          <p:nvPr/>
        </p:nvGrpSpPr>
        <p:grpSpPr>
          <a:xfrm>
            <a:off x="12297178" y="9667918"/>
            <a:ext cx="11948509" cy="1374488"/>
            <a:chOff x="0" y="0"/>
            <a:chExt cx="15931345" cy="1832650"/>
          </a:xfrm>
        </p:grpSpPr>
        <p:grpSp>
          <p:nvGrpSpPr>
            <p:cNvPr id="7" name="Group 7"/>
            <p:cNvGrpSpPr/>
            <p:nvPr/>
          </p:nvGrpSpPr>
          <p:grpSpPr>
            <a:xfrm>
              <a:off x="0" y="390750"/>
              <a:ext cx="9417214" cy="1441900"/>
              <a:chOff x="0" y="0"/>
              <a:chExt cx="2654245" cy="406400"/>
            </a:xfrm>
          </p:grpSpPr>
          <p:sp>
            <p:nvSpPr>
              <p:cNvPr id="8" name="Freeform 8"/>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9" name="TextBox 9"/>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4477678" y="0"/>
              <a:ext cx="11453668" cy="1441900"/>
              <a:chOff x="0" y="0"/>
              <a:chExt cx="3228220" cy="406400"/>
            </a:xfrm>
          </p:grpSpPr>
          <p:sp>
            <p:nvSpPr>
              <p:cNvPr id="11" name="Freeform 11"/>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2" name="TextBox 12"/>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grpSp>
        <p:nvGrpSpPr>
          <p:cNvPr id="13" name="Group 13"/>
          <p:cNvGrpSpPr/>
          <p:nvPr/>
        </p:nvGrpSpPr>
        <p:grpSpPr>
          <a:xfrm>
            <a:off x="-4128970" y="9746287"/>
            <a:ext cx="26561346" cy="4891626"/>
            <a:chOff x="0" y="0"/>
            <a:chExt cx="35415128" cy="6522169"/>
          </a:xfrm>
        </p:grpSpPr>
        <p:grpSp>
          <p:nvGrpSpPr>
            <p:cNvPr id="14" name="Group 14"/>
            <p:cNvGrpSpPr/>
            <p:nvPr/>
          </p:nvGrpSpPr>
          <p:grpSpPr>
            <a:xfrm>
              <a:off x="7719438" y="270504"/>
              <a:ext cx="19930309" cy="6251664"/>
              <a:chOff x="0" y="0"/>
              <a:chExt cx="2226818" cy="698500"/>
            </a:xfrm>
          </p:grpSpPr>
          <p:sp>
            <p:nvSpPr>
              <p:cNvPr id="15" name="Freeform 15"/>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16" name="TextBox 16"/>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23961460" y="0"/>
              <a:ext cx="11453668" cy="1441900"/>
              <a:chOff x="0" y="0"/>
              <a:chExt cx="3228220" cy="406400"/>
            </a:xfrm>
          </p:grpSpPr>
          <p:sp>
            <p:nvSpPr>
              <p:cNvPr id="18" name="Freeform 18"/>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9" name="TextBox 19"/>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0" y="0"/>
              <a:ext cx="11453668" cy="1441900"/>
              <a:chOff x="0" y="0"/>
              <a:chExt cx="3228220" cy="406400"/>
            </a:xfrm>
          </p:grpSpPr>
          <p:sp>
            <p:nvSpPr>
              <p:cNvPr id="21" name="Freeform 21"/>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22" name="TextBox 22"/>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
        <p:nvSpPr>
          <p:cNvPr id="23" name="Freeform 23"/>
          <p:cNvSpPr/>
          <p:nvPr/>
        </p:nvSpPr>
        <p:spPr>
          <a:xfrm>
            <a:off x="8095814" y="8398741"/>
            <a:ext cx="2096373" cy="1269177"/>
          </a:xfrm>
          <a:custGeom>
            <a:avLst/>
            <a:gdLst/>
            <a:ahLst/>
            <a:cxnLst/>
            <a:rect l="l" t="t" r="r" b="b"/>
            <a:pathLst>
              <a:path w="2096373" h="1269177">
                <a:moveTo>
                  <a:pt x="0" y="0"/>
                </a:moveTo>
                <a:lnTo>
                  <a:pt x="2096372" y="0"/>
                </a:lnTo>
                <a:lnTo>
                  <a:pt x="2096372" y="1269177"/>
                </a:lnTo>
                <a:lnTo>
                  <a:pt x="0" y="126917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29E"/>
        </a:solidFill>
        <a:effectLst/>
      </p:bgPr>
    </p:bg>
    <p:spTree>
      <p:nvGrpSpPr>
        <p:cNvPr id="1" name=""/>
        <p:cNvGrpSpPr/>
        <p:nvPr/>
      </p:nvGrpSpPr>
      <p:grpSpPr>
        <a:xfrm>
          <a:off x="0" y="0"/>
          <a:ext cx="0" cy="0"/>
          <a:chOff x="0" y="0"/>
          <a:chExt cx="0" cy="0"/>
        </a:xfrm>
      </p:grpSpPr>
      <p:sp>
        <p:nvSpPr>
          <p:cNvPr id="2" name="TextBox 2"/>
          <p:cNvSpPr txBox="1"/>
          <p:nvPr/>
        </p:nvSpPr>
        <p:spPr>
          <a:xfrm>
            <a:off x="1660609" y="3803427"/>
            <a:ext cx="14929470" cy="4434434"/>
          </a:xfrm>
          <a:prstGeom prst="rect">
            <a:avLst/>
          </a:prstGeom>
        </p:spPr>
        <p:txBody>
          <a:bodyPr lIns="0" tIns="0" rIns="0" bIns="0" rtlCol="0" anchor="t">
            <a:spAutoFit/>
          </a:bodyPr>
          <a:lstStyle/>
          <a:p>
            <a:pPr algn="just">
              <a:lnSpc>
                <a:spcPts val="3907"/>
              </a:lnSpc>
              <a:spcBef>
                <a:spcPct val="0"/>
              </a:spcBef>
            </a:pPr>
            <a:r>
              <a:rPr lang="en-US" sz="2790" b="1">
                <a:solidFill>
                  <a:srgbClr val="FFFFFF"/>
                </a:solidFill>
                <a:latin typeface="Montserrat Bold"/>
                <a:ea typeface="Montserrat Bold"/>
                <a:cs typeface="Montserrat Bold"/>
                <a:sym typeface="Montserrat Bold"/>
              </a:rPr>
              <a:t>A) A campaign that ensures consistency in messaging across multiple platforms</a:t>
            </a:r>
          </a:p>
          <a:p>
            <a:pPr algn="just">
              <a:lnSpc>
                <a:spcPts val="3907"/>
              </a:lnSpc>
              <a:spcBef>
                <a:spcPct val="0"/>
              </a:spcBef>
            </a:pPr>
            <a:endParaRPr lang="en-US" sz="2790" b="1">
              <a:solidFill>
                <a:srgbClr val="FFFFFF"/>
              </a:solidFill>
              <a:latin typeface="Montserrat Bold"/>
              <a:ea typeface="Montserrat Bold"/>
              <a:cs typeface="Montserrat Bold"/>
              <a:sym typeface="Montserrat Bold"/>
            </a:endParaRPr>
          </a:p>
          <a:p>
            <a:pPr algn="just">
              <a:lnSpc>
                <a:spcPts val="3907"/>
              </a:lnSpc>
              <a:spcBef>
                <a:spcPct val="0"/>
              </a:spcBef>
            </a:pPr>
            <a:r>
              <a:rPr lang="en-US" sz="2790" b="1">
                <a:solidFill>
                  <a:srgbClr val="FFFFFF"/>
                </a:solidFill>
                <a:latin typeface="Montserrat Bold"/>
                <a:ea typeface="Montserrat Bold"/>
                <a:cs typeface="Montserrat Bold"/>
                <a:sym typeface="Montserrat Bold"/>
              </a:rPr>
              <a:t>B) A campaign that uses both digital and traditional marketing channels</a:t>
            </a:r>
          </a:p>
          <a:p>
            <a:pPr algn="just">
              <a:lnSpc>
                <a:spcPts val="3907"/>
              </a:lnSpc>
              <a:spcBef>
                <a:spcPct val="0"/>
              </a:spcBef>
            </a:pPr>
            <a:endParaRPr lang="en-US" sz="2790" b="1">
              <a:solidFill>
                <a:srgbClr val="FFFFFF"/>
              </a:solidFill>
              <a:latin typeface="Montserrat Bold"/>
              <a:ea typeface="Montserrat Bold"/>
              <a:cs typeface="Montserrat Bold"/>
              <a:sym typeface="Montserrat Bold"/>
            </a:endParaRPr>
          </a:p>
          <a:p>
            <a:pPr algn="just">
              <a:lnSpc>
                <a:spcPts val="3907"/>
              </a:lnSpc>
              <a:spcBef>
                <a:spcPct val="0"/>
              </a:spcBef>
            </a:pPr>
            <a:r>
              <a:rPr lang="en-US" sz="2790" b="1">
                <a:solidFill>
                  <a:srgbClr val="FFFFFF"/>
                </a:solidFill>
                <a:latin typeface="Montserrat Bold"/>
                <a:ea typeface="Montserrat Bold"/>
                <a:cs typeface="Montserrat Bold"/>
                <a:sym typeface="Montserrat Bold"/>
              </a:rPr>
              <a:t>C) A campaign that creates a unified customer experience</a:t>
            </a:r>
          </a:p>
          <a:p>
            <a:pPr algn="just">
              <a:lnSpc>
                <a:spcPts val="3907"/>
              </a:lnSpc>
              <a:spcBef>
                <a:spcPct val="0"/>
              </a:spcBef>
            </a:pPr>
            <a:endParaRPr lang="en-US" sz="2790" b="1">
              <a:solidFill>
                <a:srgbClr val="FFFFFF"/>
              </a:solidFill>
              <a:latin typeface="Montserrat Bold"/>
              <a:ea typeface="Montserrat Bold"/>
              <a:cs typeface="Montserrat Bold"/>
              <a:sym typeface="Montserrat Bold"/>
            </a:endParaRPr>
          </a:p>
          <a:p>
            <a:pPr algn="just">
              <a:lnSpc>
                <a:spcPts val="3907"/>
              </a:lnSpc>
              <a:spcBef>
                <a:spcPct val="0"/>
              </a:spcBef>
            </a:pPr>
            <a:r>
              <a:rPr lang="en-US" sz="2790" b="1">
                <a:solidFill>
                  <a:srgbClr val="FFFFFF"/>
                </a:solidFill>
                <a:latin typeface="Montserrat Bold"/>
                <a:ea typeface="Montserrat Bold"/>
                <a:cs typeface="Montserrat Bold"/>
                <a:sym typeface="Montserrat Bold"/>
              </a:rPr>
              <a:t>D) A campaign that leverages data to optimize performance</a:t>
            </a:r>
          </a:p>
          <a:p>
            <a:pPr algn="just">
              <a:lnSpc>
                <a:spcPts val="3907"/>
              </a:lnSpc>
              <a:spcBef>
                <a:spcPct val="0"/>
              </a:spcBef>
            </a:pPr>
            <a:endParaRPr lang="en-US" sz="2790" b="1">
              <a:solidFill>
                <a:srgbClr val="FFFFFF"/>
              </a:solidFill>
              <a:latin typeface="Montserrat Bold"/>
              <a:ea typeface="Montserrat Bold"/>
              <a:cs typeface="Montserrat Bold"/>
              <a:sym typeface="Montserrat Bold"/>
            </a:endParaRPr>
          </a:p>
          <a:p>
            <a:pPr algn="just">
              <a:lnSpc>
                <a:spcPts val="3907"/>
              </a:lnSpc>
              <a:spcBef>
                <a:spcPct val="0"/>
              </a:spcBef>
            </a:pPr>
            <a:r>
              <a:rPr lang="en-US" sz="2790" b="1">
                <a:solidFill>
                  <a:srgbClr val="F28D2F"/>
                </a:solidFill>
                <a:latin typeface="Montserrat Bold"/>
                <a:ea typeface="Montserrat Bold"/>
                <a:cs typeface="Montserrat Bold"/>
                <a:sym typeface="Montserrat Bold"/>
              </a:rPr>
              <a:t>E) All of the above</a:t>
            </a:r>
          </a:p>
        </p:txBody>
      </p:sp>
      <p:grpSp>
        <p:nvGrpSpPr>
          <p:cNvPr id="3" name="Group 3"/>
          <p:cNvGrpSpPr/>
          <p:nvPr/>
        </p:nvGrpSpPr>
        <p:grpSpPr>
          <a:xfrm>
            <a:off x="721602" y="1028700"/>
            <a:ext cx="14111172" cy="1557239"/>
            <a:chOff x="0" y="0"/>
            <a:chExt cx="18814896" cy="2076319"/>
          </a:xfrm>
        </p:grpSpPr>
        <p:grpSp>
          <p:nvGrpSpPr>
            <p:cNvPr id="4" name="Group 4"/>
            <p:cNvGrpSpPr/>
            <p:nvPr/>
          </p:nvGrpSpPr>
          <p:grpSpPr>
            <a:xfrm>
              <a:off x="0" y="0"/>
              <a:ext cx="18814896" cy="2076319"/>
              <a:chOff x="0" y="0"/>
              <a:chExt cx="3682659" cy="406400"/>
            </a:xfrm>
          </p:grpSpPr>
          <p:sp>
            <p:nvSpPr>
              <p:cNvPr id="5" name="Freeform 5"/>
              <p:cNvSpPr/>
              <p:nvPr/>
            </p:nvSpPr>
            <p:spPr>
              <a:xfrm>
                <a:off x="0" y="0"/>
                <a:ext cx="3682659" cy="406400"/>
              </a:xfrm>
              <a:custGeom>
                <a:avLst/>
                <a:gdLst/>
                <a:ahLst/>
                <a:cxnLst/>
                <a:rect l="l" t="t" r="r" b="b"/>
                <a:pathLst>
                  <a:path w="3682659" h="406400">
                    <a:moveTo>
                      <a:pt x="3479459" y="0"/>
                    </a:moveTo>
                    <a:cubicBezTo>
                      <a:pt x="3591683" y="0"/>
                      <a:pt x="3682659" y="90976"/>
                      <a:pt x="3682659" y="203200"/>
                    </a:cubicBezTo>
                    <a:cubicBezTo>
                      <a:pt x="3682659" y="315424"/>
                      <a:pt x="3591683" y="406400"/>
                      <a:pt x="3479459" y="406400"/>
                    </a:cubicBezTo>
                    <a:lnTo>
                      <a:pt x="203200" y="406400"/>
                    </a:lnTo>
                    <a:cubicBezTo>
                      <a:pt x="90976" y="406400"/>
                      <a:pt x="0" y="315424"/>
                      <a:pt x="0" y="203200"/>
                    </a:cubicBezTo>
                    <a:cubicBezTo>
                      <a:pt x="0" y="90976"/>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6" name="TextBox 6"/>
              <p:cNvSpPr txBox="1"/>
              <p:nvPr/>
            </p:nvSpPr>
            <p:spPr>
              <a:xfrm>
                <a:off x="0" y="-38100"/>
                <a:ext cx="3682659" cy="44450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343332" y="662451"/>
              <a:ext cx="16128233" cy="7799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What is an integrated marketing campaign? </a:t>
              </a:r>
            </a:p>
          </p:txBody>
        </p:sp>
      </p:grpSp>
      <p:sp>
        <p:nvSpPr>
          <p:cNvPr id="8" name="Freeform 8"/>
          <p:cNvSpPr/>
          <p:nvPr/>
        </p:nvSpPr>
        <p:spPr>
          <a:xfrm>
            <a:off x="14943894" y="8144690"/>
            <a:ext cx="2315406" cy="1401784"/>
          </a:xfrm>
          <a:custGeom>
            <a:avLst/>
            <a:gdLst/>
            <a:ahLst/>
            <a:cxnLst/>
            <a:rect l="l" t="t" r="r" b="b"/>
            <a:pathLst>
              <a:path w="2315406" h="1401784">
                <a:moveTo>
                  <a:pt x="0" y="0"/>
                </a:moveTo>
                <a:lnTo>
                  <a:pt x="2315406" y="0"/>
                </a:lnTo>
                <a:lnTo>
                  <a:pt x="2315406" y="1401783"/>
                </a:lnTo>
                <a:lnTo>
                  <a:pt x="0" y="1401783"/>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4128970" y="9746287"/>
            <a:ext cx="26561346" cy="4891626"/>
            <a:chOff x="0" y="0"/>
            <a:chExt cx="35415128" cy="6522169"/>
          </a:xfrm>
        </p:grpSpPr>
        <p:grpSp>
          <p:nvGrpSpPr>
            <p:cNvPr id="10" name="Group 10"/>
            <p:cNvGrpSpPr/>
            <p:nvPr/>
          </p:nvGrpSpPr>
          <p:grpSpPr>
            <a:xfrm>
              <a:off x="7719438" y="270504"/>
              <a:ext cx="19930309" cy="6251664"/>
              <a:chOff x="0" y="0"/>
              <a:chExt cx="2226818" cy="698500"/>
            </a:xfrm>
          </p:grpSpPr>
          <p:sp>
            <p:nvSpPr>
              <p:cNvPr id="11" name="Freeform 11"/>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12" name="TextBox 12"/>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23961460" y="0"/>
              <a:ext cx="11453668" cy="1441900"/>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0" y="0"/>
              <a:ext cx="11453668" cy="1441900"/>
              <a:chOff x="0" y="0"/>
              <a:chExt cx="3228220" cy="406400"/>
            </a:xfrm>
          </p:grpSpPr>
          <p:sp>
            <p:nvSpPr>
              <p:cNvPr id="17" name="Freeform 17"/>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8" name="TextBox 18"/>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163501" y="849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00729E"/>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5182063" y="8198299"/>
            <a:ext cx="2491216" cy="1509610"/>
          </a:xfrm>
          <a:custGeom>
            <a:avLst/>
            <a:gdLst/>
            <a:ahLst/>
            <a:cxnLst/>
            <a:rect l="l" t="t" r="r" b="b"/>
            <a:pathLst>
              <a:path w="2491216" h="1509610">
                <a:moveTo>
                  <a:pt x="0" y="0"/>
                </a:moveTo>
                <a:lnTo>
                  <a:pt x="2491216" y="0"/>
                </a:lnTo>
                <a:lnTo>
                  <a:pt x="2491216" y="1509610"/>
                </a:lnTo>
                <a:lnTo>
                  <a:pt x="0" y="150961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1415863"/>
            <a:ext cx="14279874" cy="577850"/>
          </a:xfrm>
          <a:prstGeom prst="rect">
            <a:avLst/>
          </a:prstGeom>
        </p:spPr>
        <p:txBody>
          <a:bodyPr lIns="0" tIns="0" rIns="0" bIns="0" rtlCol="0" anchor="t">
            <a:spAutoFit/>
          </a:bodyPr>
          <a:lstStyle/>
          <a:p>
            <a:pPr marL="0" lvl="0" indent="0" algn="l">
              <a:lnSpc>
                <a:spcPts val="4599"/>
              </a:lnSpc>
              <a:spcBef>
                <a:spcPct val="0"/>
              </a:spcBef>
            </a:pPr>
            <a:r>
              <a:rPr lang="en-US" sz="3999" b="1" u="none" strike="noStrike">
                <a:solidFill>
                  <a:srgbClr val="F4F4F4"/>
                </a:solidFill>
                <a:latin typeface="Montserrat Bold"/>
                <a:ea typeface="Montserrat Bold"/>
                <a:cs typeface="Montserrat Bold"/>
                <a:sym typeface="Montserrat Bold"/>
              </a:rPr>
              <a:t>Monthly Strategic Initiative Meetings</a:t>
            </a:r>
          </a:p>
        </p:txBody>
      </p:sp>
      <p:sp>
        <p:nvSpPr>
          <p:cNvPr id="7" name="TextBox 7"/>
          <p:cNvSpPr txBox="1"/>
          <p:nvPr/>
        </p:nvSpPr>
        <p:spPr>
          <a:xfrm>
            <a:off x="1028700" y="3459480"/>
            <a:ext cx="13883614" cy="4168140"/>
          </a:xfrm>
          <a:prstGeom prst="rect">
            <a:avLst/>
          </a:prstGeom>
        </p:spPr>
        <p:txBody>
          <a:bodyPr lIns="0" tIns="0" rIns="0" bIns="0" rtlCol="0" anchor="t">
            <a:spAutoFit/>
          </a:bodyPr>
          <a:lstStyle/>
          <a:p>
            <a:pPr marL="518160" lvl="1" indent="-259080" algn="just">
              <a:lnSpc>
                <a:spcPts val="3359"/>
              </a:lnSpc>
              <a:buFont typeface="Arial"/>
              <a:buChar char="•"/>
            </a:pPr>
            <a:r>
              <a:rPr lang="en-US" sz="2400" b="1">
                <a:solidFill>
                  <a:srgbClr val="00729E"/>
                </a:solidFill>
                <a:latin typeface="Montserrat Bold"/>
                <a:ea typeface="Montserrat Bold"/>
                <a:cs typeface="Montserrat Bold"/>
                <a:sym typeface="Montserrat Bold"/>
              </a:rPr>
              <a:t>Purpose: </a:t>
            </a:r>
            <a:r>
              <a:rPr lang="en-US" sz="2400">
                <a:solidFill>
                  <a:srgbClr val="00729E"/>
                </a:solidFill>
                <a:latin typeface="Montserrat"/>
                <a:ea typeface="Montserrat"/>
                <a:cs typeface="Montserrat"/>
                <a:sym typeface="Montserrat"/>
              </a:rPr>
              <a:t>Align teams on progress and upcoming projects to ensure everyone is informed and engaged in strategic planning.</a:t>
            </a:r>
          </a:p>
          <a:p>
            <a:pPr algn="just">
              <a:lnSpc>
                <a:spcPts val="3359"/>
              </a:lnSpc>
            </a:pPr>
            <a:endParaRPr lang="en-US" sz="2400">
              <a:solidFill>
                <a:srgbClr val="00729E"/>
              </a:solidFill>
              <a:latin typeface="Montserrat"/>
              <a:ea typeface="Montserrat"/>
              <a:cs typeface="Montserrat"/>
              <a:sym typeface="Montserrat"/>
            </a:endParaRPr>
          </a:p>
          <a:p>
            <a:pPr marL="518160" lvl="1" indent="-259080" algn="just">
              <a:lnSpc>
                <a:spcPts val="3359"/>
              </a:lnSpc>
              <a:buFont typeface="Arial"/>
              <a:buChar char="•"/>
            </a:pPr>
            <a:r>
              <a:rPr lang="en-US" sz="2400" b="1">
                <a:solidFill>
                  <a:srgbClr val="00729E"/>
                </a:solidFill>
                <a:latin typeface="Montserrat Bold"/>
                <a:ea typeface="Montserrat Bold"/>
                <a:cs typeface="Montserrat Bold"/>
                <a:sym typeface="Montserrat Bold"/>
              </a:rPr>
              <a:t>Best Practices:</a:t>
            </a:r>
          </a:p>
          <a:p>
            <a:pPr marL="1036320" lvl="2" indent="-345440" algn="just">
              <a:lnSpc>
                <a:spcPts val="3359"/>
              </a:lnSpc>
              <a:buFont typeface="Arial"/>
              <a:buChar char="⚬"/>
            </a:pPr>
            <a:r>
              <a:rPr lang="en-US" sz="2400">
                <a:solidFill>
                  <a:srgbClr val="00729E"/>
                </a:solidFill>
                <a:latin typeface="Montserrat"/>
                <a:ea typeface="Montserrat"/>
                <a:cs typeface="Montserrat"/>
                <a:sym typeface="Montserrat"/>
              </a:rPr>
              <a:t>Use a structured agenda to stay on track.</a:t>
            </a:r>
          </a:p>
          <a:p>
            <a:pPr marL="1036320" lvl="2" indent="-345440" algn="just">
              <a:lnSpc>
                <a:spcPts val="3359"/>
              </a:lnSpc>
              <a:buFont typeface="Arial"/>
              <a:buChar char="⚬"/>
            </a:pPr>
            <a:r>
              <a:rPr lang="en-US" sz="2400">
                <a:solidFill>
                  <a:srgbClr val="00729E"/>
                </a:solidFill>
                <a:latin typeface="Montserrat"/>
                <a:ea typeface="Montserrat"/>
                <a:cs typeface="Montserrat"/>
                <a:sym typeface="Montserrat"/>
              </a:rPr>
              <a:t>Share visual updates (graphs, progress bars) to represent progress.</a:t>
            </a:r>
          </a:p>
          <a:p>
            <a:pPr marL="1036320" lvl="2" indent="-345440" algn="just">
              <a:lnSpc>
                <a:spcPts val="3359"/>
              </a:lnSpc>
              <a:buFont typeface="Arial"/>
              <a:buChar char="⚬"/>
            </a:pPr>
            <a:r>
              <a:rPr lang="en-US" sz="2400">
                <a:solidFill>
                  <a:srgbClr val="00729E"/>
                </a:solidFill>
                <a:latin typeface="Montserrat"/>
                <a:ea typeface="Montserrat"/>
                <a:cs typeface="Montserrat"/>
                <a:sym typeface="Montserrat"/>
              </a:rPr>
              <a:t>Include time for Q&amp;A to address any concerns or suggestions.</a:t>
            </a:r>
          </a:p>
          <a:p>
            <a:pPr algn="just">
              <a:lnSpc>
                <a:spcPts val="3359"/>
              </a:lnSpc>
            </a:pPr>
            <a:endParaRPr lang="en-US" sz="2400">
              <a:solidFill>
                <a:srgbClr val="00729E"/>
              </a:solidFill>
              <a:latin typeface="Montserrat"/>
              <a:ea typeface="Montserrat"/>
              <a:cs typeface="Montserrat"/>
              <a:sym typeface="Montserrat"/>
            </a:endParaRPr>
          </a:p>
          <a:p>
            <a:pPr marL="518160" lvl="1" indent="-259080" algn="just">
              <a:lnSpc>
                <a:spcPts val="3359"/>
              </a:lnSpc>
              <a:buFont typeface="Arial"/>
              <a:buChar char="•"/>
            </a:pPr>
            <a:r>
              <a:rPr lang="en-US" sz="2400" b="1">
                <a:solidFill>
                  <a:srgbClr val="00729E"/>
                </a:solidFill>
                <a:latin typeface="Montserrat Bold"/>
                <a:ea typeface="Montserrat Bold"/>
                <a:cs typeface="Montserrat Bold"/>
                <a:sym typeface="Montserrat Bold"/>
              </a:rPr>
              <a:t>Benefits:</a:t>
            </a:r>
            <a:r>
              <a:rPr lang="en-US" sz="2400">
                <a:solidFill>
                  <a:srgbClr val="00729E"/>
                </a:solidFill>
                <a:latin typeface="Montserrat"/>
                <a:ea typeface="Montserrat"/>
                <a:cs typeface="Montserrat"/>
                <a:sym typeface="Montserrat"/>
              </a:rPr>
              <a:t> Promotes transparency, encourages accountability, and ensures alignment with organizational goals.</a:t>
            </a:r>
          </a:p>
        </p:txBody>
      </p:sp>
      <p:sp>
        <p:nvSpPr>
          <p:cNvPr id="8" name="TextBox 8"/>
          <p:cNvSpPr txBox="1"/>
          <p:nvPr/>
        </p:nvSpPr>
        <p:spPr>
          <a:xfrm rot="-1061492">
            <a:off x="13567233" y="4232195"/>
            <a:ext cx="3523206" cy="1949654"/>
          </a:xfrm>
          <a:prstGeom prst="rect">
            <a:avLst/>
          </a:prstGeom>
        </p:spPr>
        <p:txBody>
          <a:bodyPr lIns="0" tIns="0" rIns="0" bIns="0" rtlCol="0" anchor="t">
            <a:spAutoFit/>
          </a:bodyPr>
          <a:lstStyle/>
          <a:p>
            <a:pPr algn="ctr">
              <a:lnSpc>
                <a:spcPts val="7488"/>
              </a:lnSpc>
            </a:pPr>
            <a:r>
              <a:rPr lang="en-US" sz="7488" b="1">
                <a:solidFill>
                  <a:srgbClr val="F28D2F"/>
                </a:solidFill>
                <a:latin typeface="Big Shoulders Display Bold"/>
                <a:ea typeface="Big Shoulders Display Bold"/>
                <a:cs typeface="Big Shoulders Display Bold"/>
                <a:sym typeface="Big Shoulders Display Bold"/>
              </a:rPr>
              <a:t>GIVE IT A  FUN NAME!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2297178" y="9960981"/>
            <a:ext cx="7062911" cy="1081425"/>
            <a:chOff x="0" y="0"/>
            <a:chExt cx="2654245" cy="406400"/>
          </a:xfrm>
        </p:grpSpPr>
        <p:sp>
          <p:nvSpPr>
            <p:cNvPr id="3" name="Freeform 3"/>
            <p:cNvSpPr/>
            <p:nvPr/>
          </p:nvSpPr>
          <p:spPr>
            <a:xfrm>
              <a:off x="0" y="0"/>
              <a:ext cx="2654245" cy="406400"/>
            </a:xfrm>
            <a:custGeom>
              <a:avLst/>
              <a:gdLst/>
              <a:ahLst/>
              <a:cxnLst/>
              <a:rect l="l" t="t" r="r" b="b"/>
              <a:pathLst>
                <a:path w="2654245" h="406400">
                  <a:moveTo>
                    <a:pt x="2451045" y="0"/>
                  </a:moveTo>
                  <a:cubicBezTo>
                    <a:pt x="2563269" y="0"/>
                    <a:pt x="2654245" y="90976"/>
                    <a:pt x="2654245" y="203200"/>
                  </a:cubicBezTo>
                  <a:cubicBezTo>
                    <a:pt x="2654245" y="315424"/>
                    <a:pt x="2563269" y="406400"/>
                    <a:pt x="2451045" y="406400"/>
                  </a:cubicBezTo>
                  <a:lnTo>
                    <a:pt x="203200" y="406400"/>
                  </a:lnTo>
                  <a:cubicBezTo>
                    <a:pt x="90976" y="406400"/>
                    <a:pt x="0" y="315424"/>
                    <a:pt x="0" y="203200"/>
                  </a:cubicBezTo>
                  <a:cubicBezTo>
                    <a:pt x="0" y="90976"/>
                    <a:pt x="90976" y="0"/>
                    <a:pt x="203200" y="0"/>
                  </a:cubicBezTo>
                  <a:close/>
                </a:path>
              </a:pathLst>
            </a:custGeom>
            <a:solidFill>
              <a:srgbClr val="F4F4F4"/>
            </a:solidFill>
          </p:spPr>
          <p:txBody>
            <a:bodyPr/>
            <a:lstStyle/>
            <a:p>
              <a:endParaRPr lang="en-US"/>
            </a:p>
          </p:txBody>
        </p:sp>
        <p:sp>
          <p:nvSpPr>
            <p:cNvPr id="4" name="TextBox 4"/>
            <p:cNvSpPr txBox="1"/>
            <p:nvPr/>
          </p:nvSpPr>
          <p:spPr>
            <a:xfrm>
              <a:off x="0" y="-38100"/>
              <a:ext cx="2654245" cy="444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655436" y="9667918"/>
            <a:ext cx="8590251" cy="1081425"/>
            <a:chOff x="0" y="0"/>
            <a:chExt cx="3228220" cy="406400"/>
          </a:xfrm>
        </p:grpSpPr>
        <p:sp>
          <p:nvSpPr>
            <p:cNvPr id="6" name="Freeform 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7" name="TextBox 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3545703" y="-107347"/>
            <a:ext cx="8624679" cy="10501693"/>
            <a:chOff x="0" y="0"/>
            <a:chExt cx="1336189" cy="1626987"/>
          </a:xfrm>
        </p:grpSpPr>
        <p:sp>
          <p:nvSpPr>
            <p:cNvPr id="9" name="Freeform 9"/>
            <p:cNvSpPr/>
            <p:nvPr/>
          </p:nvSpPr>
          <p:spPr>
            <a:xfrm>
              <a:off x="0" y="0"/>
              <a:ext cx="1336188" cy="1626987"/>
            </a:xfrm>
            <a:custGeom>
              <a:avLst/>
              <a:gdLst/>
              <a:ahLst/>
              <a:cxnLst/>
              <a:rect l="l" t="t" r="r" b="b"/>
              <a:pathLst>
                <a:path w="1336188" h="1626987">
                  <a:moveTo>
                    <a:pt x="668094" y="0"/>
                  </a:moveTo>
                  <a:cubicBezTo>
                    <a:pt x="299116" y="0"/>
                    <a:pt x="0" y="364213"/>
                    <a:pt x="0" y="813494"/>
                  </a:cubicBezTo>
                  <a:cubicBezTo>
                    <a:pt x="0" y="1262774"/>
                    <a:pt x="299116" y="1626987"/>
                    <a:pt x="668094" y="1626987"/>
                  </a:cubicBezTo>
                  <a:cubicBezTo>
                    <a:pt x="1037073" y="1626987"/>
                    <a:pt x="1336188" y="1262774"/>
                    <a:pt x="1336188" y="813494"/>
                  </a:cubicBezTo>
                  <a:cubicBezTo>
                    <a:pt x="1336188" y="364213"/>
                    <a:pt x="1037073" y="0"/>
                    <a:pt x="668094" y="0"/>
                  </a:cubicBezTo>
                  <a:close/>
                </a:path>
              </a:pathLst>
            </a:custGeom>
            <a:blipFill>
              <a:blip r:embed="rId2"/>
              <a:stretch>
                <a:fillRect l="-41379" r="-41379"/>
              </a:stretch>
            </a:blipFill>
          </p:spPr>
          <p:txBody>
            <a:bodyPr/>
            <a:lstStyle/>
            <a:p>
              <a:endParaRPr lang="en-US"/>
            </a:p>
          </p:txBody>
        </p:sp>
      </p:grpSp>
      <p:sp>
        <p:nvSpPr>
          <p:cNvPr id="10" name="TextBox 10"/>
          <p:cNvSpPr txBox="1"/>
          <p:nvPr/>
        </p:nvSpPr>
        <p:spPr>
          <a:xfrm>
            <a:off x="7044137" y="2629128"/>
            <a:ext cx="10050470" cy="6129020"/>
          </a:xfrm>
          <a:prstGeom prst="rect">
            <a:avLst/>
          </a:prstGeom>
        </p:spPr>
        <p:txBody>
          <a:bodyPr lIns="0" tIns="0" rIns="0" bIns="0" rtlCol="0" anchor="t">
            <a:spAutoFit/>
          </a:bodyPr>
          <a:lstStyle/>
          <a:p>
            <a:pPr algn="l">
              <a:lnSpc>
                <a:spcPts val="4899"/>
              </a:lnSpc>
            </a:pPr>
            <a:r>
              <a:rPr lang="en-US" sz="2799">
                <a:solidFill>
                  <a:srgbClr val="F4F4F4"/>
                </a:solidFill>
                <a:latin typeface="Montserrat"/>
                <a:ea typeface="Montserrat"/>
                <a:cs typeface="Montserrat"/>
                <a:sym typeface="Montserrat"/>
              </a:rPr>
              <a:t>A Strategic Plan is a formal document or roadmap that outlines an organization’s long-term goals and the strategies and actions required to achieve them.</a:t>
            </a:r>
          </a:p>
          <a:p>
            <a:pPr algn="l">
              <a:lnSpc>
                <a:spcPts val="4899"/>
              </a:lnSpc>
            </a:pPr>
            <a:endParaRPr lang="en-US" sz="2799">
              <a:solidFill>
                <a:srgbClr val="F4F4F4"/>
              </a:solidFill>
              <a:latin typeface="Montserrat"/>
              <a:ea typeface="Montserrat"/>
              <a:cs typeface="Montserrat"/>
              <a:sym typeface="Montserrat"/>
            </a:endParaRPr>
          </a:p>
          <a:p>
            <a:pPr algn="l">
              <a:lnSpc>
                <a:spcPts val="4899"/>
              </a:lnSpc>
            </a:pPr>
            <a:r>
              <a:rPr lang="en-US" sz="2799">
                <a:solidFill>
                  <a:srgbClr val="F4F4F4"/>
                </a:solidFill>
                <a:latin typeface="Montserrat"/>
                <a:ea typeface="Montserrat"/>
                <a:cs typeface="Montserrat"/>
                <a:sym typeface="Montserrat"/>
              </a:rPr>
              <a:t>In short, a Strategic Plan is essential for aligning day-to-day activities with a long-term vision, ensuring that an organization stays focused on growth, adaptability, and sustainability.</a:t>
            </a:r>
          </a:p>
          <a:p>
            <a:pPr algn="l">
              <a:lnSpc>
                <a:spcPts val="4899"/>
              </a:lnSpc>
            </a:pPr>
            <a:endParaRPr lang="en-US" sz="2799">
              <a:solidFill>
                <a:srgbClr val="F4F4F4"/>
              </a:solidFill>
              <a:latin typeface="Montserrat"/>
              <a:ea typeface="Montserrat"/>
              <a:cs typeface="Montserrat"/>
              <a:sym typeface="Montserrat"/>
            </a:endParaRPr>
          </a:p>
          <a:p>
            <a:pPr algn="l">
              <a:lnSpc>
                <a:spcPts val="4899"/>
              </a:lnSpc>
            </a:pPr>
            <a:endParaRPr lang="en-US" sz="2799">
              <a:solidFill>
                <a:srgbClr val="F4F4F4"/>
              </a:solidFill>
              <a:latin typeface="Montserrat"/>
              <a:ea typeface="Montserrat"/>
              <a:cs typeface="Montserrat"/>
              <a:sym typeface="Montserrat"/>
            </a:endParaRPr>
          </a:p>
        </p:txBody>
      </p:sp>
      <p:grpSp>
        <p:nvGrpSpPr>
          <p:cNvPr id="11" name="Group 11"/>
          <p:cNvGrpSpPr/>
          <p:nvPr/>
        </p:nvGrpSpPr>
        <p:grpSpPr>
          <a:xfrm>
            <a:off x="5633578" y="830178"/>
            <a:ext cx="14111172" cy="1557239"/>
            <a:chOff x="0" y="0"/>
            <a:chExt cx="18814896" cy="2076319"/>
          </a:xfrm>
        </p:grpSpPr>
        <p:grpSp>
          <p:nvGrpSpPr>
            <p:cNvPr id="12" name="Group 12"/>
            <p:cNvGrpSpPr/>
            <p:nvPr/>
          </p:nvGrpSpPr>
          <p:grpSpPr>
            <a:xfrm>
              <a:off x="0" y="0"/>
              <a:ext cx="18814896" cy="2076319"/>
              <a:chOff x="0" y="0"/>
              <a:chExt cx="3682659" cy="406400"/>
            </a:xfrm>
          </p:grpSpPr>
          <p:sp>
            <p:nvSpPr>
              <p:cNvPr id="13" name="Freeform 13"/>
              <p:cNvSpPr/>
              <p:nvPr/>
            </p:nvSpPr>
            <p:spPr>
              <a:xfrm>
                <a:off x="0" y="0"/>
                <a:ext cx="3682659" cy="406400"/>
              </a:xfrm>
              <a:custGeom>
                <a:avLst/>
                <a:gdLst/>
                <a:ahLst/>
                <a:cxnLst/>
                <a:rect l="l" t="t" r="r" b="b"/>
                <a:pathLst>
                  <a:path w="3682659" h="406400">
                    <a:moveTo>
                      <a:pt x="3479459" y="0"/>
                    </a:moveTo>
                    <a:cubicBezTo>
                      <a:pt x="3591683" y="0"/>
                      <a:pt x="3682659" y="90976"/>
                      <a:pt x="3682659" y="203200"/>
                    </a:cubicBezTo>
                    <a:cubicBezTo>
                      <a:pt x="3682659" y="315424"/>
                      <a:pt x="3591683" y="406400"/>
                      <a:pt x="3479459" y="406400"/>
                    </a:cubicBezTo>
                    <a:lnTo>
                      <a:pt x="203200" y="406400"/>
                    </a:lnTo>
                    <a:cubicBezTo>
                      <a:pt x="90976" y="406400"/>
                      <a:pt x="0" y="315424"/>
                      <a:pt x="0" y="203200"/>
                    </a:cubicBezTo>
                    <a:cubicBezTo>
                      <a:pt x="0" y="90976"/>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14" name="TextBox 14"/>
              <p:cNvSpPr txBox="1"/>
              <p:nvPr/>
            </p:nvSpPr>
            <p:spPr>
              <a:xfrm>
                <a:off x="0" y="-38100"/>
                <a:ext cx="3682659" cy="44450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1343332" y="662451"/>
              <a:ext cx="16128233" cy="7799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What is a </a:t>
              </a:r>
              <a:r>
                <a:rPr lang="en-US" sz="3999" b="1">
                  <a:solidFill>
                    <a:srgbClr val="46AE48"/>
                  </a:solidFill>
                  <a:latin typeface="Montserrat Bold"/>
                  <a:ea typeface="Montserrat Bold"/>
                  <a:cs typeface="Montserrat Bold"/>
                  <a:sym typeface="Montserrat Bold"/>
                </a:rPr>
                <a:t>Strategic Plan</a:t>
              </a:r>
              <a:r>
                <a:rPr lang="en-US" sz="3999" b="1">
                  <a:solidFill>
                    <a:srgbClr val="1473A0"/>
                  </a:solidFill>
                  <a:latin typeface="Montserrat Bold"/>
                  <a:ea typeface="Montserrat Bold"/>
                  <a:cs typeface="Montserrat Bold"/>
                  <a:sym typeface="Montserrat Bold"/>
                </a:rPr>
                <a:t>? </a:t>
              </a:r>
            </a:p>
          </p:txBody>
        </p:sp>
      </p:grpSp>
      <p:sp>
        <p:nvSpPr>
          <p:cNvPr id="16" name="Freeform 16"/>
          <p:cNvSpPr/>
          <p:nvPr/>
        </p:nvSpPr>
        <p:spPr>
          <a:xfrm>
            <a:off x="16171871" y="8444680"/>
            <a:ext cx="1639300" cy="992458"/>
          </a:xfrm>
          <a:custGeom>
            <a:avLst/>
            <a:gdLst/>
            <a:ahLst/>
            <a:cxnLst/>
            <a:rect l="l" t="t" r="r" b="b"/>
            <a:pathLst>
              <a:path w="1639300" h="992458">
                <a:moveTo>
                  <a:pt x="0" y="0"/>
                </a:moveTo>
                <a:lnTo>
                  <a:pt x="1639300" y="0"/>
                </a:lnTo>
                <a:lnTo>
                  <a:pt x="1639300" y="992458"/>
                </a:lnTo>
                <a:lnTo>
                  <a:pt x="0" y="992458"/>
                </a:lnTo>
                <a:lnTo>
                  <a:pt x="0" y="0"/>
                </a:lnTo>
                <a:close/>
              </a:path>
            </a:pathLst>
          </a:custGeom>
          <a:blipFill>
            <a:blip r:embed="rId3"/>
            <a:stretch>
              <a:fillRect/>
            </a:stretch>
          </a:blipFill>
        </p:spPr>
        <p:txBody>
          <a:bodyPr/>
          <a:lstStyle/>
          <a:p>
            <a:endParaRPr lang="en-US"/>
          </a:p>
        </p:txBody>
      </p:sp>
    </p:spTree>
  </p:cSld>
  <p:clrMapOvr>
    <a:masterClrMapping/>
  </p:clrMapOvr>
  <p:transition>
    <p:cover dir="d"/>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163501" y="849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00729E"/>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5182063" y="8198299"/>
            <a:ext cx="2491216" cy="1509610"/>
          </a:xfrm>
          <a:custGeom>
            <a:avLst/>
            <a:gdLst/>
            <a:ahLst/>
            <a:cxnLst/>
            <a:rect l="l" t="t" r="r" b="b"/>
            <a:pathLst>
              <a:path w="2491216" h="1509610">
                <a:moveTo>
                  <a:pt x="0" y="0"/>
                </a:moveTo>
                <a:lnTo>
                  <a:pt x="2491216" y="0"/>
                </a:lnTo>
                <a:lnTo>
                  <a:pt x="2491216" y="1509610"/>
                </a:lnTo>
                <a:lnTo>
                  <a:pt x="0" y="150961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1415863"/>
            <a:ext cx="14279874"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Monthly E-Newsletter</a:t>
            </a:r>
          </a:p>
        </p:txBody>
      </p:sp>
      <p:sp>
        <p:nvSpPr>
          <p:cNvPr id="7" name="TextBox 7"/>
          <p:cNvSpPr txBox="1"/>
          <p:nvPr/>
        </p:nvSpPr>
        <p:spPr>
          <a:xfrm>
            <a:off x="1028700" y="3459480"/>
            <a:ext cx="13883614" cy="4168140"/>
          </a:xfrm>
          <a:prstGeom prst="rect">
            <a:avLst/>
          </a:prstGeom>
        </p:spPr>
        <p:txBody>
          <a:bodyPr lIns="0" tIns="0" rIns="0" bIns="0" rtlCol="0" anchor="t">
            <a:spAutoFit/>
          </a:bodyPr>
          <a:lstStyle/>
          <a:p>
            <a:pPr marL="518160" lvl="1" indent="-259080" algn="l">
              <a:lnSpc>
                <a:spcPts val="3359"/>
              </a:lnSpc>
              <a:spcBef>
                <a:spcPct val="0"/>
              </a:spcBef>
              <a:buFont typeface="Arial"/>
              <a:buChar char="•"/>
            </a:pPr>
            <a:r>
              <a:rPr lang="en-US" sz="2400" b="1" u="none" strike="noStrike">
                <a:solidFill>
                  <a:srgbClr val="00729E"/>
                </a:solidFill>
                <a:latin typeface="Montserrat Bold"/>
                <a:ea typeface="Montserrat Bold"/>
                <a:cs typeface="Montserrat Bold"/>
                <a:sym typeface="Montserrat Bold"/>
              </a:rPr>
              <a:t>Purpose: </a:t>
            </a:r>
            <a:r>
              <a:rPr lang="en-US" sz="2400" u="none" strike="noStrike">
                <a:solidFill>
                  <a:srgbClr val="00729E"/>
                </a:solidFill>
                <a:latin typeface="Montserrat"/>
                <a:ea typeface="Montserrat"/>
                <a:cs typeface="Montserrat"/>
                <a:sym typeface="Montserrat"/>
              </a:rPr>
              <a:t>Provide regular updates on organizational news, highlight employee achievements, and communicate important changes.</a:t>
            </a:r>
          </a:p>
          <a:p>
            <a:pPr algn="just">
              <a:lnSpc>
                <a:spcPts val="3359"/>
              </a:lnSpc>
              <a:spcBef>
                <a:spcPct val="0"/>
              </a:spcBef>
            </a:pPr>
            <a:endParaRPr lang="en-US" sz="2400" u="none" strike="noStrike">
              <a:solidFill>
                <a:srgbClr val="00729E"/>
              </a:solidFill>
              <a:latin typeface="Montserrat"/>
              <a:ea typeface="Montserrat"/>
              <a:cs typeface="Montserrat"/>
              <a:sym typeface="Montserrat"/>
            </a:endParaRPr>
          </a:p>
          <a:p>
            <a:pPr marL="518160" lvl="1" indent="-259080" algn="just">
              <a:lnSpc>
                <a:spcPts val="3359"/>
              </a:lnSpc>
              <a:spcBef>
                <a:spcPct val="0"/>
              </a:spcBef>
              <a:buFont typeface="Arial"/>
              <a:buChar char="•"/>
            </a:pPr>
            <a:r>
              <a:rPr lang="en-US" sz="2400" b="1" u="none" strike="noStrike">
                <a:solidFill>
                  <a:srgbClr val="00729E"/>
                </a:solidFill>
                <a:latin typeface="Montserrat Bold"/>
                <a:ea typeface="Montserrat Bold"/>
                <a:cs typeface="Montserrat Bold"/>
                <a:sym typeface="Montserrat Bold"/>
              </a:rPr>
              <a:t>Best Practices:</a:t>
            </a:r>
          </a:p>
          <a:p>
            <a:pPr marL="1036320" lvl="2" indent="-345440" algn="just">
              <a:lnSpc>
                <a:spcPts val="3359"/>
              </a:lnSpc>
              <a:spcBef>
                <a:spcPct val="0"/>
              </a:spcBef>
              <a:buFont typeface="Arial"/>
              <a:buChar char="⚬"/>
            </a:pPr>
            <a:r>
              <a:rPr lang="en-US" sz="2400" u="none" strike="noStrike">
                <a:solidFill>
                  <a:srgbClr val="00729E"/>
                </a:solidFill>
                <a:latin typeface="Montserrat"/>
                <a:ea typeface="Montserrat"/>
                <a:cs typeface="Montserrat"/>
                <a:sym typeface="Montserrat"/>
              </a:rPr>
              <a:t>Include a mix of content: strategic updates, employee spotlights, upcoming events.</a:t>
            </a:r>
          </a:p>
          <a:p>
            <a:pPr marL="1036320" lvl="2" indent="-345440" algn="l">
              <a:lnSpc>
                <a:spcPts val="3359"/>
              </a:lnSpc>
              <a:spcBef>
                <a:spcPct val="0"/>
              </a:spcBef>
              <a:buFont typeface="Arial"/>
              <a:buChar char="⚬"/>
            </a:pPr>
            <a:r>
              <a:rPr lang="en-US" sz="2400" u="none" strike="noStrike">
                <a:solidFill>
                  <a:srgbClr val="00729E"/>
                </a:solidFill>
                <a:latin typeface="Montserrat"/>
                <a:ea typeface="Montserrat"/>
                <a:cs typeface="Montserrat"/>
                <a:sym typeface="Montserrat"/>
              </a:rPr>
              <a:t>Use engaging visuals and short, digestible articles.</a:t>
            </a:r>
          </a:p>
          <a:p>
            <a:pPr marL="1036320" lvl="2" indent="-345440" algn="just">
              <a:lnSpc>
                <a:spcPts val="3359"/>
              </a:lnSpc>
              <a:spcBef>
                <a:spcPct val="0"/>
              </a:spcBef>
              <a:buFont typeface="Arial"/>
              <a:buChar char="⚬"/>
            </a:pPr>
            <a:r>
              <a:rPr lang="en-US" sz="2400" u="none" strike="noStrike">
                <a:solidFill>
                  <a:srgbClr val="00729E"/>
                </a:solidFill>
                <a:latin typeface="Montserrat"/>
                <a:ea typeface="Montserrat"/>
                <a:cs typeface="Montserrat"/>
                <a:sym typeface="Montserrat"/>
              </a:rPr>
              <a:t>Ask for employee contributions to increase engagement.</a:t>
            </a:r>
          </a:p>
          <a:p>
            <a:pPr algn="just">
              <a:lnSpc>
                <a:spcPts val="3359"/>
              </a:lnSpc>
              <a:spcBef>
                <a:spcPct val="0"/>
              </a:spcBef>
            </a:pPr>
            <a:endParaRPr lang="en-US" sz="2400" u="none" strike="noStrike">
              <a:solidFill>
                <a:srgbClr val="00729E"/>
              </a:solidFill>
              <a:latin typeface="Montserrat"/>
              <a:ea typeface="Montserrat"/>
              <a:cs typeface="Montserrat"/>
              <a:sym typeface="Montserrat"/>
            </a:endParaRPr>
          </a:p>
          <a:p>
            <a:pPr marL="518160" lvl="1" indent="-259080" algn="l">
              <a:lnSpc>
                <a:spcPts val="3359"/>
              </a:lnSpc>
              <a:spcBef>
                <a:spcPct val="0"/>
              </a:spcBef>
              <a:buFont typeface="Arial"/>
              <a:buChar char="•"/>
            </a:pPr>
            <a:r>
              <a:rPr lang="en-US" sz="2400" b="1" u="none" strike="noStrike">
                <a:solidFill>
                  <a:srgbClr val="00729E"/>
                </a:solidFill>
                <a:latin typeface="Montserrat Bold"/>
                <a:ea typeface="Montserrat Bold"/>
                <a:cs typeface="Montserrat Bold"/>
                <a:sym typeface="Montserrat Bold"/>
              </a:rPr>
              <a:t>Benefits: </a:t>
            </a:r>
            <a:r>
              <a:rPr lang="en-US" sz="2400" u="none" strike="noStrike">
                <a:solidFill>
                  <a:srgbClr val="00729E"/>
                </a:solidFill>
                <a:latin typeface="Montserrat"/>
                <a:ea typeface="Montserrat"/>
                <a:cs typeface="Montserrat"/>
                <a:sym typeface="Montserrat"/>
              </a:rPr>
              <a:t>Keeps everyone informed and connected, reduces information silos, and fosters a sense of community.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3679955" y="4388695"/>
            <a:ext cx="2491216" cy="1509610"/>
          </a:xfrm>
          <a:custGeom>
            <a:avLst/>
            <a:gdLst/>
            <a:ahLst/>
            <a:cxnLst/>
            <a:rect l="l" t="t" r="r" b="b"/>
            <a:pathLst>
              <a:path w="2491216" h="1509610">
                <a:moveTo>
                  <a:pt x="0" y="0"/>
                </a:moveTo>
                <a:lnTo>
                  <a:pt x="2491216" y="0"/>
                </a:lnTo>
                <a:lnTo>
                  <a:pt x="2491216" y="1509610"/>
                </a:lnTo>
                <a:lnTo>
                  <a:pt x="0" y="1509610"/>
                </a:lnTo>
                <a:lnTo>
                  <a:pt x="0" y="0"/>
                </a:lnTo>
                <a:close/>
              </a:path>
            </a:pathLst>
          </a:custGeom>
          <a:blipFill>
            <a:blip r:embed="rId2"/>
            <a:stretch>
              <a:fillRect/>
            </a:stretch>
          </a:blipFill>
        </p:spPr>
        <p:txBody>
          <a:bodyPr/>
          <a:lstStyle/>
          <a:p>
            <a:endParaRPr lang="en-US"/>
          </a:p>
        </p:txBody>
      </p:sp>
      <p:sp>
        <p:nvSpPr>
          <p:cNvPr id="3" name="Freeform 3"/>
          <p:cNvSpPr/>
          <p:nvPr/>
        </p:nvSpPr>
        <p:spPr>
          <a:xfrm>
            <a:off x="503455" y="392092"/>
            <a:ext cx="5994677" cy="9565379"/>
          </a:xfrm>
          <a:custGeom>
            <a:avLst/>
            <a:gdLst/>
            <a:ahLst/>
            <a:cxnLst/>
            <a:rect l="l" t="t" r="r" b="b"/>
            <a:pathLst>
              <a:path w="5994677" h="9565379">
                <a:moveTo>
                  <a:pt x="0" y="0"/>
                </a:moveTo>
                <a:lnTo>
                  <a:pt x="5994677" y="0"/>
                </a:lnTo>
                <a:lnTo>
                  <a:pt x="5994677" y="9565379"/>
                </a:lnTo>
                <a:lnTo>
                  <a:pt x="0" y="9565379"/>
                </a:lnTo>
                <a:lnTo>
                  <a:pt x="0" y="0"/>
                </a:lnTo>
                <a:close/>
              </a:path>
            </a:pathLst>
          </a:custGeom>
          <a:blipFill>
            <a:blip r:embed="rId3"/>
            <a:stretch>
              <a:fillRect/>
            </a:stretch>
          </a:blipFill>
        </p:spPr>
        <p:txBody>
          <a:bodyPr/>
          <a:lstStyle/>
          <a:p>
            <a:endParaRPr lang="en-US"/>
          </a:p>
        </p:txBody>
      </p:sp>
      <p:sp>
        <p:nvSpPr>
          <p:cNvPr id="4" name="Freeform 4"/>
          <p:cNvSpPr/>
          <p:nvPr/>
        </p:nvSpPr>
        <p:spPr>
          <a:xfrm>
            <a:off x="7051365" y="392092"/>
            <a:ext cx="6200673" cy="9565379"/>
          </a:xfrm>
          <a:custGeom>
            <a:avLst/>
            <a:gdLst/>
            <a:ahLst/>
            <a:cxnLst/>
            <a:rect l="l" t="t" r="r" b="b"/>
            <a:pathLst>
              <a:path w="6200673" h="9565379">
                <a:moveTo>
                  <a:pt x="0" y="0"/>
                </a:moveTo>
                <a:lnTo>
                  <a:pt x="6200673" y="0"/>
                </a:lnTo>
                <a:lnTo>
                  <a:pt x="6200673" y="9565379"/>
                </a:lnTo>
                <a:lnTo>
                  <a:pt x="0" y="9565379"/>
                </a:lnTo>
                <a:lnTo>
                  <a:pt x="0" y="0"/>
                </a:lnTo>
                <a:close/>
              </a:path>
            </a:pathLst>
          </a:custGeom>
          <a:blipFill>
            <a:blip r:embed="rId4"/>
            <a:stretch>
              <a:fillRect/>
            </a:stretch>
          </a:blipFill>
        </p:spPr>
        <p:txBody>
          <a:bodyPr/>
          <a:lstStyle/>
          <a:p>
            <a:endParaRPr lang="en-US"/>
          </a:p>
        </p:txBody>
      </p:sp>
      <p:sp>
        <p:nvSpPr>
          <p:cNvPr id="5" name="Freeform 5"/>
          <p:cNvSpPr/>
          <p:nvPr/>
        </p:nvSpPr>
        <p:spPr>
          <a:xfrm>
            <a:off x="13805272" y="360811"/>
            <a:ext cx="3869811" cy="9565379"/>
          </a:xfrm>
          <a:custGeom>
            <a:avLst/>
            <a:gdLst/>
            <a:ahLst/>
            <a:cxnLst/>
            <a:rect l="l" t="t" r="r" b="b"/>
            <a:pathLst>
              <a:path w="3869811" h="9565379">
                <a:moveTo>
                  <a:pt x="0" y="0"/>
                </a:moveTo>
                <a:lnTo>
                  <a:pt x="3869811" y="0"/>
                </a:lnTo>
                <a:lnTo>
                  <a:pt x="3869811" y="9565378"/>
                </a:lnTo>
                <a:lnTo>
                  <a:pt x="0" y="956537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163501" y="849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00729E"/>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5182063" y="8198299"/>
            <a:ext cx="2491216" cy="1509610"/>
          </a:xfrm>
          <a:custGeom>
            <a:avLst/>
            <a:gdLst/>
            <a:ahLst/>
            <a:cxnLst/>
            <a:rect l="l" t="t" r="r" b="b"/>
            <a:pathLst>
              <a:path w="2491216" h="1509610">
                <a:moveTo>
                  <a:pt x="0" y="0"/>
                </a:moveTo>
                <a:lnTo>
                  <a:pt x="2491216" y="0"/>
                </a:lnTo>
                <a:lnTo>
                  <a:pt x="2491216" y="1509610"/>
                </a:lnTo>
                <a:lnTo>
                  <a:pt x="0" y="150961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3459480"/>
            <a:ext cx="12356689" cy="4587240"/>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Purpose: </a:t>
            </a:r>
            <a:r>
              <a:rPr lang="en-US" sz="2400">
                <a:solidFill>
                  <a:srgbClr val="00729E"/>
                </a:solidFill>
                <a:latin typeface="Montserrat"/>
                <a:ea typeface="Montserrat"/>
                <a:cs typeface="Montserrat"/>
                <a:sym typeface="Montserrat"/>
              </a:rPr>
              <a:t>Quick updates on key organizational activities, celebrate successes, birthdays, special events, and provide a platform for Q&amp;A.</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Best Practices:</a:t>
            </a:r>
          </a:p>
          <a:p>
            <a:pPr marL="1036320" lvl="2" indent="-345440" algn="l">
              <a:lnSpc>
                <a:spcPts val="3359"/>
              </a:lnSpc>
              <a:buFont typeface="Arial"/>
              <a:buChar char="⚬"/>
            </a:pPr>
            <a:r>
              <a:rPr lang="en-US" sz="2400">
                <a:solidFill>
                  <a:srgbClr val="00729E"/>
                </a:solidFill>
                <a:latin typeface="Montserrat"/>
                <a:ea typeface="Montserrat"/>
                <a:cs typeface="Montserrat"/>
                <a:sym typeface="Montserrat"/>
              </a:rPr>
              <a:t>Keep the meeting to 30 minutes to respect everyone's time.</a:t>
            </a:r>
          </a:p>
          <a:p>
            <a:pPr marL="1036320" lvl="2" indent="-345440" algn="l">
              <a:lnSpc>
                <a:spcPts val="3359"/>
              </a:lnSpc>
              <a:buFont typeface="Arial"/>
              <a:buChar char="⚬"/>
            </a:pPr>
            <a:r>
              <a:rPr lang="en-US" sz="2400">
                <a:solidFill>
                  <a:srgbClr val="00729E"/>
                </a:solidFill>
                <a:latin typeface="Montserrat"/>
                <a:ea typeface="Montserrat"/>
                <a:cs typeface="Montserrat"/>
                <a:sym typeface="Montserrat"/>
              </a:rPr>
              <a:t>Use a consistent format for updates to maintain structure.</a:t>
            </a:r>
          </a:p>
          <a:p>
            <a:pPr marL="1036320" lvl="2" indent="-345440" algn="l">
              <a:lnSpc>
                <a:spcPts val="3359"/>
              </a:lnSpc>
              <a:buFont typeface="Arial"/>
              <a:buChar char="⚬"/>
            </a:pPr>
            <a:r>
              <a:rPr lang="en-US" sz="2400">
                <a:solidFill>
                  <a:srgbClr val="00729E"/>
                </a:solidFill>
                <a:latin typeface="Montserrat"/>
                <a:ea typeface="Montserrat"/>
                <a:cs typeface="Montserrat"/>
                <a:sym typeface="Montserrat"/>
              </a:rPr>
              <a:t>Rotate leadership or department speakers to ensure diverse perspectives.</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Benefits: </a:t>
            </a:r>
            <a:r>
              <a:rPr lang="en-US" sz="2400">
                <a:solidFill>
                  <a:srgbClr val="00729E"/>
                </a:solidFill>
                <a:latin typeface="Montserrat"/>
                <a:ea typeface="Montserrat"/>
                <a:cs typeface="Montserrat"/>
                <a:sym typeface="Montserrat"/>
              </a:rPr>
              <a:t>Fosters a sense of community, increases visibility of leadership, and ensures everyone is on the same page.</a:t>
            </a:r>
          </a:p>
          <a:p>
            <a:pPr algn="l">
              <a:lnSpc>
                <a:spcPts val="3359"/>
              </a:lnSpc>
              <a:spcBef>
                <a:spcPct val="0"/>
              </a:spcBef>
            </a:pPr>
            <a:endParaRPr lang="en-US" sz="2400">
              <a:solidFill>
                <a:srgbClr val="00729E"/>
              </a:solidFill>
              <a:latin typeface="Montserrat"/>
              <a:ea typeface="Montserrat"/>
              <a:cs typeface="Montserrat"/>
              <a:sym typeface="Montserrat"/>
            </a:endParaRPr>
          </a:p>
        </p:txBody>
      </p:sp>
      <p:grpSp>
        <p:nvGrpSpPr>
          <p:cNvPr id="7" name="Group 7"/>
          <p:cNvGrpSpPr/>
          <p:nvPr/>
        </p:nvGrpSpPr>
        <p:grpSpPr>
          <a:xfrm>
            <a:off x="14912314" y="2192007"/>
            <a:ext cx="5246370" cy="524637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3780" r="-6313"/>
              </a:stretch>
            </a:blipFill>
          </p:spPr>
          <p:txBody>
            <a:bodyPr/>
            <a:lstStyle/>
            <a:p>
              <a:endParaRPr lang="en-US"/>
            </a:p>
          </p:txBody>
        </p:sp>
      </p:grpSp>
      <p:sp>
        <p:nvSpPr>
          <p:cNvPr id="9" name="TextBox 9"/>
          <p:cNvSpPr txBox="1"/>
          <p:nvPr/>
        </p:nvSpPr>
        <p:spPr>
          <a:xfrm>
            <a:off x="1028700" y="1415863"/>
            <a:ext cx="14279874"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Monday Townhall Meetings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163501" y="849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00729E"/>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2995653" y="3497580"/>
            <a:ext cx="7328343" cy="732834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07253"/>
              </a:stretch>
            </a:blipFill>
          </p:spPr>
          <p:txBody>
            <a:bodyPr/>
            <a:lstStyle/>
            <a:p>
              <a:endParaRPr lang="en-US"/>
            </a:p>
          </p:txBody>
        </p:sp>
      </p:grpSp>
      <p:sp>
        <p:nvSpPr>
          <p:cNvPr id="7" name="Freeform 7"/>
          <p:cNvSpPr/>
          <p:nvPr/>
        </p:nvSpPr>
        <p:spPr>
          <a:xfrm>
            <a:off x="15182063" y="8198299"/>
            <a:ext cx="2491216" cy="1509610"/>
          </a:xfrm>
          <a:custGeom>
            <a:avLst/>
            <a:gdLst/>
            <a:ahLst/>
            <a:cxnLst/>
            <a:rect l="l" t="t" r="r" b="b"/>
            <a:pathLst>
              <a:path w="2491216" h="1509610">
                <a:moveTo>
                  <a:pt x="0" y="0"/>
                </a:moveTo>
                <a:lnTo>
                  <a:pt x="2491216" y="0"/>
                </a:lnTo>
                <a:lnTo>
                  <a:pt x="2491216" y="1509610"/>
                </a:lnTo>
                <a:lnTo>
                  <a:pt x="0" y="150961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1415863"/>
            <a:ext cx="14279874"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In-Service Events</a:t>
            </a:r>
          </a:p>
        </p:txBody>
      </p:sp>
      <p:sp>
        <p:nvSpPr>
          <p:cNvPr id="9" name="TextBox 9"/>
          <p:cNvSpPr txBox="1"/>
          <p:nvPr/>
        </p:nvSpPr>
        <p:spPr>
          <a:xfrm>
            <a:off x="1028700" y="3459480"/>
            <a:ext cx="11795061" cy="4587240"/>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Purpose: </a:t>
            </a:r>
            <a:r>
              <a:rPr lang="en-US" sz="2400">
                <a:solidFill>
                  <a:srgbClr val="00729E"/>
                </a:solidFill>
                <a:latin typeface="Montserrat"/>
                <a:ea typeface="Montserrat"/>
                <a:cs typeface="Montserrat"/>
                <a:sym typeface="Montserrat"/>
              </a:rPr>
              <a:t>Provide opportunities for professional development, team-building, and knowledge sharing.</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Best Practices:</a:t>
            </a:r>
          </a:p>
          <a:p>
            <a:pPr marL="1036320" lvl="2" indent="-345440" algn="l">
              <a:lnSpc>
                <a:spcPts val="3359"/>
              </a:lnSpc>
              <a:buFont typeface="Arial"/>
              <a:buChar char="⚬"/>
            </a:pPr>
            <a:r>
              <a:rPr lang="en-US" sz="2400">
                <a:solidFill>
                  <a:srgbClr val="00729E"/>
                </a:solidFill>
                <a:latin typeface="Montserrat"/>
                <a:ea typeface="Montserrat"/>
                <a:cs typeface="Montserrat"/>
                <a:sym typeface="Montserrat"/>
              </a:rPr>
              <a:t>Include interactive workshops and guest speakers.</a:t>
            </a:r>
          </a:p>
          <a:p>
            <a:pPr marL="1036320" lvl="2" indent="-345440" algn="l">
              <a:lnSpc>
                <a:spcPts val="3359"/>
              </a:lnSpc>
              <a:buFont typeface="Arial"/>
              <a:buChar char="⚬"/>
            </a:pPr>
            <a:r>
              <a:rPr lang="en-US" sz="2400">
                <a:solidFill>
                  <a:srgbClr val="00729E"/>
                </a:solidFill>
                <a:latin typeface="Montserrat"/>
                <a:ea typeface="Montserrat"/>
                <a:cs typeface="Montserrat"/>
                <a:sym typeface="Montserrat"/>
              </a:rPr>
              <a:t>Allow time for networking and informal discussions.</a:t>
            </a:r>
          </a:p>
          <a:p>
            <a:pPr marL="1036320" lvl="2" indent="-345440" algn="l">
              <a:lnSpc>
                <a:spcPts val="3359"/>
              </a:lnSpc>
              <a:buFont typeface="Arial"/>
              <a:buChar char="⚬"/>
            </a:pPr>
            <a:r>
              <a:rPr lang="en-US" sz="2400">
                <a:solidFill>
                  <a:srgbClr val="00729E"/>
                </a:solidFill>
                <a:latin typeface="Montserrat"/>
                <a:ea typeface="Montserrat"/>
                <a:cs typeface="Montserrat"/>
                <a:sym typeface="Montserrat"/>
              </a:rPr>
              <a:t>Collect feedback to continuously improve future events.</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Benefits: </a:t>
            </a:r>
            <a:r>
              <a:rPr lang="en-US" sz="2400">
                <a:solidFill>
                  <a:srgbClr val="00729E"/>
                </a:solidFill>
                <a:latin typeface="Montserrat"/>
                <a:ea typeface="Montserrat"/>
                <a:cs typeface="Montserrat"/>
                <a:sym typeface="Montserrat"/>
              </a:rPr>
              <a:t>Boosts employee engagement, fosters professional growth, and builds a positive organizational culture.</a:t>
            </a:r>
          </a:p>
          <a:p>
            <a:pPr algn="l">
              <a:lnSpc>
                <a:spcPts val="3359"/>
              </a:lnSpc>
              <a:spcBef>
                <a:spcPct val="0"/>
              </a:spcBef>
            </a:pPr>
            <a:endParaRPr lang="en-US" sz="2400">
              <a:solidFill>
                <a:srgbClr val="00729E"/>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163501" y="849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5182063" y="8198299"/>
            <a:ext cx="2491216" cy="1509610"/>
          </a:xfrm>
          <a:custGeom>
            <a:avLst/>
            <a:gdLst/>
            <a:ahLst/>
            <a:cxnLst/>
            <a:rect l="l" t="t" r="r" b="b"/>
            <a:pathLst>
              <a:path w="2491216" h="1509610">
                <a:moveTo>
                  <a:pt x="0" y="0"/>
                </a:moveTo>
                <a:lnTo>
                  <a:pt x="2491216" y="0"/>
                </a:lnTo>
                <a:lnTo>
                  <a:pt x="2491216" y="1509610"/>
                </a:lnTo>
                <a:lnTo>
                  <a:pt x="0" y="150961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1415863"/>
            <a:ext cx="14279874" cy="577850"/>
          </a:xfrm>
          <a:prstGeom prst="rect">
            <a:avLst/>
          </a:prstGeom>
        </p:spPr>
        <p:txBody>
          <a:bodyPr lIns="0" tIns="0" rIns="0" bIns="0" rtlCol="0" anchor="t">
            <a:spAutoFit/>
          </a:bodyPr>
          <a:lstStyle/>
          <a:p>
            <a:pPr algn="l">
              <a:lnSpc>
                <a:spcPts val="4599"/>
              </a:lnSpc>
            </a:pPr>
            <a:r>
              <a:rPr lang="en-US" sz="3999" b="1">
                <a:solidFill>
                  <a:srgbClr val="FEFEFE"/>
                </a:solidFill>
                <a:latin typeface="Montserrat Bold"/>
                <a:ea typeface="Montserrat Bold"/>
                <a:cs typeface="Montserrat Bold"/>
                <a:sym typeface="Montserrat Bold"/>
              </a:rPr>
              <a:t>Internal Website/Hub</a:t>
            </a:r>
          </a:p>
        </p:txBody>
      </p:sp>
      <p:sp>
        <p:nvSpPr>
          <p:cNvPr id="7" name="TextBox 7"/>
          <p:cNvSpPr txBox="1"/>
          <p:nvPr/>
        </p:nvSpPr>
        <p:spPr>
          <a:xfrm>
            <a:off x="1028700" y="3477094"/>
            <a:ext cx="13883614" cy="5006340"/>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1473A0"/>
                </a:solidFill>
                <a:latin typeface="Montserrat Bold"/>
                <a:ea typeface="Montserrat Bold"/>
                <a:cs typeface="Montserrat Bold"/>
                <a:sym typeface="Montserrat Bold"/>
              </a:rPr>
              <a:t>Purpose: </a:t>
            </a:r>
            <a:r>
              <a:rPr lang="en-US" sz="2400">
                <a:solidFill>
                  <a:srgbClr val="1473A0"/>
                </a:solidFill>
                <a:latin typeface="Montserrat"/>
                <a:ea typeface="Montserrat"/>
                <a:cs typeface="Montserrat"/>
                <a:sym typeface="Montserrat"/>
              </a:rPr>
              <a:t>Serve as a centralized location for important announcements, collaboration, resources, and communication tools.</a:t>
            </a:r>
          </a:p>
          <a:p>
            <a:pPr algn="l">
              <a:lnSpc>
                <a:spcPts val="3359"/>
              </a:lnSpc>
            </a:pPr>
            <a:endParaRPr lang="en-US" sz="2400">
              <a:solidFill>
                <a:srgbClr val="1473A0"/>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1473A0"/>
                </a:solidFill>
                <a:latin typeface="Montserrat Bold"/>
                <a:ea typeface="Montserrat Bold"/>
                <a:cs typeface="Montserrat Bold"/>
                <a:sym typeface="Montserrat Bold"/>
              </a:rPr>
              <a:t>Best Practices:</a:t>
            </a:r>
          </a:p>
          <a:p>
            <a:pPr marL="1036320" lvl="2" indent="-345440" algn="l">
              <a:lnSpc>
                <a:spcPts val="3359"/>
              </a:lnSpc>
              <a:buFont typeface="Arial"/>
              <a:buChar char="⚬"/>
            </a:pPr>
            <a:r>
              <a:rPr lang="en-US" sz="2400">
                <a:solidFill>
                  <a:srgbClr val="1473A0"/>
                </a:solidFill>
                <a:latin typeface="Montserrat"/>
                <a:ea typeface="Montserrat"/>
                <a:cs typeface="Montserrat"/>
                <a:sym typeface="Montserrat"/>
              </a:rPr>
              <a:t>Ensure easy navigation and user-friendly design.</a:t>
            </a:r>
          </a:p>
          <a:p>
            <a:pPr marL="1036320" lvl="2" indent="-345440" algn="l">
              <a:lnSpc>
                <a:spcPts val="3359"/>
              </a:lnSpc>
              <a:buFont typeface="Arial"/>
              <a:buChar char="⚬"/>
            </a:pPr>
            <a:r>
              <a:rPr lang="en-US" sz="2400">
                <a:solidFill>
                  <a:srgbClr val="1473A0"/>
                </a:solidFill>
                <a:latin typeface="Montserrat"/>
                <a:ea typeface="Montserrat"/>
                <a:cs typeface="Montserrat"/>
                <a:sym typeface="Montserrat"/>
              </a:rPr>
              <a:t>Include sections for training resources, communication requests, and employee spotlights.</a:t>
            </a:r>
          </a:p>
          <a:p>
            <a:pPr marL="1036320" lvl="2" indent="-345440" algn="l">
              <a:lnSpc>
                <a:spcPts val="3359"/>
              </a:lnSpc>
              <a:buFont typeface="Arial"/>
              <a:buChar char="⚬"/>
            </a:pPr>
            <a:r>
              <a:rPr lang="en-US" sz="2400">
                <a:solidFill>
                  <a:srgbClr val="1473A0"/>
                </a:solidFill>
                <a:latin typeface="Montserrat"/>
                <a:ea typeface="Montserrat"/>
                <a:cs typeface="Montserrat"/>
                <a:sym typeface="Montserrat"/>
              </a:rPr>
              <a:t>Regularly update content to keep it relevant.</a:t>
            </a:r>
          </a:p>
          <a:p>
            <a:pPr algn="l">
              <a:lnSpc>
                <a:spcPts val="3359"/>
              </a:lnSpc>
            </a:pPr>
            <a:endParaRPr lang="en-US" sz="2400">
              <a:solidFill>
                <a:srgbClr val="1473A0"/>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1473A0"/>
                </a:solidFill>
                <a:latin typeface="Montserrat Bold"/>
                <a:ea typeface="Montserrat Bold"/>
                <a:cs typeface="Montserrat Bold"/>
                <a:sym typeface="Montserrat Bold"/>
              </a:rPr>
              <a:t>Benefits: </a:t>
            </a:r>
            <a:r>
              <a:rPr lang="en-US" sz="2400">
                <a:solidFill>
                  <a:srgbClr val="1473A0"/>
                </a:solidFill>
                <a:latin typeface="Montserrat"/>
                <a:ea typeface="Montserrat"/>
                <a:cs typeface="Montserrat"/>
                <a:sym typeface="Montserrat"/>
              </a:rPr>
              <a:t>Enhances information access, reduces email overload, and provides a reliable source for all organizational communications.</a:t>
            </a:r>
          </a:p>
          <a:p>
            <a:pPr algn="l">
              <a:lnSpc>
                <a:spcPts val="3359"/>
              </a:lnSpc>
              <a:spcBef>
                <a:spcPct val="0"/>
              </a:spcBef>
            </a:pPr>
            <a:endParaRPr lang="en-US" sz="2400">
              <a:solidFill>
                <a:srgbClr val="1473A0"/>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163501" y="849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00729E"/>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5182063" y="8198299"/>
            <a:ext cx="2491216" cy="1509610"/>
          </a:xfrm>
          <a:custGeom>
            <a:avLst/>
            <a:gdLst/>
            <a:ahLst/>
            <a:cxnLst/>
            <a:rect l="l" t="t" r="r" b="b"/>
            <a:pathLst>
              <a:path w="2491216" h="1509610">
                <a:moveTo>
                  <a:pt x="0" y="0"/>
                </a:moveTo>
                <a:lnTo>
                  <a:pt x="2491216" y="0"/>
                </a:lnTo>
                <a:lnTo>
                  <a:pt x="2491216" y="1509610"/>
                </a:lnTo>
                <a:lnTo>
                  <a:pt x="0" y="150961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1415863"/>
            <a:ext cx="14279874"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Additional Communication Techniques</a:t>
            </a:r>
          </a:p>
        </p:txBody>
      </p:sp>
      <p:sp>
        <p:nvSpPr>
          <p:cNvPr id="7" name="TextBox 7"/>
          <p:cNvSpPr txBox="1"/>
          <p:nvPr/>
        </p:nvSpPr>
        <p:spPr>
          <a:xfrm>
            <a:off x="1028700" y="3459480"/>
            <a:ext cx="13883614" cy="5844540"/>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Employee Suggestion Boxes or Anonymous Feedback Forms: </a:t>
            </a:r>
            <a:r>
              <a:rPr lang="en-US" sz="2400">
                <a:solidFill>
                  <a:srgbClr val="00729E"/>
                </a:solidFill>
                <a:latin typeface="Montserrat"/>
                <a:ea typeface="Montserrat"/>
                <a:cs typeface="Montserrat"/>
                <a:sym typeface="Montserrat"/>
              </a:rPr>
              <a:t>Encourage open communication and gather insights on organizational improvements.</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Regular One-on-One Meetings: </a:t>
            </a:r>
            <a:r>
              <a:rPr lang="en-US" sz="2400">
                <a:solidFill>
                  <a:srgbClr val="00729E"/>
                </a:solidFill>
                <a:latin typeface="Montserrat"/>
                <a:ea typeface="Montserrat"/>
                <a:cs typeface="Montserrat"/>
                <a:sym typeface="Montserrat"/>
              </a:rPr>
              <a:t>Build stronger relationships and address individual concerns or development needs.</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Peer Recognition Programs: </a:t>
            </a:r>
            <a:r>
              <a:rPr lang="en-US" sz="2400">
                <a:solidFill>
                  <a:srgbClr val="00729E"/>
                </a:solidFill>
                <a:latin typeface="Montserrat"/>
                <a:ea typeface="Montserrat"/>
                <a:cs typeface="Montserrat"/>
                <a:sym typeface="Montserrat"/>
              </a:rPr>
              <a:t>Recognize and celebrate contributions and successes across teams.</a:t>
            </a:r>
          </a:p>
          <a:p>
            <a:pPr algn="l">
              <a:lnSpc>
                <a:spcPts val="3359"/>
              </a:lnSpc>
            </a:pPr>
            <a:endParaRPr lang="en-US" sz="2400">
              <a:solidFill>
                <a:srgbClr val="00729E"/>
              </a:solidFill>
              <a:latin typeface="Montserrat"/>
              <a:ea typeface="Montserrat"/>
              <a:cs typeface="Montserrat"/>
              <a:sym typeface="Montserrat"/>
            </a:endParaRPr>
          </a:p>
          <a:p>
            <a:pPr marL="518160" lvl="1" indent="-259080" algn="l">
              <a:lnSpc>
                <a:spcPts val="3359"/>
              </a:lnSpc>
              <a:buFont typeface="Arial"/>
              <a:buChar char="•"/>
            </a:pPr>
            <a:r>
              <a:rPr lang="en-US" sz="2400" b="1">
                <a:solidFill>
                  <a:srgbClr val="00729E"/>
                </a:solidFill>
                <a:latin typeface="Montserrat Bold"/>
                <a:ea typeface="Montserrat Bold"/>
                <a:cs typeface="Montserrat Bold"/>
                <a:sym typeface="Montserrat Bold"/>
              </a:rPr>
              <a:t>Cross-Departmental Collaboration Forums: </a:t>
            </a:r>
            <a:r>
              <a:rPr lang="en-US" sz="2400">
                <a:solidFill>
                  <a:srgbClr val="00729E"/>
                </a:solidFill>
                <a:latin typeface="Montserrat"/>
                <a:ea typeface="Montserrat"/>
                <a:cs typeface="Montserrat"/>
                <a:sym typeface="Montserrat"/>
              </a:rPr>
              <a:t>Encourage collaboration between departments through dedicated sessions or events.</a:t>
            </a:r>
          </a:p>
          <a:p>
            <a:pPr algn="l">
              <a:lnSpc>
                <a:spcPts val="3359"/>
              </a:lnSpc>
            </a:pPr>
            <a:endParaRPr lang="en-US" sz="2400">
              <a:solidFill>
                <a:srgbClr val="00729E"/>
              </a:solidFill>
              <a:latin typeface="Montserrat"/>
              <a:ea typeface="Montserrat"/>
              <a:cs typeface="Montserrat"/>
              <a:sym typeface="Montserrat"/>
            </a:endParaRPr>
          </a:p>
          <a:p>
            <a:pPr algn="l">
              <a:lnSpc>
                <a:spcPts val="3359"/>
              </a:lnSpc>
            </a:pPr>
            <a:endParaRPr lang="en-US" sz="2400">
              <a:solidFill>
                <a:srgbClr val="00729E"/>
              </a:solidFill>
              <a:latin typeface="Montserrat"/>
              <a:ea typeface="Montserrat"/>
              <a:cs typeface="Montserrat"/>
              <a:sym typeface="Montserrat"/>
            </a:endParaRPr>
          </a:p>
          <a:p>
            <a:pPr algn="l">
              <a:lnSpc>
                <a:spcPts val="3359"/>
              </a:lnSpc>
              <a:spcBef>
                <a:spcPct val="0"/>
              </a:spcBef>
            </a:pPr>
            <a:endParaRPr lang="en-US" sz="2400">
              <a:solidFill>
                <a:srgbClr val="00729E"/>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407962" y="4302945"/>
            <a:ext cx="17075815" cy="1681110"/>
            <a:chOff x="0" y="0"/>
            <a:chExt cx="5738231" cy="564928"/>
          </a:xfrm>
        </p:grpSpPr>
        <p:sp>
          <p:nvSpPr>
            <p:cNvPr id="3" name="Freeform 3"/>
            <p:cNvSpPr/>
            <p:nvPr/>
          </p:nvSpPr>
          <p:spPr>
            <a:xfrm>
              <a:off x="0" y="0"/>
              <a:ext cx="5738231" cy="564928"/>
            </a:xfrm>
            <a:custGeom>
              <a:avLst/>
              <a:gdLst/>
              <a:ahLst/>
              <a:cxnLst/>
              <a:rect l="l" t="t" r="r" b="b"/>
              <a:pathLst>
                <a:path w="5738231" h="564928">
                  <a:moveTo>
                    <a:pt x="5535031" y="0"/>
                  </a:moveTo>
                  <a:cubicBezTo>
                    <a:pt x="5647255" y="0"/>
                    <a:pt x="5738231" y="126463"/>
                    <a:pt x="5738231" y="282464"/>
                  </a:cubicBezTo>
                  <a:cubicBezTo>
                    <a:pt x="5738231" y="438464"/>
                    <a:pt x="5647255" y="564928"/>
                    <a:pt x="5535031" y="564928"/>
                  </a:cubicBezTo>
                  <a:lnTo>
                    <a:pt x="203200" y="564928"/>
                  </a:lnTo>
                  <a:cubicBezTo>
                    <a:pt x="90976" y="564928"/>
                    <a:pt x="0" y="438464"/>
                    <a:pt x="0" y="282464"/>
                  </a:cubicBezTo>
                  <a:cubicBezTo>
                    <a:pt x="0" y="126463"/>
                    <a:pt x="90976" y="0"/>
                    <a:pt x="203200" y="0"/>
                  </a:cubicBezTo>
                  <a:close/>
                </a:path>
              </a:pathLst>
            </a:custGeom>
            <a:solidFill>
              <a:srgbClr val="F4F4F4"/>
            </a:solidFill>
            <a:ln w="104775" cap="sq">
              <a:solidFill>
                <a:srgbClr val="F28D2F"/>
              </a:solidFill>
              <a:prstDash val="solid"/>
              <a:miter/>
            </a:ln>
          </p:spPr>
          <p:txBody>
            <a:bodyPr/>
            <a:lstStyle/>
            <a:p>
              <a:endParaRPr lang="en-US"/>
            </a:p>
          </p:txBody>
        </p:sp>
        <p:sp>
          <p:nvSpPr>
            <p:cNvPr id="4" name="TextBox 4"/>
            <p:cNvSpPr txBox="1"/>
            <p:nvPr/>
          </p:nvSpPr>
          <p:spPr>
            <a:xfrm>
              <a:off x="0" y="-38100"/>
              <a:ext cx="5738231" cy="603028"/>
            </a:xfrm>
            <a:prstGeom prst="rect">
              <a:avLst/>
            </a:prstGeom>
          </p:spPr>
          <p:txBody>
            <a:bodyPr lIns="50800" tIns="50800" rIns="50800" bIns="50800" rtlCol="0" anchor="ctr"/>
            <a:lstStyle/>
            <a:p>
              <a:pPr algn="ctr">
                <a:lnSpc>
                  <a:spcPts val="3359"/>
                </a:lnSpc>
              </a:pPr>
              <a:endParaRPr/>
            </a:p>
          </p:txBody>
        </p:sp>
      </p:grpSp>
      <p:sp>
        <p:nvSpPr>
          <p:cNvPr id="5" name="TextBox 5"/>
          <p:cNvSpPr txBox="1"/>
          <p:nvPr/>
        </p:nvSpPr>
        <p:spPr>
          <a:xfrm>
            <a:off x="2004063" y="4868863"/>
            <a:ext cx="14279874" cy="577850"/>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What other strategies can be implemented?</a:t>
            </a:r>
          </a:p>
        </p:txBody>
      </p:sp>
      <p:grpSp>
        <p:nvGrpSpPr>
          <p:cNvPr id="6" name="Group 6"/>
          <p:cNvGrpSpPr/>
          <p:nvPr/>
        </p:nvGrpSpPr>
        <p:grpSpPr>
          <a:xfrm>
            <a:off x="-4128970" y="9746287"/>
            <a:ext cx="26561346" cy="4891626"/>
            <a:chOff x="0" y="0"/>
            <a:chExt cx="35415128" cy="6522169"/>
          </a:xfrm>
        </p:grpSpPr>
        <p:grpSp>
          <p:nvGrpSpPr>
            <p:cNvPr id="7" name="Group 7"/>
            <p:cNvGrpSpPr/>
            <p:nvPr/>
          </p:nvGrpSpPr>
          <p:grpSpPr>
            <a:xfrm>
              <a:off x="7719438" y="270504"/>
              <a:ext cx="19930309" cy="6251664"/>
              <a:chOff x="0" y="0"/>
              <a:chExt cx="2226818" cy="698500"/>
            </a:xfrm>
          </p:grpSpPr>
          <p:sp>
            <p:nvSpPr>
              <p:cNvPr id="8" name="Freeform 8"/>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9" name="TextBox 9"/>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23961460" y="0"/>
              <a:ext cx="11453668" cy="1441900"/>
              <a:chOff x="0" y="0"/>
              <a:chExt cx="3228220" cy="406400"/>
            </a:xfrm>
          </p:grpSpPr>
          <p:sp>
            <p:nvSpPr>
              <p:cNvPr id="11" name="Freeform 11"/>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2" name="TextBox 12"/>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0" y="0"/>
              <a:ext cx="11453668" cy="1441900"/>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
        <p:nvSpPr>
          <p:cNvPr id="16" name="Freeform 16"/>
          <p:cNvSpPr/>
          <p:nvPr/>
        </p:nvSpPr>
        <p:spPr>
          <a:xfrm>
            <a:off x="8125562" y="8192728"/>
            <a:ext cx="2379623" cy="1440661"/>
          </a:xfrm>
          <a:custGeom>
            <a:avLst/>
            <a:gdLst/>
            <a:ahLst/>
            <a:cxnLst/>
            <a:rect l="l" t="t" r="r" b="b"/>
            <a:pathLst>
              <a:path w="2379623" h="1440661">
                <a:moveTo>
                  <a:pt x="0" y="0"/>
                </a:moveTo>
                <a:lnTo>
                  <a:pt x="2379623" y="0"/>
                </a:lnTo>
                <a:lnTo>
                  <a:pt x="2379623" y="1440661"/>
                </a:lnTo>
                <a:lnTo>
                  <a:pt x="0" y="1440661"/>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4128970" y="9746287"/>
            <a:ext cx="26561346" cy="4891626"/>
            <a:chOff x="0" y="0"/>
            <a:chExt cx="35415128" cy="6522169"/>
          </a:xfrm>
        </p:grpSpPr>
        <p:grpSp>
          <p:nvGrpSpPr>
            <p:cNvPr id="3" name="Group 3"/>
            <p:cNvGrpSpPr/>
            <p:nvPr/>
          </p:nvGrpSpPr>
          <p:grpSpPr>
            <a:xfrm>
              <a:off x="7719438" y="270504"/>
              <a:ext cx="19930309" cy="6251664"/>
              <a:chOff x="0" y="0"/>
              <a:chExt cx="2226818" cy="698500"/>
            </a:xfrm>
          </p:grpSpPr>
          <p:sp>
            <p:nvSpPr>
              <p:cNvPr id="4" name="Freeform 4"/>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4F4F4"/>
              </a:solidFill>
            </p:spPr>
            <p:txBody>
              <a:bodyPr/>
              <a:lstStyle/>
              <a:p>
                <a:endParaRPr lang="en-US"/>
              </a:p>
            </p:txBody>
          </p:sp>
          <p:sp>
            <p:nvSpPr>
              <p:cNvPr id="5" name="TextBox 5"/>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23961460" y="0"/>
              <a:ext cx="11453668" cy="1441900"/>
              <a:chOff x="0" y="0"/>
              <a:chExt cx="3228220" cy="406400"/>
            </a:xfrm>
          </p:grpSpPr>
          <p:sp>
            <p:nvSpPr>
              <p:cNvPr id="7" name="Freeform 7"/>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8" name="TextBox 8"/>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0" y="0"/>
              <a:ext cx="11453668" cy="1441900"/>
              <a:chOff x="0" y="0"/>
              <a:chExt cx="3228220" cy="406400"/>
            </a:xfrm>
          </p:grpSpPr>
          <p:sp>
            <p:nvSpPr>
              <p:cNvPr id="10" name="Freeform 10"/>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1" name="TextBox 11"/>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sp>
        <p:nvSpPr>
          <p:cNvPr id="12" name="Freeform 12"/>
          <p:cNvSpPr/>
          <p:nvPr/>
        </p:nvSpPr>
        <p:spPr>
          <a:xfrm>
            <a:off x="8066167" y="8431885"/>
            <a:ext cx="2171073" cy="1314402"/>
          </a:xfrm>
          <a:custGeom>
            <a:avLst/>
            <a:gdLst/>
            <a:ahLst/>
            <a:cxnLst/>
            <a:rect l="l" t="t" r="r" b="b"/>
            <a:pathLst>
              <a:path w="2171073" h="1314402">
                <a:moveTo>
                  <a:pt x="0" y="0"/>
                </a:moveTo>
                <a:lnTo>
                  <a:pt x="2171073" y="0"/>
                </a:lnTo>
                <a:lnTo>
                  <a:pt x="2171073" y="1314402"/>
                </a:lnTo>
                <a:lnTo>
                  <a:pt x="0" y="1314402"/>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2458779" y="3462898"/>
            <a:ext cx="13351392" cy="3426535"/>
          </a:xfrm>
          <a:prstGeom prst="rect">
            <a:avLst/>
          </a:prstGeom>
        </p:spPr>
        <p:txBody>
          <a:bodyPr lIns="0" tIns="0" rIns="0" bIns="0" rtlCol="0" anchor="t">
            <a:spAutoFit/>
          </a:bodyPr>
          <a:lstStyle/>
          <a:p>
            <a:pPr algn="ctr">
              <a:lnSpc>
                <a:spcPts val="12711"/>
              </a:lnSpc>
            </a:pPr>
            <a:r>
              <a:rPr lang="en-US" sz="15888">
                <a:solidFill>
                  <a:srgbClr val="F28D2F"/>
                </a:solidFill>
                <a:latin typeface="Gladiola"/>
                <a:ea typeface="Gladiola"/>
                <a:cs typeface="Gladiola"/>
                <a:sym typeface="Gladiola"/>
              </a:rPr>
              <a:t>Who has the first Question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5489938" y="1028700"/>
            <a:ext cx="6295381" cy="4753012"/>
          </a:xfrm>
          <a:custGeom>
            <a:avLst/>
            <a:gdLst/>
            <a:ahLst/>
            <a:cxnLst/>
            <a:rect l="l" t="t" r="r" b="b"/>
            <a:pathLst>
              <a:path w="6295381" h="4753012">
                <a:moveTo>
                  <a:pt x="0" y="0"/>
                </a:moveTo>
                <a:lnTo>
                  <a:pt x="6295381" y="0"/>
                </a:lnTo>
                <a:lnTo>
                  <a:pt x="6295381" y="4753012"/>
                </a:lnTo>
                <a:lnTo>
                  <a:pt x="0" y="47530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239376" y="6841267"/>
            <a:ext cx="3809248" cy="2308301"/>
          </a:xfrm>
          <a:custGeom>
            <a:avLst/>
            <a:gdLst/>
            <a:ahLst/>
            <a:cxnLst/>
            <a:rect l="l" t="t" r="r" b="b"/>
            <a:pathLst>
              <a:path w="3809248" h="2308301">
                <a:moveTo>
                  <a:pt x="0" y="0"/>
                </a:moveTo>
                <a:lnTo>
                  <a:pt x="3809248" y="0"/>
                </a:lnTo>
                <a:lnTo>
                  <a:pt x="3809248" y="2308302"/>
                </a:lnTo>
                <a:lnTo>
                  <a:pt x="0" y="2308302"/>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1028700" y="7351052"/>
            <a:ext cx="3536600" cy="644366"/>
            <a:chOff x="0" y="0"/>
            <a:chExt cx="4715467" cy="859155"/>
          </a:xfrm>
        </p:grpSpPr>
        <p:sp>
          <p:nvSpPr>
            <p:cNvPr id="5" name="TextBox 5"/>
            <p:cNvSpPr txBox="1"/>
            <p:nvPr/>
          </p:nvSpPr>
          <p:spPr>
            <a:xfrm>
              <a:off x="0" y="-47625"/>
              <a:ext cx="3272784" cy="538815"/>
            </a:xfrm>
            <a:prstGeom prst="rect">
              <a:avLst/>
            </a:prstGeom>
          </p:spPr>
          <p:txBody>
            <a:bodyPr lIns="0" tIns="0" rIns="0" bIns="0" rtlCol="0" anchor="t">
              <a:spAutoFit/>
            </a:bodyPr>
            <a:lstStyle/>
            <a:p>
              <a:pPr algn="l">
                <a:lnSpc>
                  <a:spcPts val="3448"/>
                </a:lnSpc>
              </a:pPr>
              <a:r>
                <a:rPr lang="en-US" sz="2462" b="1">
                  <a:solidFill>
                    <a:srgbClr val="1473A0"/>
                  </a:solidFill>
                  <a:latin typeface="Montserrat Bold"/>
                  <a:ea typeface="Montserrat Bold"/>
                  <a:cs typeface="Montserrat Bold"/>
                  <a:sym typeface="Montserrat Bold"/>
                </a:rPr>
                <a:t>Kemi Alli, MD</a:t>
              </a:r>
            </a:p>
          </p:txBody>
        </p:sp>
        <p:sp>
          <p:nvSpPr>
            <p:cNvPr id="6" name="TextBox 6"/>
            <p:cNvSpPr txBox="1"/>
            <p:nvPr/>
          </p:nvSpPr>
          <p:spPr>
            <a:xfrm>
              <a:off x="0" y="508008"/>
              <a:ext cx="4715467" cy="351147"/>
            </a:xfrm>
            <a:prstGeom prst="rect">
              <a:avLst/>
            </a:prstGeom>
          </p:spPr>
          <p:txBody>
            <a:bodyPr lIns="0" tIns="0" rIns="0" bIns="0" rtlCol="0" anchor="t">
              <a:spAutoFit/>
            </a:bodyPr>
            <a:lstStyle/>
            <a:p>
              <a:pPr algn="just">
                <a:lnSpc>
                  <a:spcPts val="2090"/>
                </a:lnSpc>
              </a:pPr>
              <a:r>
                <a:rPr lang="en-US" sz="1742">
                  <a:solidFill>
                    <a:srgbClr val="1473A0"/>
                  </a:solidFill>
                  <a:latin typeface="Montserrat"/>
                  <a:ea typeface="Montserrat"/>
                  <a:cs typeface="Montserrat"/>
                  <a:sym typeface="Montserrat"/>
                </a:rPr>
                <a:t>kemi@alliedexecsolutions.com</a:t>
              </a:r>
            </a:p>
          </p:txBody>
        </p:sp>
      </p:grpSp>
      <p:grpSp>
        <p:nvGrpSpPr>
          <p:cNvPr id="7" name="Group 7"/>
          <p:cNvGrpSpPr/>
          <p:nvPr/>
        </p:nvGrpSpPr>
        <p:grpSpPr>
          <a:xfrm>
            <a:off x="1028700" y="8475881"/>
            <a:ext cx="4157022" cy="703009"/>
            <a:chOff x="0" y="0"/>
            <a:chExt cx="5542696" cy="937345"/>
          </a:xfrm>
        </p:grpSpPr>
        <p:sp>
          <p:nvSpPr>
            <p:cNvPr id="8" name="TextBox 8"/>
            <p:cNvSpPr txBox="1"/>
            <p:nvPr/>
          </p:nvSpPr>
          <p:spPr>
            <a:xfrm>
              <a:off x="0" y="-47625"/>
              <a:ext cx="5542696" cy="538815"/>
            </a:xfrm>
            <a:prstGeom prst="rect">
              <a:avLst/>
            </a:prstGeom>
          </p:spPr>
          <p:txBody>
            <a:bodyPr lIns="0" tIns="0" rIns="0" bIns="0" rtlCol="0" anchor="t">
              <a:spAutoFit/>
            </a:bodyPr>
            <a:lstStyle/>
            <a:p>
              <a:pPr algn="l">
                <a:lnSpc>
                  <a:spcPts val="3448"/>
                </a:lnSpc>
              </a:pPr>
              <a:r>
                <a:rPr lang="en-US" sz="2462" b="1">
                  <a:solidFill>
                    <a:srgbClr val="1473A0"/>
                  </a:solidFill>
                  <a:latin typeface="Montserrat Bold"/>
                  <a:ea typeface="Montserrat Bold"/>
                  <a:cs typeface="Montserrat Bold"/>
                  <a:sym typeface="Montserrat Bold"/>
                </a:rPr>
                <a:t>Elona Deprez, MA</a:t>
              </a:r>
            </a:p>
          </p:txBody>
        </p:sp>
        <p:sp>
          <p:nvSpPr>
            <p:cNvPr id="9" name="TextBox 9"/>
            <p:cNvSpPr txBox="1"/>
            <p:nvPr/>
          </p:nvSpPr>
          <p:spPr>
            <a:xfrm>
              <a:off x="0" y="586199"/>
              <a:ext cx="4715467" cy="351147"/>
            </a:xfrm>
            <a:prstGeom prst="rect">
              <a:avLst/>
            </a:prstGeom>
          </p:spPr>
          <p:txBody>
            <a:bodyPr lIns="0" tIns="0" rIns="0" bIns="0" rtlCol="0" anchor="t">
              <a:spAutoFit/>
            </a:bodyPr>
            <a:lstStyle/>
            <a:p>
              <a:pPr algn="just">
                <a:lnSpc>
                  <a:spcPts val="2090"/>
                </a:lnSpc>
              </a:pPr>
              <a:r>
                <a:rPr lang="en-US" sz="1742">
                  <a:solidFill>
                    <a:srgbClr val="1473A0"/>
                  </a:solidFill>
                  <a:latin typeface="Montserrat"/>
                  <a:ea typeface="Montserrat"/>
                  <a:cs typeface="Montserrat"/>
                  <a:sym typeface="Montserrat"/>
                </a:rPr>
                <a:t>elona@alliedexecsolutions.com</a:t>
              </a:r>
            </a:p>
          </p:txBody>
        </p:sp>
      </p:grpSp>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660609" y="9949166"/>
            <a:ext cx="14947732" cy="4688748"/>
            <a:chOff x="0" y="0"/>
            <a:chExt cx="2226818" cy="698500"/>
          </a:xfrm>
        </p:grpSpPr>
        <p:sp>
          <p:nvSpPr>
            <p:cNvPr id="3" name="Freeform 3"/>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FFFFF"/>
            </a:solidFill>
          </p:spPr>
          <p:txBody>
            <a:bodyPr/>
            <a:lstStyle/>
            <a:p>
              <a:endParaRPr lang="en-US"/>
            </a:p>
          </p:txBody>
        </p:sp>
        <p:sp>
          <p:nvSpPr>
            <p:cNvPr id="4" name="TextBox 4"/>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3842125" y="9746287"/>
            <a:ext cx="8590251" cy="1081425"/>
            <a:chOff x="0" y="0"/>
            <a:chExt cx="3228220" cy="406400"/>
          </a:xfrm>
        </p:grpSpPr>
        <p:sp>
          <p:nvSpPr>
            <p:cNvPr id="6" name="Freeform 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7" name="TextBox 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088414" y="3678712"/>
            <a:ext cx="14111172" cy="2138264"/>
            <a:chOff x="0" y="0"/>
            <a:chExt cx="18814896" cy="2851019"/>
          </a:xfrm>
        </p:grpSpPr>
        <p:grpSp>
          <p:nvGrpSpPr>
            <p:cNvPr id="9" name="Group 9"/>
            <p:cNvGrpSpPr/>
            <p:nvPr/>
          </p:nvGrpSpPr>
          <p:grpSpPr>
            <a:xfrm>
              <a:off x="0" y="0"/>
              <a:ext cx="18814896" cy="2851019"/>
              <a:chOff x="0" y="0"/>
              <a:chExt cx="3682659" cy="558033"/>
            </a:xfrm>
          </p:grpSpPr>
          <p:sp>
            <p:nvSpPr>
              <p:cNvPr id="10" name="Freeform 10"/>
              <p:cNvSpPr/>
              <p:nvPr/>
            </p:nvSpPr>
            <p:spPr>
              <a:xfrm>
                <a:off x="0" y="0"/>
                <a:ext cx="3682659" cy="558033"/>
              </a:xfrm>
              <a:custGeom>
                <a:avLst/>
                <a:gdLst/>
                <a:ahLst/>
                <a:cxnLst/>
                <a:rect l="l" t="t" r="r" b="b"/>
                <a:pathLst>
                  <a:path w="3682659" h="558033">
                    <a:moveTo>
                      <a:pt x="3479459" y="0"/>
                    </a:moveTo>
                    <a:cubicBezTo>
                      <a:pt x="3591683" y="0"/>
                      <a:pt x="3682659" y="124920"/>
                      <a:pt x="3682659" y="279016"/>
                    </a:cubicBezTo>
                    <a:cubicBezTo>
                      <a:pt x="3682659" y="433113"/>
                      <a:pt x="3591683" y="558033"/>
                      <a:pt x="3479459" y="558033"/>
                    </a:cubicBezTo>
                    <a:lnTo>
                      <a:pt x="203200" y="558033"/>
                    </a:lnTo>
                    <a:cubicBezTo>
                      <a:pt x="90976" y="558033"/>
                      <a:pt x="0" y="433113"/>
                      <a:pt x="0" y="279016"/>
                    </a:cubicBezTo>
                    <a:cubicBezTo>
                      <a:pt x="0" y="124920"/>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11" name="TextBox 11"/>
              <p:cNvSpPr txBox="1"/>
              <p:nvPr/>
            </p:nvSpPr>
            <p:spPr>
              <a:xfrm>
                <a:off x="0" y="-38100"/>
                <a:ext cx="3682659" cy="596133"/>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343332" y="662451"/>
              <a:ext cx="16128233" cy="15546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Do you know your organization’s </a:t>
              </a:r>
            </a:p>
            <a:p>
              <a:pPr algn="ctr">
                <a:lnSpc>
                  <a:spcPts val="4599"/>
                </a:lnSpc>
              </a:pPr>
              <a:r>
                <a:rPr lang="en-US" sz="3999" b="1">
                  <a:solidFill>
                    <a:srgbClr val="46AE48"/>
                  </a:solidFill>
                  <a:latin typeface="Montserrat Bold"/>
                  <a:ea typeface="Montserrat Bold"/>
                  <a:cs typeface="Montserrat Bold"/>
                  <a:sym typeface="Montserrat Bold"/>
                </a:rPr>
                <a:t>Strategic Plan?</a:t>
              </a:r>
              <a:r>
                <a:rPr lang="en-US" sz="3999" b="1">
                  <a:solidFill>
                    <a:srgbClr val="1473A0"/>
                  </a:solidFill>
                  <a:latin typeface="Montserrat Bold"/>
                  <a:ea typeface="Montserrat Bold"/>
                  <a:cs typeface="Montserrat Bold"/>
                  <a:sym typeface="Montserrat Bold"/>
                </a:rPr>
                <a:t> </a:t>
              </a:r>
            </a:p>
          </p:txBody>
        </p:sp>
      </p:grpSp>
      <p:grpSp>
        <p:nvGrpSpPr>
          <p:cNvPr id="13" name="Group 13"/>
          <p:cNvGrpSpPr/>
          <p:nvPr/>
        </p:nvGrpSpPr>
        <p:grpSpPr>
          <a:xfrm>
            <a:off x="-4128970" y="9746287"/>
            <a:ext cx="8590251" cy="1081425"/>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8164092" y="8216055"/>
            <a:ext cx="2341093" cy="1417335"/>
          </a:xfrm>
          <a:custGeom>
            <a:avLst/>
            <a:gdLst/>
            <a:ahLst/>
            <a:cxnLst/>
            <a:rect l="l" t="t" r="r" b="b"/>
            <a:pathLst>
              <a:path w="2341093" h="1417335">
                <a:moveTo>
                  <a:pt x="0" y="0"/>
                </a:moveTo>
                <a:lnTo>
                  <a:pt x="2341093" y="0"/>
                </a:lnTo>
                <a:lnTo>
                  <a:pt x="2341093" y="1417334"/>
                </a:lnTo>
                <a:lnTo>
                  <a:pt x="0" y="1417334"/>
                </a:lnTo>
                <a:lnTo>
                  <a:pt x="0" y="0"/>
                </a:lnTo>
                <a:close/>
              </a:path>
            </a:pathLst>
          </a:custGeom>
          <a:blipFill>
            <a:blip r:embed="rId2"/>
            <a:stretch>
              <a:fillRect/>
            </a:stretch>
          </a:blipFill>
        </p:spPr>
        <p:txBody>
          <a:bodyPr/>
          <a:lstStyle/>
          <a:p>
            <a:endParaRPr lang="en-US"/>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3351744" y="2112313"/>
            <a:ext cx="7393892" cy="6062374"/>
            <a:chOff x="0" y="0"/>
            <a:chExt cx="7744660" cy="6349975"/>
          </a:xfrm>
        </p:grpSpPr>
        <p:sp>
          <p:nvSpPr>
            <p:cNvPr id="3" name="Freeform 3"/>
            <p:cNvSpPr/>
            <p:nvPr/>
          </p:nvSpPr>
          <p:spPr>
            <a:xfrm>
              <a:off x="0" y="0"/>
              <a:ext cx="7744660" cy="6349975"/>
            </a:xfrm>
            <a:custGeom>
              <a:avLst/>
              <a:gdLst/>
              <a:ahLst/>
              <a:cxnLst/>
              <a:rect l="l" t="t" r="r" b="b"/>
              <a:pathLst>
                <a:path w="7744660" h="6349975">
                  <a:moveTo>
                    <a:pt x="7744660" y="3175025"/>
                  </a:moveTo>
                  <a:cubicBezTo>
                    <a:pt x="7744660" y="4928451"/>
                    <a:pt x="6010925" y="6349975"/>
                    <a:pt x="3872330" y="6349975"/>
                  </a:cubicBezTo>
                  <a:cubicBezTo>
                    <a:pt x="1733704" y="6349975"/>
                    <a:pt x="0" y="4928451"/>
                    <a:pt x="0" y="3175025"/>
                  </a:cubicBezTo>
                  <a:cubicBezTo>
                    <a:pt x="0" y="1421511"/>
                    <a:pt x="1733704" y="0"/>
                    <a:pt x="3872330" y="0"/>
                  </a:cubicBezTo>
                  <a:cubicBezTo>
                    <a:pt x="6010956" y="0"/>
                    <a:pt x="7744660" y="1421511"/>
                    <a:pt x="7744660" y="3175025"/>
                  </a:cubicBezTo>
                  <a:close/>
                </a:path>
              </a:pathLst>
            </a:custGeom>
            <a:blipFill>
              <a:blip r:embed="rId2"/>
              <a:stretch>
                <a:fillRect l="-23890" t="-430" b="-430"/>
              </a:stretch>
            </a:blipFill>
          </p:spPr>
          <p:txBody>
            <a:bodyPr/>
            <a:lstStyle/>
            <a:p>
              <a:endParaRPr lang="en-US"/>
            </a:p>
          </p:txBody>
        </p:sp>
      </p:grpSp>
      <p:grpSp>
        <p:nvGrpSpPr>
          <p:cNvPr id="4" name="Group 4"/>
          <p:cNvGrpSpPr/>
          <p:nvPr/>
        </p:nvGrpSpPr>
        <p:grpSpPr>
          <a:xfrm>
            <a:off x="-677299" y="556441"/>
            <a:ext cx="12277365" cy="1830920"/>
            <a:chOff x="0" y="0"/>
            <a:chExt cx="2725145" cy="406400"/>
          </a:xfrm>
        </p:grpSpPr>
        <p:sp>
          <p:nvSpPr>
            <p:cNvPr id="5" name="Freeform 5"/>
            <p:cNvSpPr/>
            <p:nvPr/>
          </p:nvSpPr>
          <p:spPr>
            <a:xfrm>
              <a:off x="0" y="0"/>
              <a:ext cx="2725145" cy="406400"/>
            </a:xfrm>
            <a:custGeom>
              <a:avLst/>
              <a:gdLst/>
              <a:ahLst/>
              <a:cxnLst/>
              <a:rect l="l" t="t" r="r" b="b"/>
              <a:pathLst>
                <a:path w="2725145" h="406400">
                  <a:moveTo>
                    <a:pt x="2521945" y="0"/>
                  </a:moveTo>
                  <a:cubicBezTo>
                    <a:pt x="2634169" y="0"/>
                    <a:pt x="2725145" y="90976"/>
                    <a:pt x="2725145" y="203200"/>
                  </a:cubicBezTo>
                  <a:cubicBezTo>
                    <a:pt x="2725145" y="315424"/>
                    <a:pt x="2634169" y="406400"/>
                    <a:pt x="2521945"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6" name="TextBox 6"/>
            <p:cNvSpPr txBox="1"/>
            <p:nvPr/>
          </p:nvSpPr>
          <p:spPr>
            <a:xfrm>
              <a:off x="0" y="-38100"/>
              <a:ext cx="2725145" cy="44450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910258" y="2557222"/>
            <a:ext cx="9903970" cy="6890384"/>
          </a:xfrm>
          <a:prstGeom prst="rect">
            <a:avLst/>
          </a:prstGeom>
        </p:spPr>
        <p:txBody>
          <a:bodyPr lIns="0" tIns="0" rIns="0" bIns="0" rtlCol="0" anchor="t">
            <a:spAutoFit/>
          </a:bodyPr>
          <a:lstStyle/>
          <a:p>
            <a:pPr algn="l">
              <a:lnSpc>
                <a:spcPts val="4200"/>
              </a:lnSpc>
            </a:pPr>
            <a:r>
              <a:rPr lang="en-US" sz="2400" b="1">
                <a:solidFill>
                  <a:srgbClr val="1473A0"/>
                </a:solidFill>
                <a:latin typeface="Montserrat Bold"/>
                <a:ea typeface="Montserrat Bold"/>
                <a:cs typeface="Montserrat Bold"/>
                <a:sym typeface="Montserrat Bold"/>
              </a:rPr>
              <a:t>Guiding Decision-Making</a:t>
            </a:r>
            <a:r>
              <a:rPr lang="en-US" sz="2400">
                <a:solidFill>
                  <a:srgbClr val="1473A0"/>
                </a:solidFill>
                <a:latin typeface="Montserrat"/>
                <a:ea typeface="Montserrat"/>
                <a:cs typeface="Montserrat"/>
                <a:sym typeface="Montserrat"/>
              </a:rPr>
              <a:t>: It acts as a reference point for leaders to make informed decisions that align with long-term goals.</a:t>
            </a:r>
          </a:p>
          <a:p>
            <a:pPr algn="l">
              <a:lnSpc>
                <a:spcPts val="4200"/>
              </a:lnSpc>
            </a:pPr>
            <a:endParaRPr lang="en-US" sz="2400">
              <a:solidFill>
                <a:srgbClr val="1473A0"/>
              </a:solidFill>
              <a:latin typeface="Montserrat"/>
              <a:ea typeface="Montserrat"/>
              <a:cs typeface="Montserrat"/>
              <a:sym typeface="Montserrat"/>
            </a:endParaRPr>
          </a:p>
          <a:p>
            <a:pPr algn="l">
              <a:lnSpc>
                <a:spcPts val="4200"/>
              </a:lnSpc>
            </a:pPr>
            <a:r>
              <a:rPr lang="en-US" sz="2400" b="1">
                <a:solidFill>
                  <a:srgbClr val="1473A0"/>
                </a:solidFill>
                <a:latin typeface="Montserrat Bold"/>
                <a:ea typeface="Montserrat Bold"/>
                <a:cs typeface="Montserrat Bold"/>
                <a:sym typeface="Montserrat Bold"/>
              </a:rPr>
              <a:t>Coordinating Efforts</a:t>
            </a:r>
            <a:r>
              <a:rPr lang="en-US" sz="2400">
                <a:solidFill>
                  <a:srgbClr val="1473A0"/>
                </a:solidFill>
                <a:latin typeface="Montserrat"/>
                <a:ea typeface="Montserrat"/>
                <a:cs typeface="Montserrat"/>
                <a:sym typeface="Montserrat"/>
              </a:rPr>
              <a:t>: Ensures that all departments or teams work toward common objectives.</a:t>
            </a:r>
          </a:p>
          <a:p>
            <a:pPr algn="l">
              <a:lnSpc>
                <a:spcPts val="4200"/>
              </a:lnSpc>
            </a:pPr>
            <a:endParaRPr lang="en-US" sz="2400">
              <a:solidFill>
                <a:srgbClr val="1473A0"/>
              </a:solidFill>
              <a:latin typeface="Montserrat"/>
              <a:ea typeface="Montserrat"/>
              <a:cs typeface="Montserrat"/>
              <a:sym typeface="Montserrat"/>
            </a:endParaRPr>
          </a:p>
          <a:p>
            <a:pPr algn="l">
              <a:lnSpc>
                <a:spcPts val="4200"/>
              </a:lnSpc>
            </a:pPr>
            <a:r>
              <a:rPr lang="en-US" sz="2400" b="1">
                <a:solidFill>
                  <a:srgbClr val="1473A0"/>
                </a:solidFill>
                <a:latin typeface="Montserrat Bold"/>
                <a:ea typeface="Montserrat Bold"/>
                <a:cs typeface="Montserrat Bold"/>
                <a:sym typeface="Montserrat Bold"/>
              </a:rPr>
              <a:t>Adapting to Change</a:t>
            </a:r>
            <a:r>
              <a:rPr lang="en-US" sz="2400">
                <a:solidFill>
                  <a:srgbClr val="1473A0"/>
                </a:solidFill>
                <a:latin typeface="Montserrat"/>
                <a:ea typeface="Montserrat"/>
                <a:cs typeface="Montserrat"/>
                <a:sym typeface="Montserrat"/>
              </a:rPr>
              <a:t>: Helps organizations remain agile by anticipating future challenges and opportunities.</a:t>
            </a:r>
          </a:p>
          <a:p>
            <a:pPr algn="l">
              <a:lnSpc>
                <a:spcPts val="4200"/>
              </a:lnSpc>
            </a:pPr>
            <a:endParaRPr lang="en-US" sz="2400">
              <a:solidFill>
                <a:srgbClr val="1473A0"/>
              </a:solidFill>
              <a:latin typeface="Montserrat"/>
              <a:ea typeface="Montserrat"/>
              <a:cs typeface="Montserrat"/>
              <a:sym typeface="Montserrat"/>
            </a:endParaRPr>
          </a:p>
          <a:p>
            <a:pPr algn="l">
              <a:lnSpc>
                <a:spcPts val="4200"/>
              </a:lnSpc>
            </a:pPr>
            <a:r>
              <a:rPr lang="en-US" sz="2400" b="1">
                <a:solidFill>
                  <a:srgbClr val="1473A0"/>
                </a:solidFill>
                <a:latin typeface="Montserrat Bold"/>
                <a:ea typeface="Montserrat Bold"/>
                <a:cs typeface="Montserrat Bold"/>
                <a:sym typeface="Montserrat Bold"/>
              </a:rPr>
              <a:t>Resource Management</a:t>
            </a:r>
            <a:r>
              <a:rPr lang="en-US" sz="2400">
                <a:solidFill>
                  <a:srgbClr val="1473A0"/>
                </a:solidFill>
                <a:latin typeface="Montserrat"/>
                <a:ea typeface="Montserrat"/>
                <a:cs typeface="Montserrat"/>
                <a:sym typeface="Montserrat"/>
              </a:rPr>
              <a:t>: Helps prioritize resources where they can have the most impact.</a:t>
            </a:r>
          </a:p>
          <a:p>
            <a:pPr algn="l">
              <a:lnSpc>
                <a:spcPts val="4200"/>
              </a:lnSpc>
            </a:pPr>
            <a:endParaRPr lang="en-US" sz="2400">
              <a:solidFill>
                <a:srgbClr val="1473A0"/>
              </a:solidFill>
              <a:latin typeface="Montserrat"/>
              <a:ea typeface="Montserrat"/>
              <a:cs typeface="Montserrat"/>
              <a:sym typeface="Montserrat"/>
            </a:endParaRPr>
          </a:p>
          <a:p>
            <a:pPr algn="l">
              <a:lnSpc>
                <a:spcPts val="4200"/>
              </a:lnSpc>
            </a:pPr>
            <a:endParaRPr lang="en-US" sz="2400">
              <a:solidFill>
                <a:srgbClr val="1473A0"/>
              </a:solidFill>
              <a:latin typeface="Montserrat"/>
              <a:ea typeface="Montserrat"/>
              <a:cs typeface="Montserrat"/>
              <a:sym typeface="Montserrat"/>
            </a:endParaRPr>
          </a:p>
        </p:txBody>
      </p:sp>
      <p:sp>
        <p:nvSpPr>
          <p:cNvPr id="8" name="TextBox 8"/>
          <p:cNvSpPr txBox="1"/>
          <p:nvPr/>
        </p:nvSpPr>
        <p:spPr>
          <a:xfrm>
            <a:off x="1028700" y="1197263"/>
            <a:ext cx="9995111"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Strategic Plan: What is the Purpose?</a:t>
            </a:r>
          </a:p>
        </p:txBody>
      </p:sp>
      <p:sp>
        <p:nvSpPr>
          <p:cNvPr id="9" name="Freeform 9"/>
          <p:cNvSpPr/>
          <p:nvPr/>
        </p:nvSpPr>
        <p:spPr>
          <a:xfrm>
            <a:off x="403572" y="8870417"/>
            <a:ext cx="1905001" cy="1154379"/>
          </a:xfrm>
          <a:custGeom>
            <a:avLst/>
            <a:gdLst/>
            <a:ahLst/>
            <a:cxnLst/>
            <a:rect l="l" t="t" r="r" b="b"/>
            <a:pathLst>
              <a:path w="1905001" h="1154379">
                <a:moveTo>
                  <a:pt x="0" y="0"/>
                </a:moveTo>
                <a:lnTo>
                  <a:pt x="1905001" y="0"/>
                </a:lnTo>
                <a:lnTo>
                  <a:pt x="1905001" y="1154379"/>
                </a:lnTo>
                <a:lnTo>
                  <a:pt x="0" y="1154379"/>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1028700" y="2681047"/>
            <a:ext cx="623774" cy="629677"/>
            <a:chOff x="0" y="0"/>
            <a:chExt cx="831699" cy="839569"/>
          </a:xfrm>
        </p:grpSpPr>
        <p:grpSp>
          <p:nvGrpSpPr>
            <p:cNvPr id="11" name="Group 11"/>
            <p:cNvGrpSpPr/>
            <p:nvPr/>
          </p:nvGrpSpPr>
          <p:grpSpPr>
            <a:xfrm>
              <a:off x="0" y="7870"/>
              <a:ext cx="831699" cy="8316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3" name="TextBox 13"/>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4" name="Freeform 14"/>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5" name="Group 15"/>
          <p:cNvGrpSpPr/>
          <p:nvPr/>
        </p:nvGrpSpPr>
        <p:grpSpPr>
          <a:xfrm>
            <a:off x="1028700" y="4263588"/>
            <a:ext cx="623774" cy="629677"/>
            <a:chOff x="0" y="0"/>
            <a:chExt cx="831699" cy="839569"/>
          </a:xfrm>
        </p:grpSpPr>
        <p:grpSp>
          <p:nvGrpSpPr>
            <p:cNvPr id="16" name="Group 16"/>
            <p:cNvGrpSpPr/>
            <p:nvPr/>
          </p:nvGrpSpPr>
          <p:grpSpPr>
            <a:xfrm>
              <a:off x="0" y="7870"/>
              <a:ext cx="831699" cy="83169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8" name="TextBox 18"/>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9" name="Freeform 19"/>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0" name="Group 20"/>
          <p:cNvGrpSpPr/>
          <p:nvPr/>
        </p:nvGrpSpPr>
        <p:grpSpPr>
          <a:xfrm>
            <a:off x="1028700" y="5845764"/>
            <a:ext cx="623774" cy="629677"/>
            <a:chOff x="0" y="0"/>
            <a:chExt cx="831699" cy="839569"/>
          </a:xfrm>
        </p:grpSpPr>
        <p:grpSp>
          <p:nvGrpSpPr>
            <p:cNvPr id="21" name="Group 21"/>
            <p:cNvGrpSpPr/>
            <p:nvPr/>
          </p:nvGrpSpPr>
          <p:grpSpPr>
            <a:xfrm>
              <a:off x="0" y="7870"/>
              <a:ext cx="831699" cy="83169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23" name="TextBox 23"/>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24" name="Freeform 24"/>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5" name="Group 25"/>
          <p:cNvGrpSpPr/>
          <p:nvPr/>
        </p:nvGrpSpPr>
        <p:grpSpPr>
          <a:xfrm>
            <a:off x="1028700" y="7427941"/>
            <a:ext cx="623774" cy="629677"/>
            <a:chOff x="0" y="0"/>
            <a:chExt cx="831699" cy="839569"/>
          </a:xfrm>
        </p:grpSpPr>
        <p:grpSp>
          <p:nvGrpSpPr>
            <p:cNvPr id="26" name="Group 26"/>
            <p:cNvGrpSpPr/>
            <p:nvPr/>
          </p:nvGrpSpPr>
          <p:grpSpPr>
            <a:xfrm>
              <a:off x="0" y="7870"/>
              <a:ext cx="831699" cy="83169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28" name="TextBox 28"/>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29" name="Freeform 29"/>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1339710" y="1843066"/>
            <a:ext cx="12848118" cy="11946945"/>
          </a:xfrm>
          <a:custGeom>
            <a:avLst/>
            <a:gdLst/>
            <a:ahLst/>
            <a:cxnLst/>
            <a:rect l="l" t="t" r="r" b="b"/>
            <a:pathLst>
              <a:path w="12848118" h="11946945">
                <a:moveTo>
                  <a:pt x="0" y="0"/>
                </a:moveTo>
                <a:lnTo>
                  <a:pt x="12848118" y="0"/>
                </a:lnTo>
                <a:lnTo>
                  <a:pt x="12848118" y="11946946"/>
                </a:lnTo>
                <a:lnTo>
                  <a:pt x="0" y="11946946"/>
                </a:lnTo>
                <a:lnTo>
                  <a:pt x="0" y="0"/>
                </a:lnTo>
                <a:close/>
              </a:path>
            </a:pathLst>
          </a:custGeom>
          <a:blipFill>
            <a:blip r:embed="rId2"/>
            <a:stretch>
              <a:fillRect t="-711" b="-6831"/>
            </a:stretch>
          </a:blipFill>
        </p:spPr>
        <p:txBody>
          <a:bodyPr/>
          <a:lstStyle/>
          <a:p>
            <a:endParaRPr lang="en-US"/>
          </a:p>
        </p:txBody>
      </p:sp>
      <p:grpSp>
        <p:nvGrpSpPr>
          <p:cNvPr id="3" name="Group 3"/>
          <p:cNvGrpSpPr/>
          <p:nvPr/>
        </p:nvGrpSpPr>
        <p:grpSpPr>
          <a:xfrm>
            <a:off x="12750071" y="3208071"/>
            <a:ext cx="10001306" cy="8748251"/>
            <a:chOff x="0" y="0"/>
            <a:chExt cx="7259512" cy="6349975"/>
          </a:xfrm>
        </p:grpSpPr>
        <p:sp>
          <p:nvSpPr>
            <p:cNvPr id="4" name="Freeform 4"/>
            <p:cNvSpPr/>
            <p:nvPr/>
          </p:nvSpPr>
          <p:spPr>
            <a:xfrm>
              <a:off x="0" y="0"/>
              <a:ext cx="7259512" cy="6349975"/>
            </a:xfrm>
            <a:custGeom>
              <a:avLst/>
              <a:gdLst/>
              <a:ahLst/>
              <a:cxnLst/>
              <a:rect l="l" t="t" r="r" b="b"/>
              <a:pathLst>
                <a:path w="7259512" h="6349975">
                  <a:moveTo>
                    <a:pt x="7259512" y="3175025"/>
                  </a:moveTo>
                  <a:cubicBezTo>
                    <a:pt x="7259512" y="4928451"/>
                    <a:pt x="5634383" y="6349975"/>
                    <a:pt x="3629756" y="6349975"/>
                  </a:cubicBezTo>
                  <a:cubicBezTo>
                    <a:pt x="1625100" y="6349975"/>
                    <a:pt x="0" y="4928451"/>
                    <a:pt x="0" y="3175025"/>
                  </a:cubicBezTo>
                  <a:cubicBezTo>
                    <a:pt x="0" y="1421511"/>
                    <a:pt x="1625100" y="0"/>
                    <a:pt x="3629756" y="0"/>
                  </a:cubicBezTo>
                  <a:cubicBezTo>
                    <a:pt x="5634412" y="0"/>
                    <a:pt x="7259512" y="1421511"/>
                    <a:pt x="7259512" y="3175025"/>
                  </a:cubicBezTo>
                  <a:close/>
                </a:path>
              </a:pathLst>
            </a:custGeom>
            <a:blipFill>
              <a:blip r:embed="rId3"/>
              <a:stretch>
                <a:fillRect l="-35497" t="-1603" b="-1603"/>
              </a:stretch>
            </a:blipFill>
          </p:spPr>
          <p:txBody>
            <a:bodyPr/>
            <a:lstStyle/>
            <a:p>
              <a:endParaRPr lang="en-US"/>
            </a:p>
          </p:txBody>
        </p:sp>
      </p:grpSp>
      <p:grpSp>
        <p:nvGrpSpPr>
          <p:cNvPr id="5" name="Group 5"/>
          <p:cNvGrpSpPr/>
          <p:nvPr/>
        </p:nvGrpSpPr>
        <p:grpSpPr>
          <a:xfrm>
            <a:off x="-677299" y="556441"/>
            <a:ext cx="11645534" cy="1830920"/>
            <a:chOff x="0" y="0"/>
            <a:chExt cx="2584901" cy="406400"/>
          </a:xfrm>
        </p:grpSpPr>
        <p:sp>
          <p:nvSpPr>
            <p:cNvPr id="6" name="Freeform 6"/>
            <p:cNvSpPr/>
            <p:nvPr/>
          </p:nvSpPr>
          <p:spPr>
            <a:xfrm>
              <a:off x="0" y="0"/>
              <a:ext cx="2584901" cy="406400"/>
            </a:xfrm>
            <a:custGeom>
              <a:avLst/>
              <a:gdLst/>
              <a:ahLst/>
              <a:cxnLst/>
              <a:rect l="l" t="t" r="r" b="b"/>
              <a:pathLst>
                <a:path w="2584901" h="406400">
                  <a:moveTo>
                    <a:pt x="2381701" y="0"/>
                  </a:moveTo>
                  <a:cubicBezTo>
                    <a:pt x="2493925" y="0"/>
                    <a:pt x="2584901" y="90976"/>
                    <a:pt x="2584901" y="203200"/>
                  </a:cubicBezTo>
                  <a:cubicBezTo>
                    <a:pt x="2584901" y="315424"/>
                    <a:pt x="2493925" y="406400"/>
                    <a:pt x="2381701"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7" name="TextBox 7"/>
            <p:cNvSpPr txBox="1"/>
            <p:nvPr/>
          </p:nvSpPr>
          <p:spPr>
            <a:xfrm>
              <a:off x="0" y="-38100"/>
              <a:ext cx="2584901" cy="444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403572" y="8870417"/>
            <a:ext cx="1905001" cy="1154379"/>
          </a:xfrm>
          <a:custGeom>
            <a:avLst/>
            <a:gdLst/>
            <a:ahLst/>
            <a:cxnLst/>
            <a:rect l="l" t="t" r="r" b="b"/>
            <a:pathLst>
              <a:path w="1905001" h="1154379">
                <a:moveTo>
                  <a:pt x="0" y="0"/>
                </a:moveTo>
                <a:lnTo>
                  <a:pt x="1905001" y="0"/>
                </a:lnTo>
                <a:lnTo>
                  <a:pt x="1905001" y="1154379"/>
                </a:lnTo>
                <a:lnTo>
                  <a:pt x="0" y="1154379"/>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1724641" y="3195616"/>
            <a:ext cx="623774" cy="629677"/>
            <a:chOff x="0" y="0"/>
            <a:chExt cx="831699" cy="839569"/>
          </a:xfrm>
        </p:grpSpPr>
        <p:grpSp>
          <p:nvGrpSpPr>
            <p:cNvPr id="10" name="Group 10"/>
            <p:cNvGrpSpPr/>
            <p:nvPr/>
          </p:nvGrpSpPr>
          <p:grpSpPr>
            <a:xfrm>
              <a:off x="0" y="7870"/>
              <a:ext cx="831699" cy="83169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2" name="TextBox 12"/>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3" name="Freeform 13"/>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4" name="Group 14"/>
          <p:cNvGrpSpPr/>
          <p:nvPr/>
        </p:nvGrpSpPr>
        <p:grpSpPr>
          <a:xfrm>
            <a:off x="1724641" y="4184630"/>
            <a:ext cx="623774" cy="629677"/>
            <a:chOff x="0" y="0"/>
            <a:chExt cx="831699" cy="839569"/>
          </a:xfrm>
        </p:grpSpPr>
        <p:grpSp>
          <p:nvGrpSpPr>
            <p:cNvPr id="15" name="Group 15"/>
            <p:cNvGrpSpPr/>
            <p:nvPr/>
          </p:nvGrpSpPr>
          <p:grpSpPr>
            <a:xfrm>
              <a:off x="0" y="7870"/>
              <a:ext cx="831699" cy="83169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17" name="TextBox 17"/>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18" name="Freeform 18"/>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9" name="Group 19"/>
          <p:cNvGrpSpPr/>
          <p:nvPr/>
        </p:nvGrpSpPr>
        <p:grpSpPr>
          <a:xfrm>
            <a:off x="1724641" y="5074068"/>
            <a:ext cx="623774" cy="629677"/>
            <a:chOff x="0" y="0"/>
            <a:chExt cx="831699" cy="839569"/>
          </a:xfrm>
        </p:grpSpPr>
        <p:grpSp>
          <p:nvGrpSpPr>
            <p:cNvPr id="20" name="Group 20"/>
            <p:cNvGrpSpPr/>
            <p:nvPr/>
          </p:nvGrpSpPr>
          <p:grpSpPr>
            <a:xfrm>
              <a:off x="0" y="7870"/>
              <a:ext cx="831699" cy="83169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22" name="TextBox 22"/>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23" name="Freeform 23"/>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4" name="Group 24"/>
          <p:cNvGrpSpPr/>
          <p:nvPr/>
        </p:nvGrpSpPr>
        <p:grpSpPr>
          <a:xfrm>
            <a:off x="1724641" y="6065695"/>
            <a:ext cx="623774" cy="629677"/>
            <a:chOff x="0" y="0"/>
            <a:chExt cx="831699" cy="839569"/>
          </a:xfrm>
        </p:grpSpPr>
        <p:grpSp>
          <p:nvGrpSpPr>
            <p:cNvPr id="25" name="Group 25"/>
            <p:cNvGrpSpPr/>
            <p:nvPr/>
          </p:nvGrpSpPr>
          <p:grpSpPr>
            <a:xfrm>
              <a:off x="0" y="7870"/>
              <a:ext cx="831699" cy="83169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27" name="TextBox 27"/>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28" name="Freeform 28"/>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9" name="Group 29"/>
          <p:cNvGrpSpPr/>
          <p:nvPr/>
        </p:nvGrpSpPr>
        <p:grpSpPr>
          <a:xfrm>
            <a:off x="1724641" y="7057321"/>
            <a:ext cx="623774" cy="629677"/>
            <a:chOff x="0" y="0"/>
            <a:chExt cx="831699" cy="839569"/>
          </a:xfrm>
        </p:grpSpPr>
        <p:grpSp>
          <p:nvGrpSpPr>
            <p:cNvPr id="30" name="Group 30"/>
            <p:cNvGrpSpPr/>
            <p:nvPr/>
          </p:nvGrpSpPr>
          <p:grpSpPr>
            <a:xfrm>
              <a:off x="0" y="7870"/>
              <a:ext cx="831699" cy="83169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8D2F"/>
              </a:solidFill>
            </p:spPr>
            <p:txBody>
              <a:bodyPr/>
              <a:lstStyle/>
              <a:p>
                <a:endParaRPr lang="en-US"/>
              </a:p>
            </p:txBody>
          </p:sp>
          <p:sp>
            <p:nvSpPr>
              <p:cNvPr id="32" name="TextBox 32"/>
              <p:cNvSpPr txBox="1"/>
              <p:nvPr/>
            </p:nvSpPr>
            <p:spPr>
              <a:xfrm>
                <a:off x="76200" y="28575"/>
                <a:ext cx="660400" cy="708025"/>
              </a:xfrm>
              <a:prstGeom prst="rect">
                <a:avLst/>
              </a:prstGeom>
            </p:spPr>
            <p:txBody>
              <a:bodyPr lIns="58800" tIns="58800" rIns="58800" bIns="58800" rtlCol="0" anchor="ctr"/>
              <a:lstStyle/>
              <a:p>
                <a:pPr algn="ctr">
                  <a:lnSpc>
                    <a:spcPts val="3640"/>
                  </a:lnSpc>
                </a:pPr>
                <a:endParaRPr/>
              </a:p>
            </p:txBody>
          </p:sp>
        </p:grpSp>
        <p:sp>
          <p:nvSpPr>
            <p:cNvPr id="33" name="Freeform 33"/>
            <p:cNvSpPr/>
            <p:nvPr/>
          </p:nvSpPr>
          <p:spPr>
            <a:xfrm>
              <a:off x="120594" y="0"/>
              <a:ext cx="669211" cy="722495"/>
            </a:xfrm>
            <a:custGeom>
              <a:avLst/>
              <a:gdLst/>
              <a:ahLst/>
              <a:cxnLst/>
              <a:rect l="l" t="t" r="r" b="b"/>
              <a:pathLst>
                <a:path w="669211" h="722495">
                  <a:moveTo>
                    <a:pt x="0" y="0"/>
                  </a:moveTo>
                  <a:lnTo>
                    <a:pt x="669211" y="0"/>
                  </a:lnTo>
                  <a:lnTo>
                    <a:pt x="669211" y="722495"/>
                  </a:lnTo>
                  <a:lnTo>
                    <a:pt x="0" y="722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34" name="TextBox 34"/>
          <p:cNvSpPr txBox="1"/>
          <p:nvPr/>
        </p:nvSpPr>
        <p:spPr>
          <a:xfrm>
            <a:off x="2677141" y="3147991"/>
            <a:ext cx="7376646" cy="4434205"/>
          </a:xfrm>
          <a:prstGeom prst="rect">
            <a:avLst/>
          </a:prstGeom>
        </p:spPr>
        <p:txBody>
          <a:bodyPr lIns="0" tIns="0" rIns="0" bIns="0" rtlCol="0" anchor="t">
            <a:spAutoFit/>
          </a:bodyPr>
          <a:lstStyle/>
          <a:p>
            <a:pPr algn="l">
              <a:lnSpc>
                <a:spcPts val="3919"/>
              </a:lnSpc>
            </a:pPr>
            <a:r>
              <a:rPr lang="en-US" sz="2799">
                <a:solidFill>
                  <a:srgbClr val="1473A0"/>
                </a:solidFill>
                <a:latin typeface="Montserrat"/>
                <a:ea typeface="Montserrat"/>
                <a:cs typeface="Montserrat"/>
                <a:sym typeface="Montserrat"/>
              </a:rPr>
              <a:t>Vision Statement</a:t>
            </a:r>
          </a:p>
          <a:p>
            <a:pPr algn="l">
              <a:lnSpc>
                <a:spcPts val="3919"/>
              </a:lnSpc>
            </a:pPr>
            <a:endParaRPr lang="en-US" sz="2799">
              <a:solidFill>
                <a:srgbClr val="1473A0"/>
              </a:solidFill>
              <a:latin typeface="Montserrat"/>
              <a:ea typeface="Montserrat"/>
              <a:cs typeface="Montserrat"/>
              <a:sym typeface="Montserrat"/>
            </a:endParaRPr>
          </a:p>
          <a:p>
            <a:pPr algn="l">
              <a:lnSpc>
                <a:spcPts val="3919"/>
              </a:lnSpc>
            </a:pPr>
            <a:r>
              <a:rPr lang="en-US" sz="2799">
                <a:solidFill>
                  <a:srgbClr val="1473A0"/>
                </a:solidFill>
                <a:latin typeface="Montserrat"/>
                <a:ea typeface="Montserrat"/>
                <a:cs typeface="Montserrat"/>
                <a:sym typeface="Montserrat"/>
              </a:rPr>
              <a:t>Mission Statement</a:t>
            </a:r>
          </a:p>
          <a:p>
            <a:pPr algn="l">
              <a:lnSpc>
                <a:spcPts val="3919"/>
              </a:lnSpc>
            </a:pPr>
            <a:endParaRPr lang="en-US" sz="2799">
              <a:solidFill>
                <a:srgbClr val="1473A0"/>
              </a:solidFill>
              <a:latin typeface="Montserrat"/>
              <a:ea typeface="Montserrat"/>
              <a:cs typeface="Montserrat"/>
              <a:sym typeface="Montserrat"/>
            </a:endParaRPr>
          </a:p>
          <a:p>
            <a:pPr algn="l">
              <a:lnSpc>
                <a:spcPts val="3919"/>
              </a:lnSpc>
            </a:pPr>
            <a:r>
              <a:rPr lang="en-US" sz="2799">
                <a:solidFill>
                  <a:srgbClr val="1473A0"/>
                </a:solidFill>
                <a:latin typeface="Montserrat"/>
                <a:ea typeface="Montserrat"/>
                <a:cs typeface="Montserrat"/>
                <a:sym typeface="Montserrat"/>
              </a:rPr>
              <a:t>Strategic Goals and Objectives</a:t>
            </a:r>
          </a:p>
          <a:p>
            <a:pPr algn="l">
              <a:lnSpc>
                <a:spcPts val="3919"/>
              </a:lnSpc>
            </a:pPr>
            <a:endParaRPr lang="en-US" sz="2799">
              <a:solidFill>
                <a:srgbClr val="1473A0"/>
              </a:solidFill>
              <a:latin typeface="Montserrat"/>
              <a:ea typeface="Montserrat"/>
              <a:cs typeface="Montserrat"/>
              <a:sym typeface="Montserrat"/>
            </a:endParaRPr>
          </a:p>
          <a:p>
            <a:pPr algn="l">
              <a:lnSpc>
                <a:spcPts val="3919"/>
              </a:lnSpc>
            </a:pPr>
            <a:r>
              <a:rPr lang="en-US" sz="2799">
                <a:solidFill>
                  <a:srgbClr val="1473A0"/>
                </a:solidFill>
                <a:latin typeface="Montserrat"/>
                <a:ea typeface="Montserrat"/>
                <a:cs typeface="Montserrat"/>
                <a:sym typeface="Montserrat"/>
              </a:rPr>
              <a:t>Needs Assessment and Analysis</a:t>
            </a:r>
          </a:p>
          <a:p>
            <a:pPr algn="l">
              <a:lnSpc>
                <a:spcPts val="3919"/>
              </a:lnSpc>
            </a:pPr>
            <a:endParaRPr lang="en-US" sz="2799">
              <a:solidFill>
                <a:srgbClr val="1473A0"/>
              </a:solidFill>
              <a:latin typeface="Montserrat"/>
              <a:ea typeface="Montserrat"/>
              <a:cs typeface="Montserrat"/>
              <a:sym typeface="Montserrat"/>
            </a:endParaRPr>
          </a:p>
          <a:p>
            <a:pPr algn="l">
              <a:lnSpc>
                <a:spcPts val="3919"/>
              </a:lnSpc>
            </a:pPr>
            <a:r>
              <a:rPr lang="en-US" sz="2799">
                <a:solidFill>
                  <a:srgbClr val="1473A0"/>
                </a:solidFill>
                <a:latin typeface="Montserrat"/>
                <a:ea typeface="Montserrat"/>
                <a:cs typeface="Montserrat"/>
                <a:sym typeface="Montserrat"/>
              </a:rPr>
              <a:t>Strategic Initiatives </a:t>
            </a:r>
          </a:p>
        </p:txBody>
      </p:sp>
      <p:sp>
        <p:nvSpPr>
          <p:cNvPr id="35" name="TextBox 35"/>
          <p:cNvSpPr txBox="1"/>
          <p:nvPr/>
        </p:nvSpPr>
        <p:spPr>
          <a:xfrm>
            <a:off x="1028700" y="1265216"/>
            <a:ext cx="9433483" cy="577850"/>
          </a:xfrm>
          <a:prstGeom prst="rect">
            <a:avLst/>
          </a:prstGeom>
        </p:spPr>
        <p:txBody>
          <a:bodyPr lIns="0" tIns="0" rIns="0" bIns="0" rtlCol="0" anchor="t">
            <a:spAutoFit/>
          </a:bodyPr>
          <a:lstStyle/>
          <a:p>
            <a:pPr algn="l">
              <a:lnSpc>
                <a:spcPts val="4599"/>
              </a:lnSpc>
            </a:pPr>
            <a:r>
              <a:rPr lang="en-US" sz="3999" b="1">
                <a:solidFill>
                  <a:srgbClr val="F4F4F4"/>
                </a:solidFill>
                <a:latin typeface="Montserrat Bold"/>
                <a:ea typeface="Montserrat Bold"/>
                <a:cs typeface="Montserrat Bold"/>
                <a:sym typeface="Montserrat Bold"/>
              </a:rPr>
              <a:t>Strategic Plan: Key Components</a:t>
            </a:r>
          </a:p>
        </p:txBody>
      </p:sp>
    </p:spTree>
  </p:cSld>
  <p:clrMapOvr>
    <a:masterClrMapping/>
  </p:clrMapOvr>
  <p:transition>
    <p:cover di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73A0"/>
        </a:solidFill>
        <a:effectLst/>
      </p:bgPr>
    </p:bg>
    <p:spTree>
      <p:nvGrpSpPr>
        <p:cNvPr id="1" name=""/>
        <p:cNvGrpSpPr/>
        <p:nvPr/>
      </p:nvGrpSpPr>
      <p:grpSpPr>
        <a:xfrm>
          <a:off x="0" y="0"/>
          <a:ext cx="0" cy="0"/>
          <a:chOff x="0" y="0"/>
          <a:chExt cx="0" cy="0"/>
        </a:xfrm>
      </p:grpSpPr>
      <p:grpSp>
        <p:nvGrpSpPr>
          <p:cNvPr id="2" name="Group 2"/>
          <p:cNvGrpSpPr/>
          <p:nvPr/>
        </p:nvGrpSpPr>
        <p:grpSpPr>
          <a:xfrm>
            <a:off x="1660609" y="9949166"/>
            <a:ext cx="14947732" cy="4688748"/>
            <a:chOff x="0" y="0"/>
            <a:chExt cx="2226818" cy="698500"/>
          </a:xfrm>
        </p:grpSpPr>
        <p:sp>
          <p:nvSpPr>
            <p:cNvPr id="3" name="Freeform 3"/>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FFFFFF"/>
            </a:solidFill>
          </p:spPr>
          <p:txBody>
            <a:bodyPr/>
            <a:lstStyle/>
            <a:p>
              <a:endParaRPr lang="en-US"/>
            </a:p>
          </p:txBody>
        </p:sp>
        <p:sp>
          <p:nvSpPr>
            <p:cNvPr id="4" name="TextBox 4"/>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3842125" y="9746287"/>
            <a:ext cx="8590251" cy="1081425"/>
            <a:chOff x="0" y="0"/>
            <a:chExt cx="3228220" cy="406400"/>
          </a:xfrm>
        </p:grpSpPr>
        <p:sp>
          <p:nvSpPr>
            <p:cNvPr id="6" name="Freeform 6"/>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7" name="TextBox 7"/>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088414" y="3678712"/>
            <a:ext cx="14111172" cy="2138264"/>
            <a:chOff x="0" y="0"/>
            <a:chExt cx="18814896" cy="2851019"/>
          </a:xfrm>
        </p:grpSpPr>
        <p:grpSp>
          <p:nvGrpSpPr>
            <p:cNvPr id="9" name="Group 9"/>
            <p:cNvGrpSpPr/>
            <p:nvPr/>
          </p:nvGrpSpPr>
          <p:grpSpPr>
            <a:xfrm>
              <a:off x="0" y="0"/>
              <a:ext cx="18814896" cy="2851019"/>
              <a:chOff x="0" y="0"/>
              <a:chExt cx="3682659" cy="558033"/>
            </a:xfrm>
          </p:grpSpPr>
          <p:sp>
            <p:nvSpPr>
              <p:cNvPr id="10" name="Freeform 10"/>
              <p:cNvSpPr/>
              <p:nvPr/>
            </p:nvSpPr>
            <p:spPr>
              <a:xfrm>
                <a:off x="0" y="0"/>
                <a:ext cx="3682659" cy="558033"/>
              </a:xfrm>
              <a:custGeom>
                <a:avLst/>
                <a:gdLst/>
                <a:ahLst/>
                <a:cxnLst/>
                <a:rect l="l" t="t" r="r" b="b"/>
                <a:pathLst>
                  <a:path w="3682659" h="558033">
                    <a:moveTo>
                      <a:pt x="3479459" y="0"/>
                    </a:moveTo>
                    <a:cubicBezTo>
                      <a:pt x="3591683" y="0"/>
                      <a:pt x="3682659" y="124920"/>
                      <a:pt x="3682659" y="279016"/>
                    </a:cubicBezTo>
                    <a:cubicBezTo>
                      <a:pt x="3682659" y="433113"/>
                      <a:pt x="3591683" y="558033"/>
                      <a:pt x="3479459" y="558033"/>
                    </a:cubicBezTo>
                    <a:lnTo>
                      <a:pt x="203200" y="558033"/>
                    </a:lnTo>
                    <a:cubicBezTo>
                      <a:pt x="90976" y="558033"/>
                      <a:pt x="0" y="433113"/>
                      <a:pt x="0" y="279016"/>
                    </a:cubicBezTo>
                    <a:cubicBezTo>
                      <a:pt x="0" y="124920"/>
                      <a:pt x="90976" y="0"/>
                      <a:pt x="203200" y="0"/>
                    </a:cubicBezTo>
                    <a:close/>
                  </a:path>
                </a:pathLst>
              </a:custGeom>
              <a:solidFill>
                <a:srgbClr val="F4F4F4"/>
              </a:solidFill>
              <a:ln w="85725" cap="sq">
                <a:solidFill>
                  <a:srgbClr val="F28D2F"/>
                </a:solidFill>
                <a:prstDash val="solid"/>
                <a:miter/>
              </a:ln>
            </p:spPr>
            <p:txBody>
              <a:bodyPr/>
              <a:lstStyle/>
              <a:p>
                <a:endParaRPr lang="en-US"/>
              </a:p>
            </p:txBody>
          </p:sp>
          <p:sp>
            <p:nvSpPr>
              <p:cNvPr id="11" name="TextBox 11"/>
              <p:cNvSpPr txBox="1"/>
              <p:nvPr/>
            </p:nvSpPr>
            <p:spPr>
              <a:xfrm>
                <a:off x="0" y="-38100"/>
                <a:ext cx="3682659" cy="596133"/>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343332" y="662451"/>
              <a:ext cx="16128233" cy="1554692"/>
            </a:xfrm>
            <a:prstGeom prst="rect">
              <a:avLst/>
            </a:prstGeom>
          </p:spPr>
          <p:txBody>
            <a:bodyPr lIns="0" tIns="0" rIns="0" bIns="0" rtlCol="0" anchor="t">
              <a:spAutoFit/>
            </a:bodyPr>
            <a:lstStyle/>
            <a:p>
              <a:pPr algn="ctr">
                <a:lnSpc>
                  <a:spcPts val="4599"/>
                </a:lnSpc>
              </a:pPr>
              <a:r>
                <a:rPr lang="en-US" sz="3999" b="1">
                  <a:solidFill>
                    <a:srgbClr val="1473A0"/>
                  </a:solidFill>
                  <a:latin typeface="Montserrat Bold"/>
                  <a:ea typeface="Montserrat Bold"/>
                  <a:cs typeface="Montserrat Bold"/>
                  <a:sym typeface="Montserrat Bold"/>
                </a:rPr>
                <a:t>Do you know your organization’s </a:t>
              </a:r>
              <a:r>
                <a:rPr lang="en-US" sz="3999" b="1">
                  <a:solidFill>
                    <a:srgbClr val="46AE48"/>
                  </a:solidFill>
                  <a:latin typeface="Montserrat Bold"/>
                  <a:ea typeface="Montserrat Bold"/>
                  <a:cs typeface="Montserrat Bold"/>
                  <a:sym typeface="Montserrat Bold"/>
                </a:rPr>
                <a:t>Vision</a:t>
              </a:r>
              <a:r>
                <a:rPr lang="en-US" sz="3999" b="1">
                  <a:solidFill>
                    <a:srgbClr val="1473A0"/>
                  </a:solidFill>
                  <a:latin typeface="Montserrat Bold"/>
                  <a:ea typeface="Montserrat Bold"/>
                  <a:cs typeface="Montserrat Bold"/>
                  <a:sym typeface="Montserrat Bold"/>
                </a:rPr>
                <a:t> and or </a:t>
              </a:r>
              <a:r>
                <a:rPr lang="en-US" sz="3999" b="1">
                  <a:solidFill>
                    <a:srgbClr val="46AE48"/>
                  </a:solidFill>
                  <a:latin typeface="Montserrat Bold"/>
                  <a:ea typeface="Montserrat Bold"/>
                  <a:cs typeface="Montserrat Bold"/>
                  <a:sym typeface="Montserrat Bold"/>
                </a:rPr>
                <a:t>Mission</a:t>
              </a:r>
              <a:r>
                <a:rPr lang="en-US" sz="3999" b="1">
                  <a:solidFill>
                    <a:srgbClr val="1473A0"/>
                  </a:solidFill>
                  <a:latin typeface="Montserrat Bold"/>
                  <a:ea typeface="Montserrat Bold"/>
                  <a:cs typeface="Montserrat Bold"/>
                  <a:sym typeface="Montserrat Bold"/>
                </a:rPr>
                <a:t> Statements? </a:t>
              </a:r>
            </a:p>
          </p:txBody>
        </p:sp>
      </p:grpSp>
      <p:grpSp>
        <p:nvGrpSpPr>
          <p:cNvPr id="13" name="Group 13"/>
          <p:cNvGrpSpPr/>
          <p:nvPr/>
        </p:nvGrpSpPr>
        <p:grpSpPr>
          <a:xfrm>
            <a:off x="-4128970" y="9746287"/>
            <a:ext cx="8590251" cy="1081425"/>
            <a:chOff x="0" y="0"/>
            <a:chExt cx="3228220" cy="406400"/>
          </a:xfrm>
        </p:grpSpPr>
        <p:sp>
          <p:nvSpPr>
            <p:cNvPr id="14" name="Freeform 14"/>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F28D2F"/>
            </a:solidFill>
          </p:spPr>
          <p:txBody>
            <a:bodyPr/>
            <a:lstStyle/>
            <a:p>
              <a:endParaRPr lang="en-US"/>
            </a:p>
          </p:txBody>
        </p:sp>
        <p:sp>
          <p:nvSpPr>
            <p:cNvPr id="15" name="TextBox 15"/>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8164092" y="8216055"/>
            <a:ext cx="2341093" cy="1417335"/>
          </a:xfrm>
          <a:custGeom>
            <a:avLst/>
            <a:gdLst/>
            <a:ahLst/>
            <a:cxnLst/>
            <a:rect l="l" t="t" r="r" b="b"/>
            <a:pathLst>
              <a:path w="2341093" h="1417335">
                <a:moveTo>
                  <a:pt x="0" y="0"/>
                </a:moveTo>
                <a:lnTo>
                  <a:pt x="2341093" y="0"/>
                </a:lnTo>
                <a:lnTo>
                  <a:pt x="2341093" y="1417334"/>
                </a:lnTo>
                <a:lnTo>
                  <a:pt x="0" y="1417334"/>
                </a:lnTo>
                <a:lnTo>
                  <a:pt x="0" y="0"/>
                </a:lnTo>
                <a:close/>
              </a:path>
            </a:pathLst>
          </a:custGeom>
          <a:blipFill>
            <a:blip r:embed="rId2"/>
            <a:stretch>
              <a:fillRect/>
            </a:stretch>
          </a:blipFill>
        </p:spPr>
        <p:txBody>
          <a:bodyPr/>
          <a:lstStyle/>
          <a:p>
            <a:endParaRPr lang="en-US"/>
          </a:p>
        </p:txBody>
      </p:sp>
    </p:spTree>
  </p:cSld>
  <p:clrMapOvr>
    <a:masterClrMapping/>
  </p:clrMapOvr>
  <p:transition>
    <p:cover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6763747">
            <a:off x="11642132" y="-2177064"/>
            <a:ext cx="12534735" cy="7598977"/>
          </a:xfrm>
          <a:custGeom>
            <a:avLst/>
            <a:gdLst/>
            <a:ahLst/>
            <a:cxnLst/>
            <a:rect l="l" t="t" r="r" b="b"/>
            <a:pathLst>
              <a:path w="12534735" h="7598977">
                <a:moveTo>
                  <a:pt x="0" y="0"/>
                </a:moveTo>
                <a:lnTo>
                  <a:pt x="12534735" y="0"/>
                </a:lnTo>
                <a:lnTo>
                  <a:pt x="12534735" y="7598978"/>
                </a:lnTo>
                <a:lnTo>
                  <a:pt x="0" y="7598978"/>
                </a:lnTo>
                <a:lnTo>
                  <a:pt x="0" y="0"/>
                </a:lnTo>
                <a:close/>
              </a:path>
            </a:pathLst>
          </a:custGeom>
          <a:blipFill>
            <a:blip r:embed="rId2">
              <a:alphaModFix amt="20999"/>
            </a:blip>
            <a:stretch>
              <a:fillRect l="-94994" r="-27322" b="-122221"/>
            </a:stretch>
          </a:blipFill>
          <a:ln cap="sq">
            <a:noFill/>
            <a:prstDash val="solid"/>
            <a:miter/>
          </a:ln>
        </p:spPr>
        <p:txBody>
          <a:bodyPr/>
          <a:lstStyle/>
          <a:p>
            <a:endParaRPr lang="en-US"/>
          </a:p>
        </p:txBody>
      </p:sp>
      <p:grpSp>
        <p:nvGrpSpPr>
          <p:cNvPr id="3" name="Group 3"/>
          <p:cNvGrpSpPr/>
          <p:nvPr/>
        </p:nvGrpSpPr>
        <p:grpSpPr>
          <a:xfrm>
            <a:off x="-993544" y="706965"/>
            <a:ext cx="13691677" cy="1830920"/>
            <a:chOff x="0" y="0"/>
            <a:chExt cx="3039073" cy="406400"/>
          </a:xfrm>
        </p:grpSpPr>
        <p:sp>
          <p:nvSpPr>
            <p:cNvPr id="4" name="Freeform 4"/>
            <p:cNvSpPr/>
            <p:nvPr/>
          </p:nvSpPr>
          <p:spPr>
            <a:xfrm>
              <a:off x="0" y="0"/>
              <a:ext cx="3039073" cy="406400"/>
            </a:xfrm>
            <a:custGeom>
              <a:avLst/>
              <a:gdLst/>
              <a:ahLst/>
              <a:cxnLst/>
              <a:rect l="l" t="t" r="r" b="b"/>
              <a:pathLst>
                <a:path w="3039073" h="406400">
                  <a:moveTo>
                    <a:pt x="2835873" y="0"/>
                  </a:moveTo>
                  <a:cubicBezTo>
                    <a:pt x="2948097" y="0"/>
                    <a:pt x="3039073" y="90976"/>
                    <a:pt x="3039073" y="203200"/>
                  </a:cubicBezTo>
                  <a:cubicBezTo>
                    <a:pt x="3039073" y="315424"/>
                    <a:pt x="2948097" y="406400"/>
                    <a:pt x="2835873" y="406400"/>
                  </a:cubicBezTo>
                  <a:lnTo>
                    <a:pt x="203200" y="406400"/>
                  </a:lnTo>
                  <a:cubicBezTo>
                    <a:pt x="90976" y="406400"/>
                    <a:pt x="0" y="315424"/>
                    <a:pt x="0" y="203200"/>
                  </a:cubicBezTo>
                  <a:cubicBezTo>
                    <a:pt x="0" y="90976"/>
                    <a:pt x="90976" y="0"/>
                    <a:pt x="203200" y="0"/>
                  </a:cubicBezTo>
                  <a:close/>
                </a:path>
              </a:pathLst>
            </a:custGeom>
            <a:solidFill>
              <a:srgbClr val="1473A0"/>
            </a:solidFill>
            <a:ln w="104775" cap="sq">
              <a:solidFill>
                <a:srgbClr val="F28D2F"/>
              </a:solidFill>
              <a:prstDash val="solid"/>
              <a:miter/>
            </a:ln>
          </p:spPr>
          <p:txBody>
            <a:bodyPr/>
            <a:lstStyle/>
            <a:p>
              <a:endParaRPr lang="en-US"/>
            </a:p>
          </p:txBody>
        </p:sp>
        <p:sp>
          <p:nvSpPr>
            <p:cNvPr id="5" name="TextBox 5"/>
            <p:cNvSpPr txBox="1"/>
            <p:nvPr/>
          </p:nvSpPr>
          <p:spPr>
            <a:xfrm>
              <a:off x="0" y="-38100"/>
              <a:ext cx="3039073" cy="444500"/>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15176112" y="8262244"/>
            <a:ext cx="2680237" cy="1624152"/>
          </a:xfrm>
          <a:custGeom>
            <a:avLst/>
            <a:gdLst/>
            <a:ahLst/>
            <a:cxnLst/>
            <a:rect l="l" t="t" r="r" b="b"/>
            <a:pathLst>
              <a:path w="2680237" h="1624152">
                <a:moveTo>
                  <a:pt x="0" y="0"/>
                </a:moveTo>
                <a:lnTo>
                  <a:pt x="2680238" y="0"/>
                </a:lnTo>
                <a:lnTo>
                  <a:pt x="2680238" y="1624152"/>
                </a:lnTo>
                <a:lnTo>
                  <a:pt x="0" y="1624152"/>
                </a:lnTo>
                <a:lnTo>
                  <a:pt x="0" y="0"/>
                </a:lnTo>
                <a:close/>
              </a:path>
            </a:pathLst>
          </a:custGeom>
          <a:blipFill>
            <a:blip r:embed="rId3"/>
            <a:stretch>
              <a:fillRect/>
            </a:stretch>
          </a:blipFill>
        </p:spPr>
        <p:txBody>
          <a:bodyPr/>
          <a:lstStyle/>
          <a:p>
            <a:endParaRPr lang="en-US"/>
          </a:p>
        </p:txBody>
      </p:sp>
      <p:sp>
        <p:nvSpPr>
          <p:cNvPr id="7" name="Freeform 7"/>
          <p:cNvSpPr/>
          <p:nvPr/>
        </p:nvSpPr>
        <p:spPr>
          <a:xfrm>
            <a:off x="976047" y="2840620"/>
            <a:ext cx="10849513" cy="7282736"/>
          </a:xfrm>
          <a:custGeom>
            <a:avLst/>
            <a:gdLst/>
            <a:ahLst/>
            <a:cxnLst/>
            <a:rect l="l" t="t" r="r" b="b"/>
            <a:pathLst>
              <a:path w="10849513" h="7282736">
                <a:moveTo>
                  <a:pt x="0" y="0"/>
                </a:moveTo>
                <a:lnTo>
                  <a:pt x="10849514" y="0"/>
                </a:lnTo>
                <a:lnTo>
                  <a:pt x="10849514" y="7282736"/>
                </a:lnTo>
                <a:lnTo>
                  <a:pt x="0" y="7282736"/>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923395" y="1347788"/>
            <a:ext cx="10954819" cy="577850"/>
          </a:xfrm>
          <a:prstGeom prst="rect">
            <a:avLst/>
          </a:prstGeom>
        </p:spPr>
        <p:txBody>
          <a:bodyPr lIns="0" tIns="0" rIns="0" bIns="0" rtlCol="0" anchor="t">
            <a:spAutoFit/>
          </a:bodyPr>
          <a:lstStyle/>
          <a:p>
            <a:pPr algn="l">
              <a:lnSpc>
                <a:spcPts val="4599"/>
              </a:lnSpc>
            </a:pPr>
            <a:r>
              <a:rPr lang="en-US" sz="3999" b="1">
                <a:solidFill>
                  <a:srgbClr val="FFFFFF"/>
                </a:solidFill>
                <a:latin typeface="Montserrat Bold"/>
                <a:ea typeface="Montserrat Bold"/>
                <a:cs typeface="Montserrat Bold"/>
                <a:sym typeface="Montserrat Bold"/>
              </a:rPr>
              <a:t>Strategic Planning: The Process</a:t>
            </a:r>
          </a:p>
        </p:txBody>
      </p:sp>
    </p:spTree>
  </p:cSld>
  <p:clrMapOvr>
    <a:masterClrMapping/>
  </p:clrMapOvr>
  <p:transition>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4A68CA20D97439E87C68B8E801C3D" ma:contentTypeVersion="4" ma:contentTypeDescription="Create a new document." ma:contentTypeScope="" ma:versionID="58705a9342e3561bf2bef41a512679de">
  <xsd:schema xmlns:xsd="http://www.w3.org/2001/XMLSchema" xmlns:xs="http://www.w3.org/2001/XMLSchema" xmlns:p="http://schemas.microsoft.com/office/2006/metadata/properties" xmlns:ns2="1fde45b6-0c37-4243-8616-bc51150f4c46" targetNamespace="http://schemas.microsoft.com/office/2006/metadata/properties" ma:root="true" ma:fieldsID="e98802744f64f2af7601e3292df69fb2" ns2:_="">
    <xsd:import namespace="1fde45b6-0c37-4243-8616-bc51150f4c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e45b6-0c37-4243-8616-bc51150f4c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A1C96A-AF09-440F-86DD-92449508F1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de45b6-0c37-4243-8616-bc51150f4c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153D22-541F-4909-8B21-E5A50BC7F1F3}">
  <ds:schemaRefs>
    <ds:schemaRef ds:uri="http://schemas.microsoft.com/sharepoint/v3/contenttype/forms"/>
  </ds:schemaRefs>
</ds:datastoreItem>
</file>

<file path=customXml/itemProps3.xml><?xml version="1.0" encoding="utf-8"?>
<ds:datastoreItem xmlns:ds="http://schemas.openxmlformats.org/officeDocument/2006/customXml" ds:itemID="{C7774C83-52D8-4A2C-BAA0-90514164C651}">
  <ds:schemaRefs>
    <ds:schemaRef ds:uri="http://purl.org/dc/dcmitype/"/>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1fde45b6-0c37-4243-8616-bc51150f4c46"/>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12</TotalTime>
  <Words>2270</Words>
  <Application>Microsoft Office PowerPoint</Application>
  <PresentationFormat>Custom</PresentationFormat>
  <Paragraphs>238</Paragraphs>
  <Slides>48</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Montserrat Bold</vt:lpstr>
      <vt:lpstr>Gladiola</vt:lpstr>
      <vt:lpstr>TT Bluescreens Bold Italics</vt:lpstr>
      <vt:lpstr>Montserrat Bold Italics</vt:lpstr>
      <vt:lpstr>Rodeqa Slab Bold Italics</vt:lpstr>
      <vt:lpstr>Arial</vt:lpstr>
      <vt:lpstr>Calibri</vt:lpstr>
      <vt:lpstr>Big Shoulders Display Bold</vt:lpstr>
      <vt:lpstr>Montserrat</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Health Fund October 2024</dc:title>
  <dc:creator>Kemi Alli</dc:creator>
  <cp:lastModifiedBy>Kemi Alli</cp:lastModifiedBy>
  <cp:revision>4</cp:revision>
  <dcterms:created xsi:type="dcterms:W3CDTF">2006-08-16T00:00:00Z</dcterms:created>
  <dcterms:modified xsi:type="dcterms:W3CDTF">2024-09-21T00:41:03Z</dcterms:modified>
  <dc:identifier>DAGRCvMrYjY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0x0101003214A68CA20D97439E87C68B8E801C3D</vt:lpwstr>
  </property>
</Properties>
</file>